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96" r:id="rId1"/>
  </p:sldMasterIdLst>
  <p:notesMasterIdLst>
    <p:notesMasterId r:id="rId20"/>
  </p:notesMasterIdLst>
  <p:sldIdLst>
    <p:sldId id="319" r:id="rId2"/>
    <p:sldId id="338" r:id="rId3"/>
    <p:sldId id="339" r:id="rId4"/>
    <p:sldId id="357" r:id="rId5"/>
    <p:sldId id="358" r:id="rId6"/>
    <p:sldId id="356" r:id="rId7"/>
    <p:sldId id="304" r:id="rId8"/>
    <p:sldId id="359" r:id="rId9"/>
    <p:sldId id="360" r:id="rId10"/>
    <p:sldId id="361" r:id="rId11"/>
    <p:sldId id="362" r:id="rId12"/>
    <p:sldId id="363" r:id="rId13"/>
    <p:sldId id="364" r:id="rId14"/>
    <p:sldId id="365" r:id="rId15"/>
    <p:sldId id="366" r:id="rId16"/>
    <p:sldId id="367" r:id="rId17"/>
    <p:sldId id="368" r:id="rId18"/>
    <p:sldId id="369" r:id="rId19"/>
  </p:sldIdLst>
  <p:sldSz cx="12192000" cy="6858000"/>
  <p:notesSz cx="9601200" cy="7315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dmin" initials="A" lastIdx="2" clrIdx="0">
    <p:extLst>
      <p:ext uri="{19B8F6BF-5375-455C-9EA6-DF929625EA0E}">
        <p15:presenceInfo xmlns="" xmlns:p15="http://schemas.microsoft.com/office/powerpoint/2012/main" userId="Admi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FFFF"/>
    <a:srgbClr val="0000CC"/>
    <a:srgbClr val="CCCCFF"/>
    <a:srgbClr val="FFFFCC"/>
    <a:srgbClr val="FFFFFF"/>
    <a:srgbClr val="FFFF99"/>
    <a:srgbClr val="663300"/>
    <a:srgbClr val="CCEC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500" autoAdjust="0"/>
    <p:restoredTop sz="95126" autoAdjust="0"/>
  </p:normalViewPr>
  <p:slideViewPr>
    <p:cSldViewPr snapToGrid="0">
      <p:cViewPr varScale="1">
        <p:scale>
          <a:sx n="88" d="100"/>
          <a:sy n="88" d="100"/>
        </p:scale>
        <p:origin x="-581" y="-77"/>
      </p:cViewPr>
      <p:guideLst>
        <p:guide orient="horz" pos="2160"/>
        <p:guide pos="384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160520" cy="367030"/>
          </a:xfrm>
          <a:prstGeom prst="rect">
            <a:avLst/>
          </a:prstGeom>
        </p:spPr>
        <p:txBody>
          <a:bodyPr vert="horz" lIns="96661" tIns="48331" rIns="96661" bIns="48331" rtlCol="0"/>
          <a:lstStyle>
            <a:lvl1pPr algn="l">
              <a:defRPr sz="1300"/>
            </a:lvl1pPr>
          </a:lstStyle>
          <a:p>
            <a:endParaRPr lang="vi-VN"/>
          </a:p>
        </p:txBody>
      </p:sp>
      <p:sp>
        <p:nvSpPr>
          <p:cNvPr id="3" name="Date Placeholder 2"/>
          <p:cNvSpPr>
            <a:spLocks noGrp="1"/>
          </p:cNvSpPr>
          <p:nvPr>
            <p:ph type="dt" idx="1"/>
          </p:nvPr>
        </p:nvSpPr>
        <p:spPr>
          <a:xfrm>
            <a:off x="5438458" y="0"/>
            <a:ext cx="4160520" cy="367030"/>
          </a:xfrm>
          <a:prstGeom prst="rect">
            <a:avLst/>
          </a:prstGeom>
        </p:spPr>
        <p:txBody>
          <a:bodyPr vert="horz" lIns="96661" tIns="48331" rIns="96661" bIns="48331" rtlCol="0"/>
          <a:lstStyle>
            <a:lvl1pPr algn="r">
              <a:defRPr sz="1300"/>
            </a:lvl1pPr>
          </a:lstStyle>
          <a:p>
            <a:fld id="{A6D9D0A7-4DA7-4675-9A78-F54CF1428252}" type="datetimeFigureOut">
              <a:rPr lang="vi-VN" smtClean="0"/>
              <a:t>07/11/2021</a:t>
            </a:fld>
            <a:endParaRPr lang="vi-VN"/>
          </a:p>
        </p:txBody>
      </p:sp>
      <p:sp>
        <p:nvSpPr>
          <p:cNvPr id="4" name="Slide Image Placeholder 3"/>
          <p:cNvSpPr>
            <a:spLocks noGrp="1" noRot="1" noChangeAspect="1"/>
          </p:cNvSpPr>
          <p:nvPr>
            <p:ph type="sldImg" idx="2"/>
          </p:nvPr>
        </p:nvSpPr>
        <p:spPr>
          <a:xfrm>
            <a:off x="2606675" y="914400"/>
            <a:ext cx="4387850" cy="2468563"/>
          </a:xfrm>
          <a:prstGeom prst="rect">
            <a:avLst/>
          </a:prstGeom>
          <a:noFill/>
          <a:ln w="12700">
            <a:solidFill>
              <a:prstClr val="black"/>
            </a:solidFill>
          </a:ln>
        </p:spPr>
        <p:txBody>
          <a:bodyPr vert="horz" lIns="96661" tIns="48331" rIns="96661" bIns="48331" rtlCol="0" anchor="ctr"/>
          <a:lstStyle/>
          <a:p>
            <a:endParaRPr lang="vi-VN"/>
          </a:p>
        </p:txBody>
      </p:sp>
      <p:sp>
        <p:nvSpPr>
          <p:cNvPr id="5" name="Notes Placeholder 4"/>
          <p:cNvSpPr>
            <a:spLocks noGrp="1"/>
          </p:cNvSpPr>
          <p:nvPr>
            <p:ph type="body" sz="quarter" idx="3"/>
          </p:nvPr>
        </p:nvSpPr>
        <p:spPr>
          <a:xfrm>
            <a:off x="960120" y="3520440"/>
            <a:ext cx="7680960" cy="2880360"/>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6" name="Footer Placeholder 5"/>
          <p:cNvSpPr>
            <a:spLocks noGrp="1"/>
          </p:cNvSpPr>
          <p:nvPr>
            <p:ph type="ftr" sz="quarter" idx="4"/>
          </p:nvPr>
        </p:nvSpPr>
        <p:spPr>
          <a:xfrm>
            <a:off x="0" y="6948171"/>
            <a:ext cx="4160520" cy="367029"/>
          </a:xfrm>
          <a:prstGeom prst="rect">
            <a:avLst/>
          </a:prstGeom>
        </p:spPr>
        <p:txBody>
          <a:bodyPr vert="horz" lIns="96661" tIns="48331" rIns="96661" bIns="48331" rtlCol="0" anchor="b"/>
          <a:lstStyle>
            <a:lvl1pPr algn="l">
              <a:defRPr sz="1300"/>
            </a:lvl1pPr>
          </a:lstStyle>
          <a:p>
            <a:endParaRPr lang="vi-VN"/>
          </a:p>
        </p:txBody>
      </p:sp>
      <p:sp>
        <p:nvSpPr>
          <p:cNvPr id="7" name="Slide Number Placeholder 6"/>
          <p:cNvSpPr>
            <a:spLocks noGrp="1"/>
          </p:cNvSpPr>
          <p:nvPr>
            <p:ph type="sldNum" sz="quarter" idx="5"/>
          </p:nvPr>
        </p:nvSpPr>
        <p:spPr>
          <a:xfrm>
            <a:off x="5438458" y="6948171"/>
            <a:ext cx="4160520" cy="367029"/>
          </a:xfrm>
          <a:prstGeom prst="rect">
            <a:avLst/>
          </a:prstGeom>
        </p:spPr>
        <p:txBody>
          <a:bodyPr vert="horz" lIns="96661" tIns="48331" rIns="96661" bIns="48331" rtlCol="0" anchor="b"/>
          <a:lstStyle>
            <a:lvl1pPr algn="r">
              <a:defRPr sz="1300"/>
            </a:lvl1pPr>
          </a:lstStyle>
          <a:p>
            <a:fld id="{1B54B056-A0DB-4EE3-A737-CDF198D9591C}" type="slidenum">
              <a:rPr lang="vi-VN" smtClean="0"/>
              <a:t>‹#›</a:t>
            </a:fld>
            <a:endParaRPr lang="vi-VN"/>
          </a:p>
        </p:txBody>
      </p:sp>
    </p:spTree>
    <p:extLst>
      <p:ext uri="{BB962C8B-B14F-4D97-AF65-F5344CB8AC3E}">
        <p14:creationId xmlns:p14="http://schemas.microsoft.com/office/powerpoint/2010/main" val="4188916577"/>
      </p:ext>
    </p:extLst>
  </p:cSld>
  <p:clrMap bg1="lt1" tx1="dk1" bg2="lt2" tx2="dk2" accent1="accent1" accent2="accent2" accent3="accent3" accent4="accent4" accent5="accent5" accent6="accent6" hlink="hlink" folHlink="folHlink"/>
  <p:notesStyle>
    <a:lvl1pPr marL="0" algn="l" defTabSz="914377" rtl="0" eaLnBrk="1" latinLnBrk="0" hangingPunct="1">
      <a:defRPr sz="1200" kern="1200">
        <a:solidFill>
          <a:schemeClr val="tx1"/>
        </a:solidFill>
        <a:latin typeface="+mn-lt"/>
        <a:ea typeface="+mn-ea"/>
        <a:cs typeface="+mn-cs"/>
      </a:defRPr>
    </a:lvl1pPr>
    <a:lvl2pPr marL="457189" algn="l" defTabSz="914377" rtl="0" eaLnBrk="1" latinLnBrk="0" hangingPunct="1">
      <a:defRPr sz="1200" kern="1200">
        <a:solidFill>
          <a:schemeClr val="tx1"/>
        </a:solidFill>
        <a:latin typeface="+mn-lt"/>
        <a:ea typeface="+mn-ea"/>
        <a:cs typeface="+mn-cs"/>
      </a:defRPr>
    </a:lvl2pPr>
    <a:lvl3pPr marL="914377" algn="l" defTabSz="914377" rtl="0" eaLnBrk="1" latinLnBrk="0" hangingPunct="1">
      <a:defRPr sz="1200" kern="1200">
        <a:solidFill>
          <a:schemeClr val="tx1"/>
        </a:solidFill>
        <a:latin typeface="+mn-lt"/>
        <a:ea typeface="+mn-ea"/>
        <a:cs typeface="+mn-cs"/>
      </a:defRPr>
    </a:lvl3pPr>
    <a:lvl4pPr marL="1371566" algn="l" defTabSz="914377" rtl="0" eaLnBrk="1" latinLnBrk="0" hangingPunct="1">
      <a:defRPr sz="1200" kern="1200">
        <a:solidFill>
          <a:schemeClr val="tx1"/>
        </a:solidFill>
        <a:latin typeface="+mn-lt"/>
        <a:ea typeface="+mn-ea"/>
        <a:cs typeface="+mn-cs"/>
      </a:defRPr>
    </a:lvl4pPr>
    <a:lvl5pPr marL="1828754" algn="l" defTabSz="914377" rtl="0" eaLnBrk="1" latinLnBrk="0" hangingPunct="1">
      <a:defRPr sz="1200" kern="1200">
        <a:solidFill>
          <a:schemeClr val="tx1"/>
        </a:solidFill>
        <a:latin typeface="+mn-lt"/>
        <a:ea typeface="+mn-ea"/>
        <a:cs typeface="+mn-cs"/>
      </a:defRPr>
    </a:lvl5pPr>
    <a:lvl6pPr marL="2285943" algn="l" defTabSz="914377" rtl="0" eaLnBrk="1" latinLnBrk="0" hangingPunct="1">
      <a:defRPr sz="1200" kern="1200">
        <a:solidFill>
          <a:schemeClr val="tx1"/>
        </a:solidFill>
        <a:latin typeface="+mn-lt"/>
        <a:ea typeface="+mn-ea"/>
        <a:cs typeface="+mn-cs"/>
      </a:defRPr>
    </a:lvl6pPr>
    <a:lvl7pPr marL="2743131" algn="l" defTabSz="914377" rtl="0" eaLnBrk="1" latinLnBrk="0" hangingPunct="1">
      <a:defRPr sz="1200" kern="1200">
        <a:solidFill>
          <a:schemeClr val="tx1"/>
        </a:solidFill>
        <a:latin typeface="+mn-lt"/>
        <a:ea typeface="+mn-ea"/>
        <a:cs typeface="+mn-cs"/>
      </a:defRPr>
    </a:lvl7pPr>
    <a:lvl8pPr marL="3200320" algn="l" defTabSz="914377" rtl="0" eaLnBrk="1" latinLnBrk="0" hangingPunct="1">
      <a:defRPr sz="1200" kern="1200">
        <a:solidFill>
          <a:schemeClr val="tx1"/>
        </a:solidFill>
        <a:latin typeface="+mn-lt"/>
        <a:ea typeface="+mn-ea"/>
        <a:cs typeface="+mn-cs"/>
      </a:defRPr>
    </a:lvl8pPr>
    <a:lvl9pPr marL="3657509" algn="l" defTabSz="914377"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pattFill prst="pct60">
          <a:fgClr>
            <a:schemeClr val="accent3">
              <a:lumMod val="20000"/>
              <a:lumOff val="80000"/>
            </a:schemeClr>
          </a:fgClr>
          <a:bgClr>
            <a:srgbClr val="CCCCFF"/>
          </a:bgClr>
        </a:patt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3F43247-8E28-4208-A241-B7A86EB61EEF}" type="datetimeFigureOut">
              <a:rPr lang="vi-VN" smtClean="0"/>
              <a:t>07/11/2021</a:t>
            </a:fld>
            <a:endParaRPr lang="vi-VN"/>
          </a:p>
        </p:txBody>
      </p:sp>
      <p:grpSp>
        <p:nvGrpSpPr>
          <p:cNvPr id="7" name="Group 6">
            <a:extLst>
              <a:ext uri="{FF2B5EF4-FFF2-40B4-BE49-F238E27FC236}">
                <a16:creationId xmlns="" xmlns:a16="http://schemas.microsoft.com/office/drawing/2014/main" id="{12C2DD2C-8F06-4601-BD31-73B3E69E3DC7}"/>
              </a:ext>
            </a:extLst>
          </p:cNvPr>
          <p:cNvGrpSpPr/>
          <p:nvPr userDrawn="1"/>
        </p:nvGrpSpPr>
        <p:grpSpPr>
          <a:xfrm>
            <a:off x="54595" y="136525"/>
            <a:ext cx="3411936" cy="6673499"/>
            <a:chOff x="1256607" y="2388359"/>
            <a:chExt cx="3411936" cy="6673499"/>
          </a:xfrm>
        </p:grpSpPr>
        <p:cxnSp>
          <p:nvCxnSpPr>
            <p:cNvPr id="8" name="Straight Connector 7">
              <a:extLst>
                <a:ext uri="{FF2B5EF4-FFF2-40B4-BE49-F238E27FC236}">
                  <a16:creationId xmlns="" xmlns:a16="http://schemas.microsoft.com/office/drawing/2014/main" id="{72229D18-69A1-4A27-961C-D7AEE6F25BE5}"/>
                </a:ext>
              </a:extLst>
            </p:cNvPr>
            <p:cNvCxnSpPr>
              <a:cxnSpLocks/>
            </p:cNvCxnSpPr>
            <p:nvPr/>
          </p:nvCxnSpPr>
          <p:spPr>
            <a:xfrm>
              <a:off x="1256607" y="2388359"/>
              <a:ext cx="0" cy="6673499"/>
            </a:xfrm>
            <a:prstGeom prst="line">
              <a:avLst/>
            </a:prstGeom>
            <a:ln w="28575" cmpd="dbl"/>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 xmlns:a16="http://schemas.microsoft.com/office/drawing/2014/main" id="{67F2297B-359B-48B9-A1C2-1FC534C637BF}"/>
                </a:ext>
              </a:extLst>
            </p:cNvPr>
            <p:cNvCxnSpPr>
              <a:cxnSpLocks/>
            </p:cNvCxnSpPr>
            <p:nvPr/>
          </p:nvCxnSpPr>
          <p:spPr>
            <a:xfrm>
              <a:off x="1256607" y="2388359"/>
              <a:ext cx="3411936" cy="0"/>
            </a:xfrm>
            <a:prstGeom prst="line">
              <a:avLst/>
            </a:prstGeom>
            <a:ln w="28575"/>
          </p:spPr>
          <p:style>
            <a:lnRef idx="1">
              <a:schemeClr val="accent1"/>
            </a:lnRef>
            <a:fillRef idx="0">
              <a:schemeClr val="accent1"/>
            </a:fillRef>
            <a:effectRef idx="0">
              <a:schemeClr val="accent1"/>
            </a:effectRef>
            <a:fontRef idx="minor">
              <a:schemeClr val="tx1"/>
            </a:fontRef>
          </p:style>
        </p:cxnSp>
      </p:grpSp>
      <p:grpSp>
        <p:nvGrpSpPr>
          <p:cNvPr id="10" name="Group 9">
            <a:extLst>
              <a:ext uri="{FF2B5EF4-FFF2-40B4-BE49-F238E27FC236}">
                <a16:creationId xmlns="" xmlns:a16="http://schemas.microsoft.com/office/drawing/2014/main" id="{80D6CDA6-88EF-4EA9-9AC0-BF2581E15712}"/>
              </a:ext>
            </a:extLst>
          </p:cNvPr>
          <p:cNvGrpSpPr/>
          <p:nvPr userDrawn="1"/>
        </p:nvGrpSpPr>
        <p:grpSpPr>
          <a:xfrm rot="10800000">
            <a:off x="6621471" y="559561"/>
            <a:ext cx="5544101" cy="6250465"/>
            <a:chOff x="1238410" y="2388359"/>
            <a:chExt cx="5544101" cy="6250465"/>
          </a:xfrm>
        </p:grpSpPr>
        <p:cxnSp>
          <p:nvCxnSpPr>
            <p:cNvPr id="11" name="Straight Connector 10">
              <a:extLst>
                <a:ext uri="{FF2B5EF4-FFF2-40B4-BE49-F238E27FC236}">
                  <a16:creationId xmlns="" xmlns:a16="http://schemas.microsoft.com/office/drawing/2014/main" id="{DAC3E486-E436-46DE-8A42-F8BD682E647C}"/>
                </a:ext>
              </a:extLst>
            </p:cNvPr>
            <p:cNvCxnSpPr>
              <a:cxnSpLocks/>
            </p:cNvCxnSpPr>
            <p:nvPr/>
          </p:nvCxnSpPr>
          <p:spPr>
            <a:xfrm rot="10800000" flipV="1">
              <a:off x="1256607" y="2402005"/>
              <a:ext cx="0" cy="6236819"/>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 xmlns:a16="http://schemas.microsoft.com/office/drawing/2014/main" id="{0BC962F8-AEB7-4CDA-A886-0AEACB3D0534}"/>
                </a:ext>
              </a:extLst>
            </p:cNvPr>
            <p:cNvCxnSpPr>
              <a:cxnSpLocks/>
            </p:cNvCxnSpPr>
            <p:nvPr/>
          </p:nvCxnSpPr>
          <p:spPr>
            <a:xfrm>
              <a:off x="1238410" y="2388359"/>
              <a:ext cx="5544101" cy="0"/>
            </a:xfrm>
            <a:prstGeom prst="line">
              <a:avLst/>
            </a:prstGeom>
            <a:ln w="28575"/>
          </p:spPr>
          <p:style>
            <a:lnRef idx="1">
              <a:schemeClr val="accent1"/>
            </a:lnRef>
            <a:fillRef idx="0">
              <a:schemeClr val="accent1"/>
            </a:fillRef>
            <a:effectRef idx="0">
              <a:schemeClr val="accent1"/>
            </a:effectRef>
            <a:fontRef idx="minor">
              <a:schemeClr val="tx1"/>
            </a:fontRef>
          </p:style>
        </p:cxnSp>
      </p:grpSp>
      <p:cxnSp>
        <p:nvCxnSpPr>
          <p:cNvPr id="14" name="Straight Arrow Connector 13">
            <a:extLst>
              <a:ext uri="{FF2B5EF4-FFF2-40B4-BE49-F238E27FC236}">
                <a16:creationId xmlns="" xmlns:a16="http://schemas.microsoft.com/office/drawing/2014/main" id="{A3B3E9BA-BC3A-4126-B46F-9DBB864E2384}"/>
              </a:ext>
            </a:extLst>
          </p:cNvPr>
          <p:cNvCxnSpPr>
            <a:cxnSpLocks/>
          </p:cNvCxnSpPr>
          <p:nvPr userDrawn="1"/>
        </p:nvCxnSpPr>
        <p:spPr>
          <a:xfrm flipH="1">
            <a:off x="9348717" y="559559"/>
            <a:ext cx="2798660" cy="0"/>
          </a:xfrm>
          <a:prstGeom prst="straightConnector1">
            <a:avLst/>
          </a:prstGeom>
          <a:ln w="28575">
            <a:solidFill>
              <a:srgbClr val="0000CC"/>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24624282"/>
      </p:ext>
    </p:extLst>
  </p:cSld>
  <p:clrMapOvr>
    <a:masterClrMapping/>
  </p:clrMapOvr>
  <p:transitio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3F43247-8E28-4208-A241-B7A86EB61EEF}" type="datetimeFigureOut">
              <a:rPr lang="vi-VN" smtClean="0"/>
              <a:t>07/11/2021</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A3B99184-C260-4120-A24D-B93FDD472447}" type="slidenum">
              <a:rPr lang="vi-VN" smtClean="0"/>
              <a:t>‹#›</a:t>
            </a:fld>
            <a:endParaRPr lang="vi-VN"/>
          </a:p>
        </p:txBody>
      </p:sp>
    </p:spTree>
    <p:extLst>
      <p:ext uri="{BB962C8B-B14F-4D97-AF65-F5344CB8AC3E}">
        <p14:creationId xmlns:p14="http://schemas.microsoft.com/office/powerpoint/2010/main" val="1815564100"/>
      </p:ext>
    </p:extLst>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3F43247-8E28-4208-A241-B7A86EB61EEF}" type="datetimeFigureOut">
              <a:rPr lang="vi-VN" smtClean="0"/>
              <a:t>07/11/2021</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A3B99184-C260-4120-A24D-B93FDD472447}" type="slidenum">
              <a:rPr lang="vi-VN" smtClean="0"/>
              <a:t>‹#›</a:t>
            </a:fld>
            <a:endParaRPr lang="vi-VN"/>
          </a:p>
        </p:txBody>
      </p:sp>
    </p:spTree>
    <p:extLst>
      <p:ext uri="{BB962C8B-B14F-4D97-AF65-F5344CB8AC3E}">
        <p14:creationId xmlns:p14="http://schemas.microsoft.com/office/powerpoint/2010/main" val="2482988151"/>
      </p:ext>
    </p:extLst>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3F43247-8E28-4208-A241-B7A86EB61EEF}" type="datetimeFigureOut">
              <a:rPr lang="vi-VN" smtClean="0"/>
              <a:t>07/11/2021</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A3B99184-C260-4120-A24D-B93FDD472447}" type="slidenum">
              <a:rPr lang="vi-VN" smtClean="0"/>
              <a:t>‹#›</a:t>
            </a:fld>
            <a:endParaRPr lang="vi-VN"/>
          </a:p>
        </p:txBody>
      </p:sp>
    </p:spTree>
    <p:extLst>
      <p:ext uri="{BB962C8B-B14F-4D97-AF65-F5344CB8AC3E}">
        <p14:creationId xmlns:p14="http://schemas.microsoft.com/office/powerpoint/2010/main" val="3117291456"/>
      </p:ext>
    </p:extLst>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3F43247-8E28-4208-A241-B7A86EB61EEF}" type="datetimeFigureOut">
              <a:rPr lang="vi-VN" smtClean="0"/>
              <a:t>07/11/2021</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A3B99184-C260-4120-A24D-B93FDD472447}" type="slidenum">
              <a:rPr lang="vi-VN" smtClean="0"/>
              <a:t>‹#›</a:t>
            </a:fld>
            <a:endParaRPr lang="vi-VN"/>
          </a:p>
        </p:txBody>
      </p:sp>
    </p:spTree>
    <p:extLst>
      <p:ext uri="{BB962C8B-B14F-4D97-AF65-F5344CB8AC3E}">
        <p14:creationId xmlns:p14="http://schemas.microsoft.com/office/powerpoint/2010/main" val="4289686113"/>
      </p:ext>
    </p:extLst>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3F43247-8E28-4208-A241-B7A86EB61EEF}" type="datetimeFigureOut">
              <a:rPr lang="vi-VN" smtClean="0"/>
              <a:t>07/11/2021</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A3B99184-C260-4120-A24D-B93FDD472447}" type="slidenum">
              <a:rPr lang="vi-VN" smtClean="0"/>
              <a:t>‹#›</a:t>
            </a:fld>
            <a:endParaRPr lang="vi-VN"/>
          </a:p>
        </p:txBody>
      </p:sp>
    </p:spTree>
    <p:extLst>
      <p:ext uri="{BB962C8B-B14F-4D97-AF65-F5344CB8AC3E}">
        <p14:creationId xmlns:p14="http://schemas.microsoft.com/office/powerpoint/2010/main" val="3131156706"/>
      </p:ext>
    </p:extLst>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3F43247-8E28-4208-A241-B7A86EB61EEF}" type="datetimeFigureOut">
              <a:rPr lang="vi-VN" smtClean="0"/>
              <a:t>07/11/2021</a:t>
            </a:fld>
            <a:endParaRPr lang="vi-VN"/>
          </a:p>
        </p:txBody>
      </p:sp>
      <p:sp>
        <p:nvSpPr>
          <p:cNvPr id="8" name="Footer Placeholder 7"/>
          <p:cNvSpPr>
            <a:spLocks noGrp="1"/>
          </p:cNvSpPr>
          <p:nvPr>
            <p:ph type="ftr" sz="quarter" idx="11"/>
          </p:nvPr>
        </p:nvSpPr>
        <p:spPr/>
        <p:txBody>
          <a:bodyPr/>
          <a:lstStyle/>
          <a:p>
            <a:endParaRPr lang="vi-VN"/>
          </a:p>
        </p:txBody>
      </p:sp>
      <p:sp>
        <p:nvSpPr>
          <p:cNvPr id="9" name="Slide Number Placeholder 8"/>
          <p:cNvSpPr>
            <a:spLocks noGrp="1"/>
          </p:cNvSpPr>
          <p:nvPr>
            <p:ph type="sldNum" sz="quarter" idx="12"/>
          </p:nvPr>
        </p:nvSpPr>
        <p:spPr/>
        <p:txBody>
          <a:bodyPr/>
          <a:lstStyle/>
          <a:p>
            <a:fld id="{A3B99184-C260-4120-A24D-B93FDD472447}" type="slidenum">
              <a:rPr lang="vi-VN" smtClean="0"/>
              <a:t>‹#›</a:t>
            </a:fld>
            <a:endParaRPr lang="vi-VN"/>
          </a:p>
        </p:txBody>
      </p:sp>
    </p:spTree>
    <p:extLst>
      <p:ext uri="{BB962C8B-B14F-4D97-AF65-F5344CB8AC3E}">
        <p14:creationId xmlns:p14="http://schemas.microsoft.com/office/powerpoint/2010/main" val="1133077097"/>
      </p:ext>
    </p:extLst>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3F43247-8E28-4208-A241-B7A86EB61EEF}" type="datetimeFigureOut">
              <a:rPr lang="vi-VN" smtClean="0"/>
              <a:t>07/11/2021</a:t>
            </a:fld>
            <a:endParaRPr lang="vi-VN"/>
          </a:p>
        </p:txBody>
      </p:sp>
      <p:sp>
        <p:nvSpPr>
          <p:cNvPr id="4" name="Footer Placeholder 3"/>
          <p:cNvSpPr>
            <a:spLocks noGrp="1"/>
          </p:cNvSpPr>
          <p:nvPr>
            <p:ph type="ftr" sz="quarter" idx="11"/>
          </p:nvPr>
        </p:nvSpPr>
        <p:spPr/>
        <p:txBody>
          <a:bodyPr/>
          <a:lstStyle/>
          <a:p>
            <a:endParaRPr lang="vi-VN"/>
          </a:p>
        </p:txBody>
      </p:sp>
      <p:sp>
        <p:nvSpPr>
          <p:cNvPr id="5" name="Slide Number Placeholder 4"/>
          <p:cNvSpPr>
            <a:spLocks noGrp="1"/>
          </p:cNvSpPr>
          <p:nvPr>
            <p:ph type="sldNum" sz="quarter" idx="12"/>
          </p:nvPr>
        </p:nvSpPr>
        <p:spPr/>
        <p:txBody>
          <a:bodyPr/>
          <a:lstStyle/>
          <a:p>
            <a:fld id="{A3B99184-C260-4120-A24D-B93FDD472447}" type="slidenum">
              <a:rPr lang="vi-VN" smtClean="0"/>
              <a:t>‹#›</a:t>
            </a:fld>
            <a:endParaRPr lang="vi-VN"/>
          </a:p>
        </p:txBody>
      </p:sp>
    </p:spTree>
    <p:extLst>
      <p:ext uri="{BB962C8B-B14F-4D97-AF65-F5344CB8AC3E}">
        <p14:creationId xmlns:p14="http://schemas.microsoft.com/office/powerpoint/2010/main" val="2768702311"/>
      </p:ext>
    </p:extLst>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3F43247-8E28-4208-A241-B7A86EB61EEF}" type="datetimeFigureOut">
              <a:rPr lang="vi-VN" smtClean="0"/>
              <a:t>07/11/2021</a:t>
            </a:fld>
            <a:endParaRPr lang="vi-VN"/>
          </a:p>
        </p:txBody>
      </p:sp>
      <p:sp>
        <p:nvSpPr>
          <p:cNvPr id="3" name="Footer Placeholder 2"/>
          <p:cNvSpPr>
            <a:spLocks noGrp="1"/>
          </p:cNvSpPr>
          <p:nvPr>
            <p:ph type="ftr" sz="quarter" idx="11"/>
          </p:nvPr>
        </p:nvSpPr>
        <p:spPr/>
        <p:txBody>
          <a:bodyPr/>
          <a:lstStyle/>
          <a:p>
            <a:endParaRPr lang="vi-VN"/>
          </a:p>
        </p:txBody>
      </p:sp>
      <p:sp>
        <p:nvSpPr>
          <p:cNvPr id="4" name="Slide Number Placeholder 3"/>
          <p:cNvSpPr>
            <a:spLocks noGrp="1"/>
          </p:cNvSpPr>
          <p:nvPr>
            <p:ph type="sldNum" sz="quarter" idx="12"/>
          </p:nvPr>
        </p:nvSpPr>
        <p:spPr/>
        <p:txBody>
          <a:bodyPr/>
          <a:lstStyle/>
          <a:p>
            <a:fld id="{A3B99184-C260-4120-A24D-B93FDD472447}" type="slidenum">
              <a:rPr lang="vi-VN" smtClean="0"/>
              <a:t>‹#›</a:t>
            </a:fld>
            <a:endParaRPr lang="vi-VN"/>
          </a:p>
        </p:txBody>
      </p:sp>
    </p:spTree>
    <p:extLst>
      <p:ext uri="{BB962C8B-B14F-4D97-AF65-F5344CB8AC3E}">
        <p14:creationId xmlns:p14="http://schemas.microsoft.com/office/powerpoint/2010/main" val="585584993"/>
      </p:ext>
    </p:extLst>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3F43247-8E28-4208-A241-B7A86EB61EEF}" type="datetimeFigureOut">
              <a:rPr lang="vi-VN" smtClean="0"/>
              <a:t>07/11/2021</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A3B99184-C260-4120-A24D-B93FDD472447}" type="slidenum">
              <a:rPr lang="vi-VN" smtClean="0"/>
              <a:t>‹#›</a:t>
            </a:fld>
            <a:endParaRPr lang="vi-VN"/>
          </a:p>
        </p:txBody>
      </p:sp>
    </p:spTree>
    <p:extLst>
      <p:ext uri="{BB962C8B-B14F-4D97-AF65-F5344CB8AC3E}">
        <p14:creationId xmlns:p14="http://schemas.microsoft.com/office/powerpoint/2010/main" val="3082012649"/>
      </p:ext>
    </p:extLst>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3F43247-8E28-4208-A241-B7A86EB61EEF}" type="datetimeFigureOut">
              <a:rPr lang="vi-VN" smtClean="0"/>
              <a:t>07/11/2021</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A3B99184-C260-4120-A24D-B93FDD472447}" type="slidenum">
              <a:rPr lang="vi-VN" smtClean="0"/>
              <a:t>‹#›</a:t>
            </a:fld>
            <a:endParaRPr lang="vi-VN"/>
          </a:p>
        </p:txBody>
      </p:sp>
    </p:spTree>
    <p:extLst>
      <p:ext uri="{BB962C8B-B14F-4D97-AF65-F5344CB8AC3E}">
        <p14:creationId xmlns:p14="http://schemas.microsoft.com/office/powerpoint/2010/main" val="1161787311"/>
      </p:ext>
    </p:extLst>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3F43247-8E28-4208-A241-B7A86EB61EEF}" type="datetimeFigureOut">
              <a:rPr lang="vi-VN" smtClean="0"/>
              <a:t>07/11/2021</a:t>
            </a:fld>
            <a:endParaRPr lang="vi-VN"/>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3B99184-C260-4120-A24D-B93FDD472447}" type="slidenum">
              <a:rPr lang="vi-VN" smtClean="0"/>
              <a:t>‹#›</a:t>
            </a:fld>
            <a:endParaRPr lang="vi-VN"/>
          </a:p>
        </p:txBody>
      </p:sp>
      <p:sp>
        <p:nvSpPr>
          <p:cNvPr id="7" name="Rectangle 7" descr="Light horizontal">
            <a:extLst>
              <a:ext uri="{FF2B5EF4-FFF2-40B4-BE49-F238E27FC236}">
                <a16:creationId xmlns="" xmlns:a16="http://schemas.microsoft.com/office/drawing/2014/main" id="{3332F7FE-A149-4B26-89B7-57253E7F35FC}"/>
              </a:ext>
            </a:extLst>
          </p:cNvPr>
          <p:cNvSpPr>
            <a:spLocks noChangeArrowheads="1"/>
          </p:cNvSpPr>
          <p:nvPr userDrawn="1"/>
        </p:nvSpPr>
        <p:spPr bwMode="gray">
          <a:xfrm>
            <a:off x="32819" y="0"/>
            <a:ext cx="103663" cy="6858000"/>
          </a:xfrm>
          <a:prstGeom prst="rect">
            <a:avLst/>
          </a:prstGeom>
          <a:pattFill prst="ltHorz">
            <a:fgClr>
              <a:schemeClr val="bg2"/>
            </a:fgClr>
            <a:bgClr>
              <a:schemeClr val="bg1"/>
            </a:bgClr>
          </a:pattFill>
          <a:ln>
            <a:noFill/>
          </a:ln>
          <a:effec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sz="1800"/>
          </a:p>
        </p:txBody>
      </p:sp>
    </p:spTree>
    <p:extLst>
      <p:ext uri="{BB962C8B-B14F-4D97-AF65-F5344CB8AC3E}">
        <p14:creationId xmlns:p14="http://schemas.microsoft.com/office/powerpoint/2010/main" val="2570165735"/>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ransition spd="slow">
    <p:fade/>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gif"/><Relationship Id="rId7" Type="http://schemas.openxmlformats.org/officeDocument/2006/relationships/image" Target="../media/image6.png"/><Relationship Id="rId2" Type="http://schemas.openxmlformats.org/officeDocument/2006/relationships/image" Target="../media/image1.gif"/><Relationship Id="rId1" Type="http://schemas.openxmlformats.org/officeDocument/2006/relationships/slideLayout" Target="../slideLayouts/slideLayout1.xml"/><Relationship Id="rId6" Type="http://schemas.openxmlformats.org/officeDocument/2006/relationships/image" Target="../media/image5.gif"/><Relationship Id="rId5" Type="http://schemas.openxmlformats.org/officeDocument/2006/relationships/image" Target="../media/image4.gif"/><Relationship Id="rId4" Type="http://schemas.openxmlformats.org/officeDocument/2006/relationships/image" Target="../media/image3.gif"/></Relationships>
</file>

<file path=ppt/slides/_rels/slide10.xml.rels><?xml version="1.0" encoding="UTF-8" standalone="yes"?>
<Relationships xmlns="http://schemas.openxmlformats.org/package/2006/relationships"><Relationship Id="rId3" Type="http://schemas.openxmlformats.org/officeDocument/2006/relationships/image" Target="../media/image2.gif"/><Relationship Id="rId7" Type="http://schemas.openxmlformats.org/officeDocument/2006/relationships/image" Target="../media/image28.png"/><Relationship Id="rId2" Type="http://schemas.openxmlformats.org/officeDocument/2006/relationships/image" Target="../media/image1.gif"/><Relationship Id="rId1" Type="http://schemas.openxmlformats.org/officeDocument/2006/relationships/slideLayout" Target="../slideLayouts/slideLayout1.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gif"/><Relationship Id="rId1" Type="http://schemas.openxmlformats.org/officeDocument/2006/relationships/slideLayout" Target="../slideLayouts/slideLayout1.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gif"/><Relationship Id="rId1" Type="http://schemas.openxmlformats.org/officeDocument/2006/relationships/slideLayout" Target="../slideLayouts/slideLayout1.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gif"/><Relationship Id="rId1" Type="http://schemas.openxmlformats.org/officeDocument/2006/relationships/slideLayout" Target="../slideLayouts/slideLayout1.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image" Target="../media/image2.gif"/><Relationship Id="rId7" Type="http://schemas.openxmlformats.org/officeDocument/2006/relationships/image" Target="../media/image37.png"/><Relationship Id="rId2" Type="http://schemas.openxmlformats.org/officeDocument/2006/relationships/image" Target="../media/image1.gif"/><Relationship Id="rId1" Type="http://schemas.openxmlformats.org/officeDocument/2006/relationships/slideLayout" Target="../slideLayouts/slideLayout1.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gif"/><Relationship Id="rId1" Type="http://schemas.openxmlformats.org/officeDocument/2006/relationships/slideLayout" Target="../slideLayouts/slideLayout1.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3" Type="http://schemas.openxmlformats.org/officeDocument/2006/relationships/image" Target="../media/image2.gif"/><Relationship Id="rId7" Type="http://schemas.openxmlformats.org/officeDocument/2006/relationships/image" Target="../media/image42.png"/><Relationship Id="rId2" Type="http://schemas.openxmlformats.org/officeDocument/2006/relationships/image" Target="../media/image1.gif"/><Relationship Id="rId1" Type="http://schemas.openxmlformats.org/officeDocument/2006/relationships/slideLayout" Target="../slideLayouts/slideLayout1.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8.png"/></Relationships>
</file>

<file path=ppt/slides/_rels/slide17.xml.rels><?xml version="1.0" encoding="UTF-8" standalone="yes"?>
<Relationships xmlns="http://schemas.openxmlformats.org/package/2006/relationships"><Relationship Id="rId3" Type="http://schemas.openxmlformats.org/officeDocument/2006/relationships/image" Target="../media/image2.gif"/><Relationship Id="rId7" Type="http://schemas.openxmlformats.org/officeDocument/2006/relationships/image" Target="../media/image45.png"/><Relationship Id="rId2" Type="http://schemas.openxmlformats.org/officeDocument/2006/relationships/image" Target="../media/image1.gif"/><Relationship Id="rId1" Type="http://schemas.openxmlformats.org/officeDocument/2006/relationships/slideLayout" Target="../slideLayouts/slideLayout1.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8.png"/></Relationships>
</file>

<file path=ppt/slides/_rels/slide18.xml.rels><?xml version="1.0" encoding="UTF-8" standalone="yes"?>
<Relationships xmlns="http://schemas.openxmlformats.org/package/2006/relationships"><Relationship Id="rId3" Type="http://schemas.openxmlformats.org/officeDocument/2006/relationships/image" Target="../media/image2.gif"/><Relationship Id="rId7" Type="http://schemas.openxmlformats.org/officeDocument/2006/relationships/image" Target="../media/image48.png"/><Relationship Id="rId2" Type="http://schemas.openxmlformats.org/officeDocument/2006/relationships/image" Target="../media/image1.gif"/><Relationship Id="rId1" Type="http://schemas.openxmlformats.org/officeDocument/2006/relationships/slideLayout" Target="../slideLayouts/slideLayout1.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gif"/><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gif"/><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gif"/><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2.gif"/><Relationship Id="rId7" Type="http://schemas.openxmlformats.org/officeDocument/2006/relationships/image" Target="../media/image16.png"/><Relationship Id="rId2" Type="http://schemas.openxmlformats.org/officeDocument/2006/relationships/image" Target="../media/image1.gif"/><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140.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2.gif"/><Relationship Id="rId7" Type="http://schemas.openxmlformats.org/officeDocument/2006/relationships/image" Target="../media/image16.png"/><Relationship Id="rId2" Type="http://schemas.openxmlformats.org/officeDocument/2006/relationships/image" Target="../media/image1.gif"/><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image" Target="../media/image140.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gif"/><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2.gif"/><Relationship Id="rId7" Type="http://schemas.openxmlformats.org/officeDocument/2006/relationships/image" Target="../media/image22.png"/><Relationship Id="rId2" Type="http://schemas.openxmlformats.org/officeDocument/2006/relationships/image" Target="../media/image1.gif"/><Relationship Id="rId1" Type="http://schemas.openxmlformats.org/officeDocument/2006/relationships/slideLayout" Target="../slideLayouts/slideLayout1.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2.gif"/><Relationship Id="rId7" Type="http://schemas.openxmlformats.org/officeDocument/2006/relationships/image" Target="../media/image25.png"/><Relationship Id="rId2" Type="http://schemas.openxmlformats.org/officeDocument/2006/relationships/image" Target="../media/image1.gif"/><Relationship Id="rId1" Type="http://schemas.openxmlformats.org/officeDocument/2006/relationships/slideLayout" Target="../slideLayouts/slideLayout1.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a:extLst>
              <a:ext uri="{FF2B5EF4-FFF2-40B4-BE49-F238E27FC236}">
                <a16:creationId xmlns="" xmlns:a16="http://schemas.microsoft.com/office/drawing/2014/main" id="{A32C2579-4762-4455-B7DB-6ADEFE9C056C}"/>
              </a:ext>
            </a:extLst>
          </p:cNvPr>
          <p:cNvGrpSpPr/>
          <p:nvPr/>
        </p:nvGrpSpPr>
        <p:grpSpPr>
          <a:xfrm>
            <a:off x="-2419578" y="1475501"/>
            <a:ext cx="4770439" cy="4824413"/>
            <a:chOff x="-2419578" y="1475500"/>
            <a:chExt cx="4770438" cy="4824413"/>
          </a:xfrm>
        </p:grpSpPr>
        <p:sp>
          <p:nvSpPr>
            <p:cNvPr id="123" name="AutoShape 46">
              <a:extLst>
                <a:ext uri="{FF2B5EF4-FFF2-40B4-BE49-F238E27FC236}">
                  <a16:creationId xmlns="" xmlns:a16="http://schemas.microsoft.com/office/drawing/2014/main" id="{DE44DECC-35BB-4B38-A9E0-16FE9EC86A74}"/>
                </a:ext>
              </a:extLst>
            </p:cNvPr>
            <p:cNvSpPr>
              <a:spLocks noChangeArrowheads="1"/>
            </p:cNvSpPr>
            <p:nvPr/>
          </p:nvSpPr>
          <p:spPr bwMode="ltGray">
            <a:xfrm rot="5400000">
              <a:off x="-2446566" y="1502488"/>
              <a:ext cx="4824413" cy="4770438"/>
            </a:xfrm>
            <a:custGeom>
              <a:avLst/>
              <a:gdLst>
                <a:gd name="G0" fmla="+- 10478 0 0"/>
                <a:gd name="G1" fmla="+- -11739500 0 0"/>
                <a:gd name="G2" fmla="+- 0 0 -11739500"/>
                <a:gd name="T0" fmla="*/ 0 256 1"/>
                <a:gd name="T1" fmla="*/ 180 256 1"/>
                <a:gd name="G3" fmla="+- -11739500 T0 T1"/>
                <a:gd name="T2" fmla="*/ 0 256 1"/>
                <a:gd name="T3" fmla="*/ 90 256 1"/>
                <a:gd name="G4" fmla="+- -11739500 T2 T3"/>
                <a:gd name="G5" fmla="*/ G4 2 1"/>
                <a:gd name="T4" fmla="*/ 90 256 1"/>
                <a:gd name="T5" fmla="*/ 0 256 1"/>
                <a:gd name="G6" fmla="+- -11739500 T4 T5"/>
                <a:gd name="G7" fmla="*/ G6 2 1"/>
                <a:gd name="G8" fmla="abs -1173950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10478"/>
                <a:gd name="G18" fmla="*/ 10478 1 2"/>
                <a:gd name="G19" fmla="+- G18 5400 0"/>
                <a:gd name="G20" fmla="cos G19 -11739500"/>
                <a:gd name="G21" fmla="sin G19 -11739500"/>
                <a:gd name="G22" fmla="+- G20 10800 0"/>
                <a:gd name="G23" fmla="+- G21 10800 0"/>
                <a:gd name="G24" fmla="+- 10800 0 G20"/>
                <a:gd name="G25" fmla="+- 10478 10800 0"/>
                <a:gd name="G26" fmla="?: G9 G17 G25"/>
                <a:gd name="G27" fmla="?: G9 0 21600"/>
                <a:gd name="G28" fmla="cos 10800 -11739500"/>
                <a:gd name="G29" fmla="sin 10800 -11739500"/>
                <a:gd name="G30" fmla="sin 10478 -11739500"/>
                <a:gd name="G31" fmla="+- G28 10800 0"/>
                <a:gd name="G32" fmla="+- G29 10800 0"/>
                <a:gd name="G33" fmla="+- G30 10800 0"/>
                <a:gd name="G34" fmla="?: G4 0 G31"/>
                <a:gd name="G35" fmla="?: -11739500 G34 0"/>
                <a:gd name="G36" fmla="?: G6 G35 G31"/>
                <a:gd name="G37" fmla="+- 21600 0 G36"/>
                <a:gd name="G38" fmla="?: G4 0 G33"/>
                <a:gd name="G39" fmla="?: -11739500 G38 G32"/>
                <a:gd name="G40" fmla="?: G6 G39 0"/>
                <a:gd name="G41" fmla="?: G4 G32 21600"/>
                <a:gd name="G42" fmla="?: G6 G41 G33"/>
                <a:gd name="T12" fmla="*/ 10800 w 21600"/>
                <a:gd name="T13" fmla="*/ 0 h 21600"/>
                <a:gd name="T14" fmla="*/ 162 w 21600"/>
                <a:gd name="T15" fmla="*/ 10638 h 21600"/>
                <a:gd name="T16" fmla="*/ 10800 w 21600"/>
                <a:gd name="T17" fmla="*/ 322 h 21600"/>
                <a:gd name="T18" fmla="*/ 21438 w 21600"/>
                <a:gd name="T19" fmla="*/ 10638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323" y="10641"/>
                  </a:moveTo>
                  <a:cubicBezTo>
                    <a:pt x="410" y="4916"/>
                    <a:pt x="5075" y="322"/>
                    <a:pt x="10800" y="322"/>
                  </a:cubicBezTo>
                  <a:cubicBezTo>
                    <a:pt x="16524" y="322"/>
                    <a:pt x="21189" y="4916"/>
                    <a:pt x="21276" y="10641"/>
                  </a:cubicBezTo>
                  <a:lnTo>
                    <a:pt x="21598" y="10636"/>
                  </a:lnTo>
                  <a:cubicBezTo>
                    <a:pt x="21509" y="4736"/>
                    <a:pt x="16700" y="0"/>
                    <a:pt x="10799" y="0"/>
                  </a:cubicBezTo>
                  <a:cubicBezTo>
                    <a:pt x="4899" y="0"/>
                    <a:pt x="90" y="4736"/>
                    <a:pt x="1" y="10636"/>
                  </a:cubicBezTo>
                  <a:close/>
                </a:path>
              </a:pathLst>
            </a:custGeom>
            <a:solidFill>
              <a:srgbClr val="FFFF00"/>
            </a:solidFill>
            <a:ln>
              <a:solidFill>
                <a:schemeClr val="accent1"/>
              </a:solidFill>
            </a:ln>
            <a:effectLst/>
          </p:spPr>
          <p:txBody>
            <a:bodyPr wrap="none" anchor="ctr"/>
            <a:lstStyle/>
            <a:p>
              <a:pPr eaLnBrk="1" hangingPunct="1">
                <a:defRPr/>
              </a:pPr>
              <a:endParaRPr lang="en-US" sz="1351"/>
            </a:p>
          </p:txBody>
        </p:sp>
        <p:sp>
          <p:nvSpPr>
            <p:cNvPr id="124" name="AutoShape 47">
              <a:extLst>
                <a:ext uri="{FF2B5EF4-FFF2-40B4-BE49-F238E27FC236}">
                  <a16:creationId xmlns="" xmlns:a16="http://schemas.microsoft.com/office/drawing/2014/main" id="{92C32AFF-F71B-4A0A-B458-039FFC7482FA}"/>
                </a:ext>
              </a:extLst>
            </p:cNvPr>
            <p:cNvSpPr>
              <a:spLocks noChangeArrowheads="1"/>
            </p:cNvSpPr>
            <p:nvPr/>
          </p:nvSpPr>
          <p:spPr bwMode="ltGray">
            <a:xfrm rot="5400000" flipH="1">
              <a:off x="-1961498" y="1910556"/>
              <a:ext cx="4032250" cy="3929063"/>
            </a:xfrm>
            <a:custGeom>
              <a:avLst/>
              <a:gdLst>
                <a:gd name="G0" fmla="+- 56 0 0"/>
                <a:gd name="G1" fmla="+- 11796480 0 0"/>
                <a:gd name="G2" fmla="+- 0 0 11796480"/>
                <a:gd name="T0" fmla="*/ 0 256 1"/>
                <a:gd name="T1" fmla="*/ 180 256 1"/>
                <a:gd name="G3" fmla="+- 11796480 T0 T1"/>
                <a:gd name="T2" fmla="*/ 0 256 1"/>
                <a:gd name="T3" fmla="*/ 90 256 1"/>
                <a:gd name="G4" fmla="+- 11796480 T2 T3"/>
                <a:gd name="G5" fmla="*/ G4 2 1"/>
                <a:gd name="T4" fmla="*/ 90 256 1"/>
                <a:gd name="T5" fmla="*/ 0 256 1"/>
                <a:gd name="G6" fmla="+- 11796480 T4 T5"/>
                <a:gd name="G7" fmla="*/ G6 2 1"/>
                <a:gd name="G8" fmla="abs 1179648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56"/>
                <a:gd name="G18" fmla="*/ 56 1 2"/>
                <a:gd name="G19" fmla="+- G18 5400 0"/>
                <a:gd name="G20" fmla="cos G19 11796480"/>
                <a:gd name="G21" fmla="sin G19 11796480"/>
                <a:gd name="G22" fmla="+- G20 10800 0"/>
                <a:gd name="G23" fmla="+- G21 10800 0"/>
                <a:gd name="G24" fmla="+- 10800 0 G20"/>
                <a:gd name="G25" fmla="+- 56 10800 0"/>
                <a:gd name="G26" fmla="?: G9 G17 G25"/>
                <a:gd name="G27" fmla="?: G9 0 21600"/>
                <a:gd name="G28" fmla="cos 10800 11796480"/>
                <a:gd name="G29" fmla="sin 10800 11796480"/>
                <a:gd name="G30" fmla="sin 56 11796480"/>
                <a:gd name="G31" fmla="+- G28 10800 0"/>
                <a:gd name="G32" fmla="+- G29 10800 0"/>
                <a:gd name="G33" fmla="+- G30 10800 0"/>
                <a:gd name="G34" fmla="?: G4 0 G31"/>
                <a:gd name="G35" fmla="?: 11796480 G34 0"/>
                <a:gd name="G36" fmla="?: G6 G35 G31"/>
                <a:gd name="G37" fmla="+- 21600 0 G36"/>
                <a:gd name="G38" fmla="?: G4 0 G33"/>
                <a:gd name="G39" fmla="?: 11796480 G38 G32"/>
                <a:gd name="G40" fmla="?: G6 G39 0"/>
                <a:gd name="G41" fmla="?: G4 G32 21600"/>
                <a:gd name="G42" fmla="?: G6 G41 G33"/>
                <a:gd name="T12" fmla="*/ 10800 w 21600"/>
                <a:gd name="T13" fmla="*/ 0 h 21600"/>
                <a:gd name="T14" fmla="*/ 5372 w 21600"/>
                <a:gd name="T15" fmla="*/ 10800 h 21600"/>
                <a:gd name="T16" fmla="*/ 10800 w 21600"/>
                <a:gd name="T17" fmla="*/ 10744 h 21600"/>
                <a:gd name="T18" fmla="*/ 16228 w 21600"/>
                <a:gd name="T19" fmla="*/ 1080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10744" y="10800"/>
                  </a:moveTo>
                  <a:cubicBezTo>
                    <a:pt x="10744" y="10769"/>
                    <a:pt x="10769" y="10744"/>
                    <a:pt x="10800" y="10744"/>
                  </a:cubicBezTo>
                  <a:cubicBezTo>
                    <a:pt x="10830" y="10744"/>
                    <a:pt x="10856" y="10769"/>
                    <a:pt x="10856" y="10800"/>
                  </a:cubicBezTo>
                  <a:lnTo>
                    <a:pt x="21600" y="10800"/>
                  </a:lnTo>
                  <a:cubicBezTo>
                    <a:pt x="21600" y="4835"/>
                    <a:pt x="16764" y="0"/>
                    <a:pt x="10800" y="0"/>
                  </a:cubicBezTo>
                  <a:cubicBezTo>
                    <a:pt x="4835" y="0"/>
                    <a:pt x="0" y="4835"/>
                    <a:pt x="0" y="10799"/>
                  </a:cubicBezTo>
                  <a:close/>
                </a:path>
              </a:pathLst>
            </a:custGeom>
            <a:gradFill flip="none" rotWithShape="1">
              <a:gsLst>
                <a:gs pos="0">
                  <a:srgbClr val="FFFF00"/>
                </a:gs>
                <a:gs pos="100000">
                  <a:schemeClr val="hlink">
                    <a:gamma/>
                    <a:tint val="0"/>
                    <a:invGamma/>
                    <a:alpha val="48000"/>
                    <a:lumMod val="0"/>
                    <a:lumOff val="100000"/>
                  </a:schemeClr>
                </a:gs>
              </a:gsLst>
              <a:path path="circle">
                <a:fillToRect t="100000" r="100000"/>
              </a:path>
              <a:tileRect l="-100000" b="-100000"/>
            </a:gradFill>
            <a:ln>
              <a:solidFill>
                <a:srgbClr val="0000CC"/>
              </a:solidFill>
            </a:ln>
            <a:effectLst/>
          </p:spPr>
          <p:txBody>
            <a:bodyPr wrap="none" anchor="ctr"/>
            <a:lstStyle/>
            <a:p>
              <a:pPr eaLnBrk="1" hangingPunct="1">
                <a:defRPr/>
              </a:pPr>
              <a:endParaRPr lang="en-US" sz="1351"/>
            </a:p>
          </p:txBody>
        </p:sp>
        <p:sp>
          <p:nvSpPr>
            <p:cNvPr id="125" name="TextBox 124">
              <a:extLst>
                <a:ext uri="{FF2B5EF4-FFF2-40B4-BE49-F238E27FC236}">
                  <a16:creationId xmlns="" xmlns:a16="http://schemas.microsoft.com/office/drawing/2014/main" id="{857121FA-FB53-4B87-AAAE-7000DA201C49}"/>
                </a:ext>
              </a:extLst>
            </p:cNvPr>
            <p:cNvSpPr txBox="1"/>
            <p:nvPr/>
          </p:nvSpPr>
          <p:spPr>
            <a:xfrm>
              <a:off x="160080" y="2407581"/>
              <a:ext cx="2107910" cy="3046988"/>
            </a:xfrm>
            <a:prstGeom prst="rect">
              <a:avLst/>
            </a:prstGeom>
            <a:noFill/>
          </p:spPr>
          <p:txBody>
            <a:bodyPr wrap="square" rtlCol="0">
              <a:spAutoFit/>
            </a:bodyPr>
            <a:lstStyle/>
            <a:p>
              <a:r>
                <a:rPr lang="en-US" sz="4800" b="1">
                  <a:solidFill>
                    <a:srgbClr val="0000CC"/>
                  </a:solidFill>
                  <a:latin typeface="Duong Phuoc Sang" panose="02020603050405020304" pitchFamily="18" charset="0"/>
                  <a:cs typeface="Duong Phuoc Sang" panose="02020603050405020304" pitchFamily="18" charset="0"/>
                </a:rPr>
                <a:t>Nội dung</a:t>
              </a:r>
            </a:p>
            <a:p>
              <a:r>
                <a:rPr lang="en-US" sz="4800" b="1">
                  <a:solidFill>
                    <a:srgbClr val="0000CC"/>
                  </a:solidFill>
                  <a:latin typeface="Duong Phuoc Sang" panose="02020603050405020304" pitchFamily="18" charset="0"/>
                  <a:cs typeface="Duong Phuoc Sang" panose="02020603050405020304" pitchFamily="18" charset="0"/>
                </a:rPr>
                <a:t>bài học</a:t>
              </a:r>
              <a:endParaRPr lang="vi-VN" sz="4800" b="1">
                <a:solidFill>
                  <a:srgbClr val="0000CC"/>
                </a:solidFill>
                <a:latin typeface="Duong Phuoc Sang" panose="02020603050405020304" pitchFamily="18" charset="0"/>
                <a:cs typeface="Duong Phuoc Sang" panose="02020603050405020304" pitchFamily="18" charset="0"/>
              </a:endParaRPr>
            </a:p>
          </p:txBody>
        </p:sp>
      </p:grpSp>
      <p:pic>
        <p:nvPicPr>
          <p:cNvPr id="133" name="Picture 132">
            <a:extLst>
              <a:ext uri="{FF2B5EF4-FFF2-40B4-BE49-F238E27FC236}">
                <a16:creationId xmlns="" xmlns:a16="http://schemas.microsoft.com/office/drawing/2014/main" id="{E429CB93-DEF0-4609-8D36-2D3202A0802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86" y="6774459"/>
            <a:ext cx="3903108" cy="105948"/>
          </a:xfrm>
          <a:prstGeom prst="rect">
            <a:avLst/>
          </a:prstGeom>
        </p:spPr>
      </p:pic>
      <p:pic>
        <p:nvPicPr>
          <p:cNvPr id="134" name="Picture 133">
            <a:extLst>
              <a:ext uri="{FF2B5EF4-FFF2-40B4-BE49-F238E27FC236}">
                <a16:creationId xmlns="" xmlns:a16="http://schemas.microsoft.com/office/drawing/2014/main" id="{34AA69BB-DAFF-44F1-98D9-61B0989E18E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11966" y="6582533"/>
            <a:ext cx="2775439" cy="383852"/>
          </a:xfrm>
          <a:prstGeom prst="rect">
            <a:avLst/>
          </a:prstGeom>
        </p:spPr>
      </p:pic>
      <p:pic>
        <p:nvPicPr>
          <p:cNvPr id="1028" name="Picture 1027">
            <a:extLst>
              <a:ext uri="{FF2B5EF4-FFF2-40B4-BE49-F238E27FC236}">
                <a16:creationId xmlns="" xmlns:a16="http://schemas.microsoft.com/office/drawing/2014/main" id="{440CE9CC-BA7E-4ACA-A48E-420C7421DF3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5926" y="5763126"/>
            <a:ext cx="624663" cy="1093159"/>
          </a:xfrm>
          <a:prstGeom prst="rect">
            <a:avLst/>
          </a:prstGeom>
        </p:spPr>
      </p:pic>
      <p:pic>
        <p:nvPicPr>
          <p:cNvPr id="1030" name="Picture 1029">
            <a:extLst>
              <a:ext uri="{FF2B5EF4-FFF2-40B4-BE49-F238E27FC236}">
                <a16:creationId xmlns="" xmlns:a16="http://schemas.microsoft.com/office/drawing/2014/main" id="{0338D9D2-4D33-448C-849E-21288CF02AA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11145897" y="0"/>
            <a:ext cx="1095747" cy="663151"/>
          </a:xfrm>
          <a:prstGeom prst="rect">
            <a:avLst/>
          </a:prstGeom>
        </p:spPr>
      </p:pic>
      <p:pic>
        <p:nvPicPr>
          <p:cNvPr id="1032" name="Picture 1031">
            <a:extLst>
              <a:ext uri="{FF2B5EF4-FFF2-40B4-BE49-F238E27FC236}">
                <a16:creationId xmlns="" xmlns:a16="http://schemas.microsoft.com/office/drawing/2014/main" id="{24CB1D23-FECD-4706-A8C4-7029E807F6E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923879" y="4310"/>
            <a:ext cx="317765" cy="1074696"/>
          </a:xfrm>
          <a:prstGeom prst="rect">
            <a:avLst/>
          </a:prstGeom>
        </p:spPr>
      </p:pic>
      <p:pic>
        <p:nvPicPr>
          <p:cNvPr id="142" name="Picture 6" descr="E:\09----------------Diagrams September\22\Png\5.png">
            <a:extLst>
              <a:ext uri="{FF2B5EF4-FFF2-40B4-BE49-F238E27FC236}">
                <a16:creationId xmlns="" xmlns:a16="http://schemas.microsoft.com/office/drawing/2014/main" id="{8C3874D1-EB58-439C-9E7C-900A3ABCA280}"/>
              </a:ext>
            </a:extLst>
          </p:cNvPr>
          <p:cNvPicPr>
            <a:picLocks noChangeAspect="1" noChangeArrowheads="1"/>
          </p:cNvPicPr>
          <p:nvPr/>
        </p:nvPicPr>
        <p:blipFill>
          <a:blip r:embed="rId7"/>
          <a:srcRect/>
          <a:stretch>
            <a:fillRect/>
          </a:stretch>
        </p:blipFill>
        <p:spPr bwMode="auto">
          <a:xfrm>
            <a:off x="11495186" y="6339078"/>
            <a:ext cx="802908" cy="561807"/>
          </a:xfrm>
          <a:prstGeom prst="rect">
            <a:avLst/>
          </a:prstGeom>
          <a:noFill/>
          <a:ln w="9525">
            <a:noFill/>
            <a:miter lim="800000"/>
            <a:headEnd/>
            <a:tailEnd/>
          </a:ln>
        </p:spPr>
      </p:pic>
      <p:grpSp>
        <p:nvGrpSpPr>
          <p:cNvPr id="6" name="Group 5">
            <a:extLst>
              <a:ext uri="{FF2B5EF4-FFF2-40B4-BE49-F238E27FC236}">
                <a16:creationId xmlns="" xmlns:a16="http://schemas.microsoft.com/office/drawing/2014/main" id="{131BD0E5-D4FC-4A52-B4EB-724760E9DB91}"/>
              </a:ext>
            </a:extLst>
          </p:cNvPr>
          <p:cNvGrpSpPr/>
          <p:nvPr/>
        </p:nvGrpSpPr>
        <p:grpSpPr>
          <a:xfrm>
            <a:off x="3017992" y="1104070"/>
            <a:ext cx="5260972" cy="1890714"/>
            <a:chOff x="2921007" y="1104069"/>
            <a:chExt cx="5260971" cy="1890713"/>
          </a:xfrm>
        </p:grpSpPr>
        <p:sp>
          <p:nvSpPr>
            <p:cNvPr id="40" name="Freeform 3">
              <a:extLst>
                <a:ext uri="{FF2B5EF4-FFF2-40B4-BE49-F238E27FC236}">
                  <a16:creationId xmlns="" xmlns:a16="http://schemas.microsoft.com/office/drawing/2014/main" id="{824CBEE1-31EA-416E-BFE3-ABBBE4589FE9}"/>
                </a:ext>
              </a:extLst>
            </p:cNvPr>
            <p:cNvSpPr/>
            <p:nvPr/>
          </p:nvSpPr>
          <p:spPr>
            <a:xfrm>
              <a:off x="2921007" y="1359657"/>
              <a:ext cx="5094288" cy="1635125"/>
            </a:xfrm>
            <a:custGeom>
              <a:avLst/>
              <a:gdLst>
                <a:gd name="connsiteX0" fmla="*/ 0 w 5074920"/>
                <a:gd name="connsiteY0" fmla="*/ 30480 h 1645920"/>
                <a:gd name="connsiteX1" fmla="*/ 0 w 5074920"/>
                <a:gd name="connsiteY1" fmla="*/ 1645920 h 1645920"/>
                <a:gd name="connsiteX2" fmla="*/ 4663440 w 5074920"/>
                <a:gd name="connsiteY2" fmla="*/ 1645920 h 1645920"/>
                <a:gd name="connsiteX3" fmla="*/ 5074920 w 5074920"/>
                <a:gd name="connsiteY3" fmla="*/ 1554480 h 1645920"/>
                <a:gd name="connsiteX4" fmla="*/ 5074920 w 5074920"/>
                <a:gd name="connsiteY4" fmla="*/ 0 h 1645920"/>
                <a:gd name="connsiteX5" fmla="*/ 0 w 5074920"/>
                <a:gd name="connsiteY5" fmla="*/ 30480 h 1645920"/>
                <a:gd name="connsiteX0" fmla="*/ 0 w 5079682"/>
                <a:gd name="connsiteY0" fmla="*/ 6668 h 1622108"/>
                <a:gd name="connsiteX1" fmla="*/ 0 w 5079682"/>
                <a:gd name="connsiteY1" fmla="*/ 1622108 h 1622108"/>
                <a:gd name="connsiteX2" fmla="*/ 4663440 w 5079682"/>
                <a:gd name="connsiteY2" fmla="*/ 1622108 h 1622108"/>
                <a:gd name="connsiteX3" fmla="*/ 5074920 w 5079682"/>
                <a:gd name="connsiteY3" fmla="*/ 1530668 h 1622108"/>
                <a:gd name="connsiteX4" fmla="*/ 5079682 w 5079682"/>
                <a:gd name="connsiteY4" fmla="*/ 0 h 1622108"/>
                <a:gd name="connsiteX5" fmla="*/ 0 w 5079682"/>
                <a:gd name="connsiteY5" fmla="*/ 6668 h 1622108"/>
                <a:gd name="connsiteX0" fmla="*/ 0 w 5075131"/>
                <a:gd name="connsiteY0" fmla="*/ 20955 h 1636395"/>
                <a:gd name="connsiteX1" fmla="*/ 0 w 5075131"/>
                <a:gd name="connsiteY1" fmla="*/ 1636395 h 1636395"/>
                <a:gd name="connsiteX2" fmla="*/ 4663440 w 5075131"/>
                <a:gd name="connsiteY2" fmla="*/ 1636395 h 1636395"/>
                <a:gd name="connsiteX3" fmla="*/ 5074920 w 5075131"/>
                <a:gd name="connsiteY3" fmla="*/ 1544955 h 1636395"/>
                <a:gd name="connsiteX4" fmla="*/ 5070157 w 5075131"/>
                <a:gd name="connsiteY4" fmla="*/ 0 h 1636395"/>
                <a:gd name="connsiteX5" fmla="*/ 0 w 5075131"/>
                <a:gd name="connsiteY5" fmla="*/ 20955 h 1636395"/>
                <a:gd name="connsiteX0" fmla="*/ 0 w 5075022"/>
                <a:gd name="connsiteY0" fmla="*/ 6667 h 1622107"/>
                <a:gd name="connsiteX1" fmla="*/ 0 w 5075022"/>
                <a:gd name="connsiteY1" fmla="*/ 1622107 h 1622107"/>
                <a:gd name="connsiteX2" fmla="*/ 4663440 w 5075022"/>
                <a:gd name="connsiteY2" fmla="*/ 1622107 h 1622107"/>
                <a:gd name="connsiteX3" fmla="*/ 5074920 w 5075022"/>
                <a:gd name="connsiteY3" fmla="*/ 1530667 h 1622107"/>
                <a:gd name="connsiteX4" fmla="*/ 5060632 w 5075022"/>
                <a:gd name="connsiteY4" fmla="*/ 0 h 1622107"/>
                <a:gd name="connsiteX5" fmla="*/ 0 w 5075022"/>
                <a:gd name="connsiteY5" fmla="*/ 6667 h 1622107"/>
                <a:gd name="connsiteX0" fmla="*/ 0 w 5075001"/>
                <a:gd name="connsiteY0" fmla="*/ 20955 h 1636395"/>
                <a:gd name="connsiteX1" fmla="*/ 0 w 5075001"/>
                <a:gd name="connsiteY1" fmla="*/ 1636395 h 1636395"/>
                <a:gd name="connsiteX2" fmla="*/ 4663440 w 5075001"/>
                <a:gd name="connsiteY2" fmla="*/ 1636395 h 1636395"/>
                <a:gd name="connsiteX3" fmla="*/ 5074920 w 5075001"/>
                <a:gd name="connsiteY3" fmla="*/ 1544955 h 1636395"/>
                <a:gd name="connsiteX4" fmla="*/ 5055870 w 5075001"/>
                <a:gd name="connsiteY4" fmla="*/ 0 h 1636395"/>
                <a:gd name="connsiteX5" fmla="*/ 0 w 5075001"/>
                <a:gd name="connsiteY5" fmla="*/ 20955 h 1636395"/>
                <a:gd name="connsiteX0" fmla="*/ 0 w 5075001"/>
                <a:gd name="connsiteY0" fmla="*/ 20955 h 1636395"/>
                <a:gd name="connsiteX1" fmla="*/ 0 w 5075001"/>
                <a:gd name="connsiteY1" fmla="*/ 1636395 h 1636395"/>
                <a:gd name="connsiteX2" fmla="*/ 4663440 w 5075001"/>
                <a:gd name="connsiteY2" fmla="*/ 1636395 h 1636395"/>
                <a:gd name="connsiteX3" fmla="*/ 5074920 w 5075001"/>
                <a:gd name="connsiteY3" fmla="*/ 1544955 h 1636395"/>
                <a:gd name="connsiteX4" fmla="*/ 5055870 w 5075001"/>
                <a:gd name="connsiteY4" fmla="*/ 0 h 1636395"/>
                <a:gd name="connsiteX5" fmla="*/ 0 w 5075001"/>
                <a:gd name="connsiteY5" fmla="*/ 20955 h 1636395"/>
                <a:gd name="connsiteX0" fmla="*/ 0 w 5075001"/>
                <a:gd name="connsiteY0" fmla="*/ 20955 h 1636395"/>
                <a:gd name="connsiteX1" fmla="*/ 0 w 5075001"/>
                <a:gd name="connsiteY1" fmla="*/ 1636395 h 1636395"/>
                <a:gd name="connsiteX2" fmla="*/ 4663440 w 5075001"/>
                <a:gd name="connsiteY2" fmla="*/ 1636395 h 1636395"/>
                <a:gd name="connsiteX3" fmla="*/ 5074920 w 5075001"/>
                <a:gd name="connsiteY3" fmla="*/ 1544955 h 1636395"/>
                <a:gd name="connsiteX4" fmla="*/ 5055870 w 5075001"/>
                <a:gd name="connsiteY4" fmla="*/ 0 h 1636395"/>
                <a:gd name="connsiteX5" fmla="*/ 0 w 5075001"/>
                <a:gd name="connsiteY5" fmla="*/ 20955 h 1636395"/>
                <a:gd name="connsiteX0" fmla="*/ 0 w 5094014"/>
                <a:gd name="connsiteY0" fmla="*/ 20955 h 1636395"/>
                <a:gd name="connsiteX1" fmla="*/ 0 w 5094014"/>
                <a:gd name="connsiteY1" fmla="*/ 1636395 h 1636395"/>
                <a:gd name="connsiteX2" fmla="*/ 4663440 w 5094014"/>
                <a:gd name="connsiteY2" fmla="*/ 1636395 h 1636395"/>
                <a:gd name="connsiteX3" fmla="*/ 5093970 w 5094014"/>
                <a:gd name="connsiteY3" fmla="*/ 1525905 h 1636395"/>
                <a:gd name="connsiteX4" fmla="*/ 5055870 w 5094014"/>
                <a:gd name="connsiteY4" fmla="*/ 0 h 1636395"/>
                <a:gd name="connsiteX5" fmla="*/ 0 w 5094014"/>
                <a:gd name="connsiteY5" fmla="*/ 20955 h 1636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94014" h="1636395">
                  <a:moveTo>
                    <a:pt x="0" y="20955"/>
                  </a:moveTo>
                  <a:lnTo>
                    <a:pt x="0" y="1636395"/>
                  </a:lnTo>
                  <a:lnTo>
                    <a:pt x="4663440" y="1636395"/>
                  </a:lnTo>
                  <a:cubicBezTo>
                    <a:pt x="4905375" y="1634490"/>
                    <a:pt x="5047298" y="1575435"/>
                    <a:pt x="5093970" y="1525905"/>
                  </a:cubicBezTo>
                  <a:cubicBezTo>
                    <a:pt x="5095557" y="1015682"/>
                    <a:pt x="5054283" y="510223"/>
                    <a:pt x="5055870" y="0"/>
                  </a:cubicBezTo>
                  <a:lnTo>
                    <a:pt x="0" y="20955"/>
                  </a:lnTo>
                  <a:close/>
                </a:path>
              </a:pathLst>
            </a:custGeom>
            <a:gradFill>
              <a:gsLst>
                <a:gs pos="93000">
                  <a:srgbClr val="FFFF00">
                    <a:lumMod val="30000"/>
                    <a:lumOff val="70000"/>
                  </a:srgbClr>
                </a:gs>
                <a:gs pos="4000">
                  <a:schemeClr val="accent5">
                    <a:lumMod val="0"/>
                    <a:lumOff val="100000"/>
                  </a:schemeClr>
                </a:gs>
                <a:gs pos="100000">
                  <a:schemeClr val="accent5">
                    <a:lumMod val="100000"/>
                  </a:schemeClr>
                </a:gs>
              </a:gsLst>
              <a:path path="circle">
                <a:fillToRect l="100000" t="100000"/>
              </a:path>
            </a:gra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1"/>
            </a:p>
          </p:txBody>
        </p:sp>
        <p:grpSp>
          <p:nvGrpSpPr>
            <p:cNvPr id="41" name="Group 6">
              <a:extLst>
                <a:ext uri="{FF2B5EF4-FFF2-40B4-BE49-F238E27FC236}">
                  <a16:creationId xmlns="" xmlns:a16="http://schemas.microsoft.com/office/drawing/2014/main" id="{3C8ADABB-BD34-4808-9BA3-ABF2C7716250}"/>
                </a:ext>
              </a:extLst>
            </p:cNvPr>
            <p:cNvGrpSpPr>
              <a:grpSpLocks/>
            </p:cNvGrpSpPr>
            <p:nvPr/>
          </p:nvGrpSpPr>
          <p:grpSpPr bwMode="auto">
            <a:xfrm>
              <a:off x="7781010" y="1104069"/>
              <a:ext cx="400968" cy="1758194"/>
              <a:chOff x="4737769" y="1112944"/>
              <a:chExt cx="400969" cy="1758844"/>
            </a:xfrm>
            <a:solidFill>
              <a:srgbClr val="FFFF99"/>
            </a:solidFill>
          </p:grpSpPr>
          <p:sp>
            <p:nvSpPr>
              <p:cNvPr id="42" name="Freeform 4">
                <a:extLst>
                  <a:ext uri="{FF2B5EF4-FFF2-40B4-BE49-F238E27FC236}">
                    <a16:creationId xmlns="" xmlns:a16="http://schemas.microsoft.com/office/drawing/2014/main" id="{96AF5BFF-7A4E-4676-A75E-DC6DA96494C8}"/>
                  </a:ext>
                </a:extLst>
              </p:cNvPr>
              <p:cNvSpPr/>
              <p:nvPr/>
            </p:nvSpPr>
            <p:spPr>
              <a:xfrm>
                <a:off x="4737769" y="1166183"/>
                <a:ext cx="400969" cy="1705605"/>
              </a:xfrm>
              <a:custGeom>
                <a:avLst/>
                <a:gdLst>
                  <a:gd name="connsiteX0" fmla="*/ 604838 w 661988"/>
                  <a:gd name="connsiteY0" fmla="*/ 1704975 h 1704975"/>
                  <a:gd name="connsiteX1" fmla="*/ 42863 w 661988"/>
                  <a:gd name="connsiteY1" fmla="*/ 1514475 h 1704975"/>
                  <a:gd name="connsiteX2" fmla="*/ 0 w 661988"/>
                  <a:gd name="connsiteY2" fmla="*/ 166687 h 1704975"/>
                  <a:gd name="connsiteX3" fmla="*/ 614363 w 661988"/>
                  <a:gd name="connsiteY3" fmla="*/ 0 h 1704975"/>
                  <a:gd name="connsiteX4" fmla="*/ 661988 w 661988"/>
                  <a:gd name="connsiteY4" fmla="*/ 95250 h 1704975"/>
                  <a:gd name="connsiteX5" fmla="*/ 604838 w 661988"/>
                  <a:gd name="connsiteY5" fmla="*/ 1704975 h 1704975"/>
                  <a:gd name="connsiteX0" fmla="*/ 604838 w 661988"/>
                  <a:gd name="connsiteY0" fmla="*/ 1704975 h 1704975"/>
                  <a:gd name="connsiteX1" fmla="*/ 42863 w 661988"/>
                  <a:gd name="connsiteY1" fmla="*/ 1514475 h 1704975"/>
                  <a:gd name="connsiteX2" fmla="*/ 0 w 661988"/>
                  <a:gd name="connsiteY2" fmla="*/ 166687 h 1704975"/>
                  <a:gd name="connsiteX3" fmla="*/ 614363 w 661988"/>
                  <a:gd name="connsiteY3" fmla="*/ 0 h 1704975"/>
                  <a:gd name="connsiteX4" fmla="*/ 661988 w 661988"/>
                  <a:gd name="connsiteY4" fmla="*/ 95250 h 1704975"/>
                  <a:gd name="connsiteX5" fmla="*/ 604838 w 661988"/>
                  <a:gd name="connsiteY5" fmla="*/ 1704975 h 1704975"/>
                  <a:gd name="connsiteX0" fmla="*/ 604838 w 661988"/>
                  <a:gd name="connsiteY0" fmla="*/ 1706055 h 1706055"/>
                  <a:gd name="connsiteX1" fmla="*/ 42863 w 661988"/>
                  <a:gd name="connsiteY1" fmla="*/ 1515555 h 1706055"/>
                  <a:gd name="connsiteX2" fmla="*/ 0 w 661988"/>
                  <a:gd name="connsiteY2" fmla="*/ 167767 h 1706055"/>
                  <a:gd name="connsiteX3" fmla="*/ 614363 w 661988"/>
                  <a:gd name="connsiteY3" fmla="*/ 1080 h 1706055"/>
                  <a:gd name="connsiteX4" fmla="*/ 661988 w 661988"/>
                  <a:gd name="connsiteY4" fmla="*/ 96330 h 1706055"/>
                  <a:gd name="connsiteX5" fmla="*/ 604838 w 661988"/>
                  <a:gd name="connsiteY5" fmla="*/ 1706055 h 1706055"/>
                  <a:gd name="connsiteX0" fmla="*/ 604838 w 661988"/>
                  <a:gd name="connsiteY0" fmla="*/ 1706055 h 1706055"/>
                  <a:gd name="connsiteX1" fmla="*/ 42863 w 661988"/>
                  <a:gd name="connsiteY1" fmla="*/ 1515555 h 1706055"/>
                  <a:gd name="connsiteX2" fmla="*/ 0 w 661988"/>
                  <a:gd name="connsiteY2" fmla="*/ 167767 h 1706055"/>
                  <a:gd name="connsiteX3" fmla="*/ 614363 w 661988"/>
                  <a:gd name="connsiteY3" fmla="*/ 1080 h 1706055"/>
                  <a:gd name="connsiteX4" fmla="*/ 661988 w 661988"/>
                  <a:gd name="connsiteY4" fmla="*/ 96330 h 1706055"/>
                  <a:gd name="connsiteX5" fmla="*/ 604838 w 661988"/>
                  <a:gd name="connsiteY5" fmla="*/ 1706055 h 1706055"/>
                  <a:gd name="connsiteX0" fmla="*/ 604838 w 661988"/>
                  <a:gd name="connsiteY0" fmla="*/ 1706055 h 1706055"/>
                  <a:gd name="connsiteX1" fmla="*/ 42863 w 661988"/>
                  <a:gd name="connsiteY1" fmla="*/ 1515555 h 1706055"/>
                  <a:gd name="connsiteX2" fmla="*/ 0 w 661988"/>
                  <a:gd name="connsiteY2" fmla="*/ 167767 h 1706055"/>
                  <a:gd name="connsiteX3" fmla="*/ 614363 w 661988"/>
                  <a:gd name="connsiteY3" fmla="*/ 1080 h 1706055"/>
                  <a:gd name="connsiteX4" fmla="*/ 661988 w 661988"/>
                  <a:gd name="connsiteY4" fmla="*/ 96330 h 1706055"/>
                  <a:gd name="connsiteX5" fmla="*/ 604838 w 661988"/>
                  <a:gd name="connsiteY5" fmla="*/ 1706055 h 1706055"/>
                  <a:gd name="connsiteX0" fmla="*/ 604838 w 661988"/>
                  <a:gd name="connsiteY0" fmla="*/ 1706055 h 1706055"/>
                  <a:gd name="connsiteX1" fmla="*/ 42863 w 661988"/>
                  <a:gd name="connsiteY1" fmla="*/ 1515555 h 1706055"/>
                  <a:gd name="connsiteX2" fmla="*/ 0 w 661988"/>
                  <a:gd name="connsiteY2" fmla="*/ 167767 h 1706055"/>
                  <a:gd name="connsiteX3" fmla="*/ 614363 w 661988"/>
                  <a:gd name="connsiteY3" fmla="*/ 1080 h 1706055"/>
                  <a:gd name="connsiteX4" fmla="*/ 661988 w 661988"/>
                  <a:gd name="connsiteY4" fmla="*/ 96330 h 1706055"/>
                  <a:gd name="connsiteX5" fmla="*/ 604838 w 661988"/>
                  <a:gd name="connsiteY5" fmla="*/ 1706055 h 1706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1988" h="1706055">
                    <a:moveTo>
                      <a:pt x="604838" y="1706055"/>
                    </a:moveTo>
                    <a:cubicBezTo>
                      <a:pt x="446088" y="1699705"/>
                      <a:pt x="196850" y="1693355"/>
                      <a:pt x="42863" y="1515555"/>
                    </a:cubicBezTo>
                    <a:lnTo>
                      <a:pt x="0" y="167767"/>
                    </a:lnTo>
                    <a:cubicBezTo>
                      <a:pt x="104776" y="12193"/>
                      <a:pt x="442912" y="-5270"/>
                      <a:pt x="614363" y="1080"/>
                    </a:cubicBezTo>
                    <a:cubicBezTo>
                      <a:pt x="687388" y="4255"/>
                      <a:pt x="646113" y="64580"/>
                      <a:pt x="661988" y="96330"/>
                    </a:cubicBezTo>
                    <a:lnTo>
                      <a:pt x="604838" y="1706055"/>
                    </a:lnTo>
                    <a:close/>
                  </a:path>
                </a:pathLst>
              </a:custGeom>
              <a:solidFill>
                <a:srgbClr val="CCCCFF"/>
              </a:solidFill>
              <a:ln w="3175">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1"/>
              </a:p>
            </p:txBody>
          </p:sp>
          <p:sp>
            <p:nvSpPr>
              <p:cNvPr id="43" name="Freeform 5">
                <a:extLst>
                  <a:ext uri="{FF2B5EF4-FFF2-40B4-BE49-F238E27FC236}">
                    <a16:creationId xmlns="" xmlns:a16="http://schemas.microsoft.com/office/drawing/2014/main" id="{053F355D-82A3-4604-901E-B3DDAB22CABA}"/>
                  </a:ext>
                </a:extLst>
              </p:cNvPr>
              <p:cNvSpPr/>
              <p:nvPr/>
            </p:nvSpPr>
            <p:spPr>
              <a:xfrm>
                <a:off x="4774751" y="1112944"/>
                <a:ext cx="327004" cy="166750"/>
              </a:xfrm>
              <a:custGeom>
                <a:avLst/>
                <a:gdLst>
                  <a:gd name="connsiteX0" fmla="*/ 0 w 400050"/>
                  <a:gd name="connsiteY0" fmla="*/ 176213 h 176213"/>
                  <a:gd name="connsiteX1" fmla="*/ 0 w 400050"/>
                  <a:gd name="connsiteY1" fmla="*/ 119063 h 176213"/>
                  <a:gd name="connsiteX2" fmla="*/ 333375 w 400050"/>
                  <a:gd name="connsiteY2" fmla="*/ 0 h 176213"/>
                  <a:gd name="connsiteX3" fmla="*/ 400050 w 400050"/>
                  <a:gd name="connsiteY3" fmla="*/ 42863 h 176213"/>
                  <a:gd name="connsiteX4" fmla="*/ 385763 w 400050"/>
                  <a:gd name="connsiteY4" fmla="*/ 119063 h 176213"/>
                  <a:gd name="connsiteX5" fmla="*/ 0 w 400050"/>
                  <a:gd name="connsiteY5" fmla="*/ 176213 h 176213"/>
                  <a:gd name="connsiteX0" fmla="*/ 0 w 400050"/>
                  <a:gd name="connsiteY0" fmla="*/ 176213 h 176213"/>
                  <a:gd name="connsiteX1" fmla="*/ 9525 w 400050"/>
                  <a:gd name="connsiteY1" fmla="*/ 130969 h 176213"/>
                  <a:gd name="connsiteX2" fmla="*/ 333375 w 400050"/>
                  <a:gd name="connsiteY2" fmla="*/ 0 h 176213"/>
                  <a:gd name="connsiteX3" fmla="*/ 400050 w 400050"/>
                  <a:gd name="connsiteY3" fmla="*/ 42863 h 176213"/>
                  <a:gd name="connsiteX4" fmla="*/ 385763 w 400050"/>
                  <a:gd name="connsiteY4" fmla="*/ 119063 h 176213"/>
                  <a:gd name="connsiteX5" fmla="*/ 0 w 400050"/>
                  <a:gd name="connsiteY5" fmla="*/ 176213 h 176213"/>
                  <a:gd name="connsiteX0" fmla="*/ 0 w 400050"/>
                  <a:gd name="connsiteY0" fmla="*/ 176213 h 176213"/>
                  <a:gd name="connsiteX1" fmla="*/ 9525 w 400050"/>
                  <a:gd name="connsiteY1" fmla="*/ 130969 h 176213"/>
                  <a:gd name="connsiteX2" fmla="*/ 333375 w 400050"/>
                  <a:gd name="connsiteY2" fmla="*/ 0 h 176213"/>
                  <a:gd name="connsiteX3" fmla="*/ 400050 w 400050"/>
                  <a:gd name="connsiteY3" fmla="*/ 42863 h 176213"/>
                  <a:gd name="connsiteX4" fmla="*/ 385763 w 400050"/>
                  <a:gd name="connsiteY4" fmla="*/ 119063 h 176213"/>
                  <a:gd name="connsiteX5" fmla="*/ 0 w 400050"/>
                  <a:gd name="connsiteY5" fmla="*/ 176213 h 176213"/>
                  <a:gd name="connsiteX0" fmla="*/ 0 w 400050"/>
                  <a:gd name="connsiteY0" fmla="*/ 166688 h 166688"/>
                  <a:gd name="connsiteX1" fmla="*/ 9525 w 400050"/>
                  <a:gd name="connsiteY1" fmla="*/ 121444 h 166688"/>
                  <a:gd name="connsiteX2" fmla="*/ 333375 w 400050"/>
                  <a:gd name="connsiteY2" fmla="*/ 0 h 166688"/>
                  <a:gd name="connsiteX3" fmla="*/ 400050 w 400050"/>
                  <a:gd name="connsiteY3" fmla="*/ 33338 h 166688"/>
                  <a:gd name="connsiteX4" fmla="*/ 385763 w 400050"/>
                  <a:gd name="connsiteY4" fmla="*/ 109538 h 166688"/>
                  <a:gd name="connsiteX5" fmla="*/ 0 w 400050"/>
                  <a:gd name="connsiteY5" fmla="*/ 166688 h 166688"/>
                  <a:gd name="connsiteX0" fmla="*/ 0 w 400050"/>
                  <a:gd name="connsiteY0" fmla="*/ 167360 h 167360"/>
                  <a:gd name="connsiteX1" fmla="*/ 9525 w 400050"/>
                  <a:gd name="connsiteY1" fmla="*/ 122116 h 167360"/>
                  <a:gd name="connsiteX2" fmla="*/ 333375 w 400050"/>
                  <a:gd name="connsiteY2" fmla="*/ 672 h 167360"/>
                  <a:gd name="connsiteX3" fmla="*/ 400050 w 400050"/>
                  <a:gd name="connsiteY3" fmla="*/ 34010 h 167360"/>
                  <a:gd name="connsiteX4" fmla="*/ 385763 w 400050"/>
                  <a:gd name="connsiteY4" fmla="*/ 110210 h 167360"/>
                  <a:gd name="connsiteX5" fmla="*/ 0 w 400050"/>
                  <a:gd name="connsiteY5" fmla="*/ 167360 h 167360"/>
                  <a:gd name="connsiteX0" fmla="*/ 0 w 400050"/>
                  <a:gd name="connsiteY0" fmla="*/ 167360 h 167360"/>
                  <a:gd name="connsiteX1" fmla="*/ 9525 w 400050"/>
                  <a:gd name="connsiteY1" fmla="*/ 122116 h 167360"/>
                  <a:gd name="connsiteX2" fmla="*/ 333375 w 400050"/>
                  <a:gd name="connsiteY2" fmla="*/ 672 h 167360"/>
                  <a:gd name="connsiteX3" fmla="*/ 400050 w 400050"/>
                  <a:gd name="connsiteY3" fmla="*/ 34010 h 167360"/>
                  <a:gd name="connsiteX4" fmla="*/ 385763 w 400050"/>
                  <a:gd name="connsiteY4" fmla="*/ 110210 h 167360"/>
                  <a:gd name="connsiteX5" fmla="*/ 0 w 400050"/>
                  <a:gd name="connsiteY5" fmla="*/ 167360 h 167360"/>
                  <a:gd name="connsiteX0" fmla="*/ 0 w 400050"/>
                  <a:gd name="connsiteY0" fmla="*/ 167360 h 167360"/>
                  <a:gd name="connsiteX1" fmla="*/ 9525 w 400050"/>
                  <a:gd name="connsiteY1" fmla="*/ 122116 h 167360"/>
                  <a:gd name="connsiteX2" fmla="*/ 333375 w 400050"/>
                  <a:gd name="connsiteY2" fmla="*/ 672 h 167360"/>
                  <a:gd name="connsiteX3" fmla="*/ 400050 w 400050"/>
                  <a:gd name="connsiteY3" fmla="*/ 34010 h 167360"/>
                  <a:gd name="connsiteX4" fmla="*/ 385763 w 400050"/>
                  <a:gd name="connsiteY4" fmla="*/ 110210 h 167360"/>
                  <a:gd name="connsiteX5" fmla="*/ 0 w 400050"/>
                  <a:gd name="connsiteY5" fmla="*/ 167360 h 167360"/>
                  <a:gd name="connsiteX0" fmla="*/ 0 w 400050"/>
                  <a:gd name="connsiteY0" fmla="*/ 167360 h 167360"/>
                  <a:gd name="connsiteX1" fmla="*/ 9525 w 400050"/>
                  <a:gd name="connsiteY1" fmla="*/ 122116 h 167360"/>
                  <a:gd name="connsiteX2" fmla="*/ 333375 w 400050"/>
                  <a:gd name="connsiteY2" fmla="*/ 672 h 167360"/>
                  <a:gd name="connsiteX3" fmla="*/ 400050 w 400050"/>
                  <a:gd name="connsiteY3" fmla="*/ 34010 h 167360"/>
                  <a:gd name="connsiteX4" fmla="*/ 385763 w 400050"/>
                  <a:gd name="connsiteY4" fmla="*/ 110210 h 167360"/>
                  <a:gd name="connsiteX5" fmla="*/ 0 w 400050"/>
                  <a:gd name="connsiteY5" fmla="*/ 167360 h 167360"/>
                  <a:gd name="connsiteX0" fmla="*/ 0 w 400050"/>
                  <a:gd name="connsiteY0" fmla="*/ 167360 h 167360"/>
                  <a:gd name="connsiteX1" fmla="*/ 9525 w 400050"/>
                  <a:gd name="connsiteY1" fmla="*/ 122116 h 167360"/>
                  <a:gd name="connsiteX2" fmla="*/ 333375 w 400050"/>
                  <a:gd name="connsiteY2" fmla="*/ 672 h 167360"/>
                  <a:gd name="connsiteX3" fmla="*/ 400050 w 400050"/>
                  <a:gd name="connsiteY3" fmla="*/ 34010 h 167360"/>
                  <a:gd name="connsiteX4" fmla="*/ 385763 w 400050"/>
                  <a:gd name="connsiteY4" fmla="*/ 110210 h 167360"/>
                  <a:gd name="connsiteX5" fmla="*/ 0 w 400050"/>
                  <a:gd name="connsiteY5" fmla="*/ 167360 h 16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0050" h="167360">
                    <a:moveTo>
                      <a:pt x="0" y="167360"/>
                    </a:moveTo>
                    <a:lnTo>
                      <a:pt x="9525" y="122116"/>
                    </a:lnTo>
                    <a:cubicBezTo>
                      <a:pt x="98425" y="7022"/>
                      <a:pt x="277812" y="-3297"/>
                      <a:pt x="333375" y="672"/>
                    </a:cubicBezTo>
                    <a:cubicBezTo>
                      <a:pt x="365125" y="2260"/>
                      <a:pt x="394493" y="15753"/>
                      <a:pt x="400050" y="34010"/>
                    </a:cubicBezTo>
                    <a:lnTo>
                      <a:pt x="385763" y="110210"/>
                    </a:lnTo>
                    <a:cubicBezTo>
                      <a:pt x="288131" y="110210"/>
                      <a:pt x="130969" y="119735"/>
                      <a:pt x="0" y="167360"/>
                    </a:cubicBezTo>
                    <a:close/>
                  </a:path>
                </a:pathLst>
              </a:custGeom>
              <a:solidFill>
                <a:srgbClr val="FFFFFF"/>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1"/>
              </a:p>
            </p:txBody>
          </p:sp>
        </p:grpSp>
        <p:sp>
          <p:nvSpPr>
            <p:cNvPr id="55" name="TextBox 86">
              <a:extLst>
                <a:ext uri="{FF2B5EF4-FFF2-40B4-BE49-F238E27FC236}">
                  <a16:creationId xmlns="" xmlns:a16="http://schemas.microsoft.com/office/drawing/2014/main" id="{9765BCD9-66EE-4906-B055-9143B0E3DA74}"/>
                </a:ext>
              </a:extLst>
            </p:cNvPr>
            <p:cNvSpPr txBox="1">
              <a:spLocks noChangeArrowheads="1"/>
            </p:cNvSpPr>
            <p:nvPr/>
          </p:nvSpPr>
          <p:spPr bwMode="auto">
            <a:xfrm>
              <a:off x="3018817" y="1757282"/>
              <a:ext cx="1069524" cy="923330"/>
            </a:xfrm>
            <a:prstGeom prst="rect">
              <a:avLst/>
            </a:prstGeom>
            <a:noFill/>
            <a:ln w="9525">
              <a:noFill/>
              <a:miter lim="800000"/>
              <a:headEnd/>
              <a:tailEnd/>
            </a:ln>
          </p:spPr>
          <p:txBody>
            <a:bodyPr wrap="none" anchor="ctr">
              <a:spAutoFit/>
            </a:bodyPr>
            <a:lstStyle/>
            <a:p>
              <a:pPr algn="ctr"/>
              <a:r>
                <a:rPr lang="en-US" sz="5400" b="1">
                  <a:solidFill>
                    <a:srgbClr val="C00000"/>
                  </a:solidFill>
                  <a:latin typeface="Yu Gothic" panose="020B0400000000000000" pitchFamily="34" charset="-128"/>
                  <a:ea typeface="Yu Gothic" panose="020B0400000000000000" pitchFamily="34" charset="-128"/>
                </a:rPr>
                <a:t>⓵.</a:t>
              </a:r>
              <a:endParaRPr lang="en-US" sz="4800" b="1">
                <a:solidFill>
                  <a:srgbClr val="C00000"/>
                </a:solidFill>
                <a:latin typeface="Comic Sans MS" pitchFamily="66" charset="0"/>
              </a:endParaRPr>
            </a:p>
          </p:txBody>
        </p:sp>
        <p:sp>
          <p:nvSpPr>
            <p:cNvPr id="61" name="Text Box 44">
              <a:extLst>
                <a:ext uri="{FF2B5EF4-FFF2-40B4-BE49-F238E27FC236}">
                  <a16:creationId xmlns="" xmlns:a16="http://schemas.microsoft.com/office/drawing/2014/main" id="{90E0A258-66ED-4E84-B135-1778F23A50DA}"/>
                </a:ext>
              </a:extLst>
            </p:cNvPr>
            <p:cNvSpPr txBox="1">
              <a:spLocks noChangeArrowheads="1"/>
            </p:cNvSpPr>
            <p:nvPr/>
          </p:nvSpPr>
          <p:spPr bwMode="gray">
            <a:xfrm>
              <a:off x="3998771" y="2009775"/>
              <a:ext cx="378224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vi-VN" sz="3200" b="1">
                  <a:solidFill>
                    <a:srgbClr val="0000CC"/>
                  </a:solidFill>
                  <a:latin typeface="Chu Van An" panose="02020603050405020304" pitchFamily="18" charset="0"/>
                  <a:cs typeface="Chu Van An" panose="02020603050405020304" pitchFamily="18" charset="0"/>
                </a:rPr>
                <a:t>Tóm tắt lý thuyết</a:t>
              </a:r>
            </a:p>
          </p:txBody>
        </p:sp>
      </p:grpSp>
      <p:grpSp>
        <p:nvGrpSpPr>
          <p:cNvPr id="7" name="Group 6">
            <a:extLst>
              <a:ext uri="{FF2B5EF4-FFF2-40B4-BE49-F238E27FC236}">
                <a16:creationId xmlns="" xmlns:a16="http://schemas.microsoft.com/office/drawing/2014/main" id="{DDCBDB33-068B-48DE-9C66-811A98E06E08}"/>
              </a:ext>
            </a:extLst>
          </p:cNvPr>
          <p:cNvGrpSpPr/>
          <p:nvPr/>
        </p:nvGrpSpPr>
        <p:grpSpPr>
          <a:xfrm>
            <a:off x="3032135" y="2767014"/>
            <a:ext cx="6219828" cy="1939925"/>
            <a:chOff x="3032134" y="2767013"/>
            <a:chExt cx="6219828" cy="1939925"/>
          </a:xfrm>
        </p:grpSpPr>
        <p:sp>
          <p:nvSpPr>
            <p:cNvPr id="44" name="Freeform 78">
              <a:extLst>
                <a:ext uri="{FF2B5EF4-FFF2-40B4-BE49-F238E27FC236}">
                  <a16:creationId xmlns="" xmlns:a16="http://schemas.microsoft.com/office/drawing/2014/main" id="{17ADFB3B-59EF-43A9-95F3-A3B59EF2E388}"/>
                </a:ext>
              </a:extLst>
            </p:cNvPr>
            <p:cNvSpPr/>
            <p:nvPr/>
          </p:nvSpPr>
          <p:spPr>
            <a:xfrm>
              <a:off x="3032134" y="3070225"/>
              <a:ext cx="6172200" cy="1636713"/>
            </a:xfrm>
            <a:custGeom>
              <a:avLst/>
              <a:gdLst>
                <a:gd name="connsiteX0" fmla="*/ 0 w 5074920"/>
                <a:gd name="connsiteY0" fmla="*/ 30480 h 1645920"/>
                <a:gd name="connsiteX1" fmla="*/ 0 w 5074920"/>
                <a:gd name="connsiteY1" fmla="*/ 1645920 h 1645920"/>
                <a:gd name="connsiteX2" fmla="*/ 4663440 w 5074920"/>
                <a:gd name="connsiteY2" fmla="*/ 1645920 h 1645920"/>
                <a:gd name="connsiteX3" fmla="*/ 5074920 w 5074920"/>
                <a:gd name="connsiteY3" fmla="*/ 1554480 h 1645920"/>
                <a:gd name="connsiteX4" fmla="*/ 5074920 w 5074920"/>
                <a:gd name="connsiteY4" fmla="*/ 0 h 1645920"/>
                <a:gd name="connsiteX5" fmla="*/ 0 w 5074920"/>
                <a:gd name="connsiteY5" fmla="*/ 30480 h 1645920"/>
                <a:gd name="connsiteX0" fmla="*/ 0 w 5079682"/>
                <a:gd name="connsiteY0" fmla="*/ 6668 h 1622108"/>
                <a:gd name="connsiteX1" fmla="*/ 0 w 5079682"/>
                <a:gd name="connsiteY1" fmla="*/ 1622108 h 1622108"/>
                <a:gd name="connsiteX2" fmla="*/ 4663440 w 5079682"/>
                <a:gd name="connsiteY2" fmla="*/ 1622108 h 1622108"/>
                <a:gd name="connsiteX3" fmla="*/ 5074920 w 5079682"/>
                <a:gd name="connsiteY3" fmla="*/ 1530668 h 1622108"/>
                <a:gd name="connsiteX4" fmla="*/ 5079682 w 5079682"/>
                <a:gd name="connsiteY4" fmla="*/ 0 h 1622108"/>
                <a:gd name="connsiteX5" fmla="*/ 0 w 5079682"/>
                <a:gd name="connsiteY5" fmla="*/ 6668 h 1622108"/>
                <a:gd name="connsiteX0" fmla="*/ 0 w 5075131"/>
                <a:gd name="connsiteY0" fmla="*/ 20955 h 1636395"/>
                <a:gd name="connsiteX1" fmla="*/ 0 w 5075131"/>
                <a:gd name="connsiteY1" fmla="*/ 1636395 h 1636395"/>
                <a:gd name="connsiteX2" fmla="*/ 4663440 w 5075131"/>
                <a:gd name="connsiteY2" fmla="*/ 1636395 h 1636395"/>
                <a:gd name="connsiteX3" fmla="*/ 5074920 w 5075131"/>
                <a:gd name="connsiteY3" fmla="*/ 1544955 h 1636395"/>
                <a:gd name="connsiteX4" fmla="*/ 5070157 w 5075131"/>
                <a:gd name="connsiteY4" fmla="*/ 0 h 1636395"/>
                <a:gd name="connsiteX5" fmla="*/ 0 w 5075131"/>
                <a:gd name="connsiteY5" fmla="*/ 20955 h 1636395"/>
                <a:gd name="connsiteX0" fmla="*/ 0 w 5075022"/>
                <a:gd name="connsiteY0" fmla="*/ 6667 h 1622107"/>
                <a:gd name="connsiteX1" fmla="*/ 0 w 5075022"/>
                <a:gd name="connsiteY1" fmla="*/ 1622107 h 1622107"/>
                <a:gd name="connsiteX2" fmla="*/ 4663440 w 5075022"/>
                <a:gd name="connsiteY2" fmla="*/ 1622107 h 1622107"/>
                <a:gd name="connsiteX3" fmla="*/ 5074920 w 5075022"/>
                <a:gd name="connsiteY3" fmla="*/ 1530667 h 1622107"/>
                <a:gd name="connsiteX4" fmla="*/ 5060632 w 5075022"/>
                <a:gd name="connsiteY4" fmla="*/ 0 h 1622107"/>
                <a:gd name="connsiteX5" fmla="*/ 0 w 5075022"/>
                <a:gd name="connsiteY5" fmla="*/ 6667 h 1622107"/>
                <a:gd name="connsiteX0" fmla="*/ 0 w 5075001"/>
                <a:gd name="connsiteY0" fmla="*/ 20955 h 1636395"/>
                <a:gd name="connsiteX1" fmla="*/ 0 w 5075001"/>
                <a:gd name="connsiteY1" fmla="*/ 1636395 h 1636395"/>
                <a:gd name="connsiteX2" fmla="*/ 4663440 w 5075001"/>
                <a:gd name="connsiteY2" fmla="*/ 1636395 h 1636395"/>
                <a:gd name="connsiteX3" fmla="*/ 5074920 w 5075001"/>
                <a:gd name="connsiteY3" fmla="*/ 1544955 h 1636395"/>
                <a:gd name="connsiteX4" fmla="*/ 5055870 w 5075001"/>
                <a:gd name="connsiteY4" fmla="*/ 0 h 1636395"/>
                <a:gd name="connsiteX5" fmla="*/ 0 w 5075001"/>
                <a:gd name="connsiteY5" fmla="*/ 20955 h 1636395"/>
                <a:gd name="connsiteX0" fmla="*/ 0 w 5075001"/>
                <a:gd name="connsiteY0" fmla="*/ 20955 h 1636395"/>
                <a:gd name="connsiteX1" fmla="*/ 0 w 5075001"/>
                <a:gd name="connsiteY1" fmla="*/ 1636395 h 1636395"/>
                <a:gd name="connsiteX2" fmla="*/ 4663440 w 5075001"/>
                <a:gd name="connsiteY2" fmla="*/ 1636395 h 1636395"/>
                <a:gd name="connsiteX3" fmla="*/ 5074920 w 5075001"/>
                <a:gd name="connsiteY3" fmla="*/ 1544955 h 1636395"/>
                <a:gd name="connsiteX4" fmla="*/ 5055870 w 5075001"/>
                <a:gd name="connsiteY4" fmla="*/ 0 h 1636395"/>
                <a:gd name="connsiteX5" fmla="*/ 0 w 5075001"/>
                <a:gd name="connsiteY5" fmla="*/ 20955 h 1636395"/>
                <a:gd name="connsiteX0" fmla="*/ 0 w 5075001"/>
                <a:gd name="connsiteY0" fmla="*/ 20955 h 1636395"/>
                <a:gd name="connsiteX1" fmla="*/ 0 w 5075001"/>
                <a:gd name="connsiteY1" fmla="*/ 1636395 h 1636395"/>
                <a:gd name="connsiteX2" fmla="*/ 4663440 w 5075001"/>
                <a:gd name="connsiteY2" fmla="*/ 1636395 h 1636395"/>
                <a:gd name="connsiteX3" fmla="*/ 5074920 w 5075001"/>
                <a:gd name="connsiteY3" fmla="*/ 1544955 h 1636395"/>
                <a:gd name="connsiteX4" fmla="*/ 5055870 w 5075001"/>
                <a:gd name="connsiteY4" fmla="*/ 0 h 1636395"/>
                <a:gd name="connsiteX5" fmla="*/ 0 w 5075001"/>
                <a:gd name="connsiteY5" fmla="*/ 20955 h 1636395"/>
                <a:gd name="connsiteX0" fmla="*/ 0 w 5094014"/>
                <a:gd name="connsiteY0" fmla="*/ 20955 h 1636395"/>
                <a:gd name="connsiteX1" fmla="*/ 0 w 5094014"/>
                <a:gd name="connsiteY1" fmla="*/ 1636395 h 1636395"/>
                <a:gd name="connsiteX2" fmla="*/ 4663440 w 5094014"/>
                <a:gd name="connsiteY2" fmla="*/ 1636395 h 1636395"/>
                <a:gd name="connsiteX3" fmla="*/ 5093970 w 5094014"/>
                <a:gd name="connsiteY3" fmla="*/ 1525905 h 1636395"/>
                <a:gd name="connsiteX4" fmla="*/ 5055870 w 5094014"/>
                <a:gd name="connsiteY4" fmla="*/ 0 h 1636395"/>
                <a:gd name="connsiteX5" fmla="*/ 0 w 5094014"/>
                <a:gd name="connsiteY5" fmla="*/ 20955 h 1636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94014" h="1636395">
                  <a:moveTo>
                    <a:pt x="0" y="20955"/>
                  </a:moveTo>
                  <a:lnTo>
                    <a:pt x="0" y="1636395"/>
                  </a:lnTo>
                  <a:lnTo>
                    <a:pt x="4663440" y="1636395"/>
                  </a:lnTo>
                  <a:cubicBezTo>
                    <a:pt x="4905375" y="1634490"/>
                    <a:pt x="5047298" y="1575435"/>
                    <a:pt x="5093970" y="1525905"/>
                  </a:cubicBezTo>
                  <a:cubicBezTo>
                    <a:pt x="5095557" y="1015682"/>
                    <a:pt x="5054283" y="510223"/>
                    <a:pt x="5055870" y="0"/>
                  </a:cubicBezTo>
                  <a:lnTo>
                    <a:pt x="0" y="20955"/>
                  </a:lnTo>
                  <a:close/>
                </a:path>
              </a:pathLst>
            </a:custGeom>
            <a:gradFill flip="none" rotWithShape="1">
              <a:gsLst>
                <a:gs pos="94000">
                  <a:srgbClr val="CCFFFF"/>
                </a:gs>
                <a:gs pos="96000">
                  <a:srgbClr val="FFFF99">
                    <a:lumMod val="98000"/>
                  </a:srgbClr>
                </a:gs>
                <a:gs pos="100000">
                  <a:schemeClr val="accent5">
                    <a:lumMod val="100000"/>
                  </a:schemeClr>
                </a:gs>
              </a:gsLst>
              <a:path path="circle">
                <a:fillToRect l="100000" b="100000"/>
              </a:path>
              <a:tileRect t="-100000" r="-100000"/>
            </a:gra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1"/>
            </a:p>
          </p:txBody>
        </p:sp>
        <p:grpSp>
          <p:nvGrpSpPr>
            <p:cNvPr id="45" name="Group 79">
              <a:extLst>
                <a:ext uri="{FF2B5EF4-FFF2-40B4-BE49-F238E27FC236}">
                  <a16:creationId xmlns="" xmlns:a16="http://schemas.microsoft.com/office/drawing/2014/main" id="{D2A8CC4B-99C8-4811-BB70-23ED192BEB54}"/>
                </a:ext>
              </a:extLst>
            </p:cNvPr>
            <p:cNvGrpSpPr>
              <a:grpSpLocks/>
            </p:cNvGrpSpPr>
            <p:nvPr/>
          </p:nvGrpSpPr>
          <p:grpSpPr bwMode="auto">
            <a:xfrm>
              <a:off x="8779415" y="2767013"/>
              <a:ext cx="472547" cy="1816100"/>
              <a:chOff x="4575732" y="1056604"/>
              <a:chExt cx="563006" cy="1815184"/>
            </a:xfrm>
            <a:solidFill>
              <a:schemeClr val="bg2">
                <a:lumMod val="90000"/>
              </a:schemeClr>
            </a:solidFill>
          </p:grpSpPr>
          <p:sp>
            <p:nvSpPr>
              <p:cNvPr id="46" name="Freeform 80">
                <a:extLst>
                  <a:ext uri="{FF2B5EF4-FFF2-40B4-BE49-F238E27FC236}">
                    <a16:creationId xmlns="" xmlns:a16="http://schemas.microsoft.com/office/drawing/2014/main" id="{12E6C1D0-E0EE-4A0A-922A-E226CC77D5B7}"/>
                  </a:ext>
                </a:extLst>
              </p:cNvPr>
              <p:cNvSpPr/>
              <p:nvPr/>
            </p:nvSpPr>
            <p:spPr>
              <a:xfrm>
                <a:off x="4575732" y="1166086"/>
                <a:ext cx="563006" cy="1705702"/>
              </a:xfrm>
              <a:custGeom>
                <a:avLst/>
                <a:gdLst>
                  <a:gd name="connsiteX0" fmla="*/ 604838 w 661988"/>
                  <a:gd name="connsiteY0" fmla="*/ 1704975 h 1704975"/>
                  <a:gd name="connsiteX1" fmla="*/ 42863 w 661988"/>
                  <a:gd name="connsiteY1" fmla="*/ 1514475 h 1704975"/>
                  <a:gd name="connsiteX2" fmla="*/ 0 w 661988"/>
                  <a:gd name="connsiteY2" fmla="*/ 166687 h 1704975"/>
                  <a:gd name="connsiteX3" fmla="*/ 614363 w 661988"/>
                  <a:gd name="connsiteY3" fmla="*/ 0 h 1704975"/>
                  <a:gd name="connsiteX4" fmla="*/ 661988 w 661988"/>
                  <a:gd name="connsiteY4" fmla="*/ 95250 h 1704975"/>
                  <a:gd name="connsiteX5" fmla="*/ 604838 w 661988"/>
                  <a:gd name="connsiteY5" fmla="*/ 1704975 h 1704975"/>
                  <a:gd name="connsiteX0" fmla="*/ 604838 w 661988"/>
                  <a:gd name="connsiteY0" fmla="*/ 1704975 h 1704975"/>
                  <a:gd name="connsiteX1" fmla="*/ 42863 w 661988"/>
                  <a:gd name="connsiteY1" fmla="*/ 1514475 h 1704975"/>
                  <a:gd name="connsiteX2" fmla="*/ 0 w 661988"/>
                  <a:gd name="connsiteY2" fmla="*/ 166687 h 1704975"/>
                  <a:gd name="connsiteX3" fmla="*/ 614363 w 661988"/>
                  <a:gd name="connsiteY3" fmla="*/ 0 h 1704975"/>
                  <a:gd name="connsiteX4" fmla="*/ 661988 w 661988"/>
                  <a:gd name="connsiteY4" fmla="*/ 95250 h 1704975"/>
                  <a:gd name="connsiteX5" fmla="*/ 604838 w 661988"/>
                  <a:gd name="connsiteY5" fmla="*/ 1704975 h 1704975"/>
                  <a:gd name="connsiteX0" fmla="*/ 604838 w 661988"/>
                  <a:gd name="connsiteY0" fmla="*/ 1706055 h 1706055"/>
                  <a:gd name="connsiteX1" fmla="*/ 42863 w 661988"/>
                  <a:gd name="connsiteY1" fmla="*/ 1515555 h 1706055"/>
                  <a:gd name="connsiteX2" fmla="*/ 0 w 661988"/>
                  <a:gd name="connsiteY2" fmla="*/ 167767 h 1706055"/>
                  <a:gd name="connsiteX3" fmla="*/ 614363 w 661988"/>
                  <a:gd name="connsiteY3" fmla="*/ 1080 h 1706055"/>
                  <a:gd name="connsiteX4" fmla="*/ 661988 w 661988"/>
                  <a:gd name="connsiteY4" fmla="*/ 96330 h 1706055"/>
                  <a:gd name="connsiteX5" fmla="*/ 604838 w 661988"/>
                  <a:gd name="connsiteY5" fmla="*/ 1706055 h 1706055"/>
                  <a:gd name="connsiteX0" fmla="*/ 604838 w 661988"/>
                  <a:gd name="connsiteY0" fmla="*/ 1706055 h 1706055"/>
                  <a:gd name="connsiteX1" fmla="*/ 42863 w 661988"/>
                  <a:gd name="connsiteY1" fmla="*/ 1515555 h 1706055"/>
                  <a:gd name="connsiteX2" fmla="*/ 0 w 661988"/>
                  <a:gd name="connsiteY2" fmla="*/ 167767 h 1706055"/>
                  <a:gd name="connsiteX3" fmla="*/ 614363 w 661988"/>
                  <a:gd name="connsiteY3" fmla="*/ 1080 h 1706055"/>
                  <a:gd name="connsiteX4" fmla="*/ 661988 w 661988"/>
                  <a:gd name="connsiteY4" fmla="*/ 96330 h 1706055"/>
                  <a:gd name="connsiteX5" fmla="*/ 604838 w 661988"/>
                  <a:gd name="connsiteY5" fmla="*/ 1706055 h 1706055"/>
                  <a:gd name="connsiteX0" fmla="*/ 604838 w 661988"/>
                  <a:gd name="connsiteY0" fmla="*/ 1706055 h 1706055"/>
                  <a:gd name="connsiteX1" fmla="*/ 42863 w 661988"/>
                  <a:gd name="connsiteY1" fmla="*/ 1515555 h 1706055"/>
                  <a:gd name="connsiteX2" fmla="*/ 0 w 661988"/>
                  <a:gd name="connsiteY2" fmla="*/ 167767 h 1706055"/>
                  <a:gd name="connsiteX3" fmla="*/ 614363 w 661988"/>
                  <a:gd name="connsiteY3" fmla="*/ 1080 h 1706055"/>
                  <a:gd name="connsiteX4" fmla="*/ 661988 w 661988"/>
                  <a:gd name="connsiteY4" fmla="*/ 96330 h 1706055"/>
                  <a:gd name="connsiteX5" fmla="*/ 604838 w 661988"/>
                  <a:gd name="connsiteY5" fmla="*/ 1706055 h 1706055"/>
                  <a:gd name="connsiteX0" fmla="*/ 604838 w 661988"/>
                  <a:gd name="connsiteY0" fmla="*/ 1706055 h 1706055"/>
                  <a:gd name="connsiteX1" fmla="*/ 42863 w 661988"/>
                  <a:gd name="connsiteY1" fmla="*/ 1515555 h 1706055"/>
                  <a:gd name="connsiteX2" fmla="*/ 0 w 661988"/>
                  <a:gd name="connsiteY2" fmla="*/ 167767 h 1706055"/>
                  <a:gd name="connsiteX3" fmla="*/ 614363 w 661988"/>
                  <a:gd name="connsiteY3" fmla="*/ 1080 h 1706055"/>
                  <a:gd name="connsiteX4" fmla="*/ 661988 w 661988"/>
                  <a:gd name="connsiteY4" fmla="*/ 96330 h 1706055"/>
                  <a:gd name="connsiteX5" fmla="*/ 604838 w 661988"/>
                  <a:gd name="connsiteY5" fmla="*/ 1706055 h 1706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1988" h="1706055">
                    <a:moveTo>
                      <a:pt x="604838" y="1706055"/>
                    </a:moveTo>
                    <a:cubicBezTo>
                      <a:pt x="446088" y="1699705"/>
                      <a:pt x="196850" y="1693355"/>
                      <a:pt x="42863" y="1515555"/>
                    </a:cubicBezTo>
                    <a:lnTo>
                      <a:pt x="0" y="167767"/>
                    </a:lnTo>
                    <a:cubicBezTo>
                      <a:pt x="104776" y="12193"/>
                      <a:pt x="442912" y="-5270"/>
                      <a:pt x="614363" y="1080"/>
                    </a:cubicBezTo>
                    <a:cubicBezTo>
                      <a:pt x="687388" y="4255"/>
                      <a:pt x="646113" y="64580"/>
                      <a:pt x="661988" y="96330"/>
                    </a:cubicBezTo>
                    <a:lnTo>
                      <a:pt x="604838" y="1706055"/>
                    </a:lnTo>
                    <a:close/>
                  </a:path>
                </a:pathLst>
              </a:custGeom>
              <a:solidFill>
                <a:srgbClr val="FFFF99"/>
              </a:solidFill>
              <a:ln w="3175">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1"/>
              </a:p>
            </p:txBody>
          </p:sp>
          <p:sp>
            <p:nvSpPr>
              <p:cNvPr id="47" name="Freeform 81">
                <a:extLst>
                  <a:ext uri="{FF2B5EF4-FFF2-40B4-BE49-F238E27FC236}">
                    <a16:creationId xmlns="" xmlns:a16="http://schemas.microsoft.com/office/drawing/2014/main" id="{8A2C7CDC-6F6A-40EC-A491-54CD4D93CC4E}"/>
                  </a:ext>
                </a:extLst>
              </p:cNvPr>
              <p:cNvSpPr/>
              <p:nvPr/>
            </p:nvSpPr>
            <p:spPr>
              <a:xfrm>
                <a:off x="4648867" y="1056604"/>
                <a:ext cx="399084" cy="166603"/>
              </a:xfrm>
              <a:custGeom>
                <a:avLst/>
                <a:gdLst>
                  <a:gd name="connsiteX0" fmla="*/ 0 w 400050"/>
                  <a:gd name="connsiteY0" fmla="*/ 176213 h 176213"/>
                  <a:gd name="connsiteX1" fmla="*/ 0 w 400050"/>
                  <a:gd name="connsiteY1" fmla="*/ 119063 h 176213"/>
                  <a:gd name="connsiteX2" fmla="*/ 333375 w 400050"/>
                  <a:gd name="connsiteY2" fmla="*/ 0 h 176213"/>
                  <a:gd name="connsiteX3" fmla="*/ 400050 w 400050"/>
                  <a:gd name="connsiteY3" fmla="*/ 42863 h 176213"/>
                  <a:gd name="connsiteX4" fmla="*/ 385763 w 400050"/>
                  <a:gd name="connsiteY4" fmla="*/ 119063 h 176213"/>
                  <a:gd name="connsiteX5" fmla="*/ 0 w 400050"/>
                  <a:gd name="connsiteY5" fmla="*/ 176213 h 176213"/>
                  <a:gd name="connsiteX0" fmla="*/ 0 w 400050"/>
                  <a:gd name="connsiteY0" fmla="*/ 176213 h 176213"/>
                  <a:gd name="connsiteX1" fmla="*/ 9525 w 400050"/>
                  <a:gd name="connsiteY1" fmla="*/ 130969 h 176213"/>
                  <a:gd name="connsiteX2" fmla="*/ 333375 w 400050"/>
                  <a:gd name="connsiteY2" fmla="*/ 0 h 176213"/>
                  <a:gd name="connsiteX3" fmla="*/ 400050 w 400050"/>
                  <a:gd name="connsiteY3" fmla="*/ 42863 h 176213"/>
                  <a:gd name="connsiteX4" fmla="*/ 385763 w 400050"/>
                  <a:gd name="connsiteY4" fmla="*/ 119063 h 176213"/>
                  <a:gd name="connsiteX5" fmla="*/ 0 w 400050"/>
                  <a:gd name="connsiteY5" fmla="*/ 176213 h 176213"/>
                  <a:gd name="connsiteX0" fmla="*/ 0 w 400050"/>
                  <a:gd name="connsiteY0" fmla="*/ 176213 h 176213"/>
                  <a:gd name="connsiteX1" fmla="*/ 9525 w 400050"/>
                  <a:gd name="connsiteY1" fmla="*/ 130969 h 176213"/>
                  <a:gd name="connsiteX2" fmla="*/ 333375 w 400050"/>
                  <a:gd name="connsiteY2" fmla="*/ 0 h 176213"/>
                  <a:gd name="connsiteX3" fmla="*/ 400050 w 400050"/>
                  <a:gd name="connsiteY3" fmla="*/ 42863 h 176213"/>
                  <a:gd name="connsiteX4" fmla="*/ 385763 w 400050"/>
                  <a:gd name="connsiteY4" fmla="*/ 119063 h 176213"/>
                  <a:gd name="connsiteX5" fmla="*/ 0 w 400050"/>
                  <a:gd name="connsiteY5" fmla="*/ 176213 h 176213"/>
                  <a:gd name="connsiteX0" fmla="*/ 0 w 400050"/>
                  <a:gd name="connsiteY0" fmla="*/ 166688 h 166688"/>
                  <a:gd name="connsiteX1" fmla="*/ 9525 w 400050"/>
                  <a:gd name="connsiteY1" fmla="*/ 121444 h 166688"/>
                  <a:gd name="connsiteX2" fmla="*/ 333375 w 400050"/>
                  <a:gd name="connsiteY2" fmla="*/ 0 h 166688"/>
                  <a:gd name="connsiteX3" fmla="*/ 400050 w 400050"/>
                  <a:gd name="connsiteY3" fmla="*/ 33338 h 166688"/>
                  <a:gd name="connsiteX4" fmla="*/ 385763 w 400050"/>
                  <a:gd name="connsiteY4" fmla="*/ 109538 h 166688"/>
                  <a:gd name="connsiteX5" fmla="*/ 0 w 400050"/>
                  <a:gd name="connsiteY5" fmla="*/ 166688 h 166688"/>
                  <a:gd name="connsiteX0" fmla="*/ 0 w 400050"/>
                  <a:gd name="connsiteY0" fmla="*/ 167360 h 167360"/>
                  <a:gd name="connsiteX1" fmla="*/ 9525 w 400050"/>
                  <a:gd name="connsiteY1" fmla="*/ 122116 h 167360"/>
                  <a:gd name="connsiteX2" fmla="*/ 333375 w 400050"/>
                  <a:gd name="connsiteY2" fmla="*/ 672 h 167360"/>
                  <a:gd name="connsiteX3" fmla="*/ 400050 w 400050"/>
                  <a:gd name="connsiteY3" fmla="*/ 34010 h 167360"/>
                  <a:gd name="connsiteX4" fmla="*/ 385763 w 400050"/>
                  <a:gd name="connsiteY4" fmla="*/ 110210 h 167360"/>
                  <a:gd name="connsiteX5" fmla="*/ 0 w 400050"/>
                  <a:gd name="connsiteY5" fmla="*/ 167360 h 167360"/>
                  <a:gd name="connsiteX0" fmla="*/ 0 w 400050"/>
                  <a:gd name="connsiteY0" fmla="*/ 167360 h 167360"/>
                  <a:gd name="connsiteX1" fmla="*/ 9525 w 400050"/>
                  <a:gd name="connsiteY1" fmla="*/ 122116 h 167360"/>
                  <a:gd name="connsiteX2" fmla="*/ 333375 w 400050"/>
                  <a:gd name="connsiteY2" fmla="*/ 672 h 167360"/>
                  <a:gd name="connsiteX3" fmla="*/ 400050 w 400050"/>
                  <a:gd name="connsiteY3" fmla="*/ 34010 h 167360"/>
                  <a:gd name="connsiteX4" fmla="*/ 385763 w 400050"/>
                  <a:gd name="connsiteY4" fmla="*/ 110210 h 167360"/>
                  <a:gd name="connsiteX5" fmla="*/ 0 w 400050"/>
                  <a:gd name="connsiteY5" fmla="*/ 167360 h 167360"/>
                  <a:gd name="connsiteX0" fmla="*/ 0 w 400050"/>
                  <a:gd name="connsiteY0" fmla="*/ 167360 h 167360"/>
                  <a:gd name="connsiteX1" fmla="*/ 9525 w 400050"/>
                  <a:gd name="connsiteY1" fmla="*/ 122116 h 167360"/>
                  <a:gd name="connsiteX2" fmla="*/ 333375 w 400050"/>
                  <a:gd name="connsiteY2" fmla="*/ 672 h 167360"/>
                  <a:gd name="connsiteX3" fmla="*/ 400050 w 400050"/>
                  <a:gd name="connsiteY3" fmla="*/ 34010 h 167360"/>
                  <a:gd name="connsiteX4" fmla="*/ 385763 w 400050"/>
                  <a:gd name="connsiteY4" fmla="*/ 110210 h 167360"/>
                  <a:gd name="connsiteX5" fmla="*/ 0 w 400050"/>
                  <a:gd name="connsiteY5" fmla="*/ 167360 h 167360"/>
                  <a:gd name="connsiteX0" fmla="*/ 0 w 400050"/>
                  <a:gd name="connsiteY0" fmla="*/ 167360 h 167360"/>
                  <a:gd name="connsiteX1" fmla="*/ 9525 w 400050"/>
                  <a:gd name="connsiteY1" fmla="*/ 122116 h 167360"/>
                  <a:gd name="connsiteX2" fmla="*/ 333375 w 400050"/>
                  <a:gd name="connsiteY2" fmla="*/ 672 h 167360"/>
                  <a:gd name="connsiteX3" fmla="*/ 400050 w 400050"/>
                  <a:gd name="connsiteY3" fmla="*/ 34010 h 167360"/>
                  <a:gd name="connsiteX4" fmla="*/ 385763 w 400050"/>
                  <a:gd name="connsiteY4" fmla="*/ 110210 h 167360"/>
                  <a:gd name="connsiteX5" fmla="*/ 0 w 400050"/>
                  <a:gd name="connsiteY5" fmla="*/ 167360 h 167360"/>
                  <a:gd name="connsiteX0" fmla="*/ 0 w 400050"/>
                  <a:gd name="connsiteY0" fmla="*/ 167360 h 167360"/>
                  <a:gd name="connsiteX1" fmla="*/ 9525 w 400050"/>
                  <a:gd name="connsiteY1" fmla="*/ 122116 h 167360"/>
                  <a:gd name="connsiteX2" fmla="*/ 333375 w 400050"/>
                  <a:gd name="connsiteY2" fmla="*/ 672 h 167360"/>
                  <a:gd name="connsiteX3" fmla="*/ 400050 w 400050"/>
                  <a:gd name="connsiteY3" fmla="*/ 34010 h 167360"/>
                  <a:gd name="connsiteX4" fmla="*/ 385763 w 400050"/>
                  <a:gd name="connsiteY4" fmla="*/ 110210 h 167360"/>
                  <a:gd name="connsiteX5" fmla="*/ 0 w 400050"/>
                  <a:gd name="connsiteY5" fmla="*/ 167360 h 16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0050" h="167360">
                    <a:moveTo>
                      <a:pt x="0" y="167360"/>
                    </a:moveTo>
                    <a:lnTo>
                      <a:pt x="9525" y="122116"/>
                    </a:lnTo>
                    <a:cubicBezTo>
                      <a:pt x="98425" y="7022"/>
                      <a:pt x="277812" y="-3297"/>
                      <a:pt x="333375" y="672"/>
                    </a:cubicBezTo>
                    <a:cubicBezTo>
                      <a:pt x="365125" y="2260"/>
                      <a:pt x="394493" y="15753"/>
                      <a:pt x="400050" y="34010"/>
                    </a:cubicBezTo>
                    <a:lnTo>
                      <a:pt x="385763" y="110210"/>
                    </a:lnTo>
                    <a:cubicBezTo>
                      <a:pt x="288131" y="110210"/>
                      <a:pt x="130969" y="119735"/>
                      <a:pt x="0" y="167360"/>
                    </a:cubicBezTo>
                    <a:close/>
                  </a:path>
                </a:pathLst>
              </a:custGeom>
              <a:solidFill>
                <a:srgbClr val="00B0F0"/>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1"/>
              </a:p>
            </p:txBody>
          </p:sp>
        </p:grpSp>
        <p:sp>
          <p:nvSpPr>
            <p:cNvPr id="62" name="TextBox 86">
              <a:extLst>
                <a:ext uri="{FF2B5EF4-FFF2-40B4-BE49-F238E27FC236}">
                  <a16:creationId xmlns="" xmlns:a16="http://schemas.microsoft.com/office/drawing/2014/main" id="{858CAB16-79D3-40E6-B360-193B5CFF3A9D}"/>
                </a:ext>
              </a:extLst>
            </p:cNvPr>
            <p:cNvSpPr txBox="1">
              <a:spLocks noChangeArrowheads="1"/>
            </p:cNvSpPr>
            <p:nvPr/>
          </p:nvSpPr>
          <p:spPr bwMode="auto">
            <a:xfrm>
              <a:off x="3080440" y="3416874"/>
              <a:ext cx="1069524" cy="923330"/>
            </a:xfrm>
            <a:prstGeom prst="rect">
              <a:avLst/>
            </a:prstGeom>
            <a:noFill/>
            <a:ln w="9525">
              <a:noFill/>
              <a:miter lim="800000"/>
              <a:headEnd/>
              <a:tailEnd/>
            </a:ln>
          </p:spPr>
          <p:txBody>
            <a:bodyPr wrap="none" anchor="ctr">
              <a:spAutoFit/>
            </a:bodyPr>
            <a:lstStyle/>
            <a:p>
              <a:pPr algn="ctr"/>
              <a:r>
                <a:rPr lang="en-US" sz="5400" b="1">
                  <a:solidFill>
                    <a:srgbClr val="C00000"/>
                  </a:solidFill>
                  <a:latin typeface="Yu Gothic" panose="020B0400000000000000" pitchFamily="34" charset="-128"/>
                  <a:ea typeface="Yu Gothic" panose="020B0400000000000000" pitchFamily="34" charset="-128"/>
                </a:rPr>
                <a:t>⓶.</a:t>
              </a:r>
              <a:endParaRPr lang="en-US" sz="4800" b="1">
                <a:solidFill>
                  <a:srgbClr val="C00000"/>
                </a:solidFill>
                <a:latin typeface="Comic Sans MS" pitchFamily="66" charset="0"/>
              </a:endParaRPr>
            </a:p>
          </p:txBody>
        </p:sp>
        <p:sp>
          <p:nvSpPr>
            <p:cNvPr id="63" name="Text Box 44">
              <a:extLst>
                <a:ext uri="{FF2B5EF4-FFF2-40B4-BE49-F238E27FC236}">
                  <a16:creationId xmlns="" xmlns:a16="http://schemas.microsoft.com/office/drawing/2014/main" id="{1EBC1926-F67B-422E-9010-F21D6538ABBE}"/>
                </a:ext>
              </a:extLst>
            </p:cNvPr>
            <p:cNvSpPr txBox="1">
              <a:spLocks noChangeArrowheads="1"/>
            </p:cNvSpPr>
            <p:nvPr/>
          </p:nvSpPr>
          <p:spPr bwMode="gray">
            <a:xfrm>
              <a:off x="4025775" y="3632680"/>
              <a:ext cx="517195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vi-VN" sz="3200" b="1">
                  <a:solidFill>
                    <a:srgbClr val="0000CC"/>
                  </a:solidFill>
                  <a:latin typeface="Chu Van An" panose="02020603050405020304" pitchFamily="18" charset="0"/>
                  <a:cs typeface="Chu Van An" panose="02020603050405020304" pitchFamily="18" charset="0"/>
                </a:rPr>
                <a:t>Phân dạng bài tập</a:t>
              </a:r>
            </a:p>
          </p:txBody>
        </p:sp>
      </p:grpSp>
      <p:grpSp>
        <p:nvGrpSpPr>
          <p:cNvPr id="8" name="Group 7">
            <a:extLst>
              <a:ext uri="{FF2B5EF4-FFF2-40B4-BE49-F238E27FC236}">
                <a16:creationId xmlns="" xmlns:a16="http://schemas.microsoft.com/office/drawing/2014/main" id="{4CBA0F34-FD7B-407E-895E-53D522E0B61A}"/>
              </a:ext>
            </a:extLst>
          </p:cNvPr>
          <p:cNvGrpSpPr/>
          <p:nvPr/>
        </p:nvGrpSpPr>
        <p:grpSpPr>
          <a:xfrm>
            <a:off x="3032133" y="4574865"/>
            <a:ext cx="7245351" cy="1875149"/>
            <a:chOff x="3032134" y="4574865"/>
            <a:chExt cx="7245350" cy="1875148"/>
          </a:xfrm>
        </p:grpSpPr>
        <p:sp>
          <p:nvSpPr>
            <p:cNvPr id="51" name="Freeform 82">
              <a:extLst>
                <a:ext uri="{FF2B5EF4-FFF2-40B4-BE49-F238E27FC236}">
                  <a16:creationId xmlns="" xmlns:a16="http://schemas.microsoft.com/office/drawing/2014/main" id="{BBD3DA14-C893-4985-9897-66CFAD83D338}"/>
                </a:ext>
              </a:extLst>
            </p:cNvPr>
            <p:cNvSpPr/>
            <p:nvPr/>
          </p:nvSpPr>
          <p:spPr>
            <a:xfrm>
              <a:off x="3032134" y="4813300"/>
              <a:ext cx="7207250" cy="1636713"/>
            </a:xfrm>
            <a:custGeom>
              <a:avLst/>
              <a:gdLst>
                <a:gd name="connsiteX0" fmla="*/ 0 w 5074920"/>
                <a:gd name="connsiteY0" fmla="*/ 30480 h 1645920"/>
                <a:gd name="connsiteX1" fmla="*/ 0 w 5074920"/>
                <a:gd name="connsiteY1" fmla="*/ 1645920 h 1645920"/>
                <a:gd name="connsiteX2" fmla="*/ 4663440 w 5074920"/>
                <a:gd name="connsiteY2" fmla="*/ 1645920 h 1645920"/>
                <a:gd name="connsiteX3" fmla="*/ 5074920 w 5074920"/>
                <a:gd name="connsiteY3" fmla="*/ 1554480 h 1645920"/>
                <a:gd name="connsiteX4" fmla="*/ 5074920 w 5074920"/>
                <a:gd name="connsiteY4" fmla="*/ 0 h 1645920"/>
                <a:gd name="connsiteX5" fmla="*/ 0 w 5074920"/>
                <a:gd name="connsiteY5" fmla="*/ 30480 h 1645920"/>
                <a:gd name="connsiteX0" fmla="*/ 0 w 5079682"/>
                <a:gd name="connsiteY0" fmla="*/ 6668 h 1622108"/>
                <a:gd name="connsiteX1" fmla="*/ 0 w 5079682"/>
                <a:gd name="connsiteY1" fmla="*/ 1622108 h 1622108"/>
                <a:gd name="connsiteX2" fmla="*/ 4663440 w 5079682"/>
                <a:gd name="connsiteY2" fmla="*/ 1622108 h 1622108"/>
                <a:gd name="connsiteX3" fmla="*/ 5074920 w 5079682"/>
                <a:gd name="connsiteY3" fmla="*/ 1530668 h 1622108"/>
                <a:gd name="connsiteX4" fmla="*/ 5079682 w 5079682"/>
                <a:gd name="connsiteY4" fmla="*/ 0 h 1622108"/>
                <a:gd name="connsiteX5" fmla="*/ 0 w 5079682"/>
                <a:gd name="connsiteY5" fmla="*/ 6668 h 1622108"/>
                <a:gd name="connsiteX0" fmla="*/ 0 w 5075131"/>
                <a:gd name="connsiteY0" fmla="*/ 20955 h 1636395"/>
                <a:gd name="connsiteX1" fmla="*/ 0 w 5075131"/>
                <a:gd name="connsiteY1" fmla="*/ 1636395 h 1636395"/>
                <a:gd name="connsiteX2" fmla="*/ 4663440 w 5075131"/>
                <a:gd name="connsiteY2" fmla="*/ 1636395 h 1636395"/>
                <a:gd name="connsiteX3" fmla="*/ 5074920 w 5075131"/>
                <a:gd name="connsiteY3" fmla="*/ 1544955 h 1636395"/>
                <a:gd name="connsiteX4" fmla="*/ 5070157 w 5075131"/>
                <a:gd name="connsiteY4" fmla="*/ 0 h 1636395"/>
                <a:gd name="connsiteX5" fmla="*/ 0 w 5075131"/>
                <a:gd name="connsiteY5" fmla="*/ 20955 h 1636395"/>
                <a:gd name="connsiteX0" fmla="*/ 0 w 5075022"/>
                <a:gd name="connsiteY0" fmla="*/ 6667 h 1622107"/>
                <a:gd name="connsiteX1" fmla="*/ 0 w 5075022"/>
                <a:gd name="connsiteY1" fmla="*/ 1622107 h 1622107"/>
                <a:gd name="connsiteX2" fmla="*/ 4663440 w 5075022"/>
                <a:gd name="connsiteY2" fmla="*/ 1622107 h 1622107"/>
                <a:gd name="connsiteX3" fmla="*/ 5074920 w 5075022"/>
                <a:gd name="connsiteY3" fmla="*/ 1530667 h 1622107"/>
                <a:gd name="connsiteX4" fmla="*/ 5060632 w 5075022"/>
                <a:gd name="connsiteY4" fmla="*/ 0 h 1622107"/>
                <a:gd name="connsiteX5" fmla="*/ 0 w 5075022"/>
                <a:gd name="connsiteY5" fmla="*/ 6667 h 1622107"/>
                <a:gd name="connsiteX0" fmla="*/ 0 w 5075001"/>
                <a:gd name="connsiteY0" fmla="*/ 20955 h 1636395"/>
                <a:gd name="connsiteX1" fmla="*/ 0 w 5075001"/>
                <a:gd name="connsiteY1" fmla="*/ 1636395 h 1636395"/>
                <a:gd name="connsiteX2" fmla="*/ 4663440 w 5075001"/>
                <a:gd name="connsiteY2" fmla="*/ 1636395 h 1636395"/>
                <a:gd name="connsiteX3" fmla="*/ 5074920 w 5075001"/>
                <a:gd name="connsiteY3" fmla="*/ 1544955 h 1636395"/>
                <a:gd name="connsiteX4" fmla="*/ 5055870 w 5075001"/>
                <a:gd name="connsiteY4" fmla="*/ 0 h 1636395"/>
                <a:gd name="connsiteX5" fmla="*/ 0 w 5075001"/>
                <a:gd name="connsiteY5" fmla="*/ 20955 h 1636395"/>
                <a:gd name="connsiteX0" fmla="*/ 0 w 5075001"/>
                <a:gd name="connsiteY0" fmla="*/ 20955 h 1636395"/>
                <a:gd name="connsiteX1" fmla="*/ 0 w 5075001"/>
                <a:gd name="connsiteY1" fmla="*/ 1636395 h 1636395"/>
                <a:gd name="connsiteX2" fmla="*/ 4663440 w 5075001"/>
                <a:gd name="connsiteY2" fmla="*/ 1636395 h 1636395"/>
                <a:gd name="connsiteX3" fmla="*/ 5074920 w 5075001"/>
                <a:gd name="connsiteY3" fmla="*/ 1544955 h 1636395"/>
                <a:gd name="connsiteX4" fmla="*/ 5055870 w 5075001"/>
                <a:gd name="connsiteY4" fmla="*/ 0 h 1636395"/>
                <a:gd name="connsiteX5" fmla="*/ 0 w 5075001"/>
                <a:gd name="connsiteY5" fmla="*/ 20955 h 1636395"/>
                <a:gd name="connsiteX0" fmla="*/ 0 w 5075001"/>
                <a:gd name="connsiteY0" fmla="*/ 20955 h 1636395"/>
                <a:gd name="connsiteX1" fmla="*/ 0 w 5075001"/>
                <a:gd name="connsiteY1" fmla="*/ 1636395 h 1636395"/>
                <a:gd name="connsiteX2" fmla="*/ 4663440 w 5075001"/>
                <a:gd name="connsiteY2" fmla="*/ 1636395 h 1636395"/>
                <a:gd name="connsiteX3" fmla="*/ 5074920 w 5075001"/>
                <a:gd name="connsiteY3" fmla="*/ 1544955 h 1636395"/>
                <a:gd name="connsiteX4" fmla="*/ 5055870 w 5075001"/>
                <a:gd name="connsiteY4" fmla="*/ 0 h 1636395"/>
                <a:gd name="connsiteX5" fmla="*/ 0 w 5075001"/>
                <a:gd name="connsiteY5" fmla="*/ 20955 h 1636395"/>
                <a:gd name="connsiteX0" fmla="*/ 0 w 5094014"/>
                <a:gd name="connsiteY0" fmla="*/ 20955 h 1636395"/>
                <a:gd name="connsiteX1" fmla="*/ 0 w 5094014"/>
                <a:gd name="connsiteY1" fmla="*/ 1636395 h 1636395"/>
                <a:gd name="connsiteX2" fmla="*/ 4663440 w 5094014"/>
                <a:gd name="connsiteY2" fmla="*/ 1636395 h 1636395"/>
                <a:gd name="connsiteX3" fmla="*/ 5093970 w 5094014"/>
                <a:gd name="connsiteY3" fmla="*/ 1525905 h 1636395"/>
                <a:gd name="connsiteX4" fmla="*/ 5055870 w 5094014"/>
                <a:gd name="connsiteY4" fmla="*/ 0 h 1636395"/>
                <a:gd name="connsiteX5" fmla="*/ 0 w 5094014"/>
                <a:gd name="connsiteY5" fmla="*/ 20955 h 1636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94014" h="1636395">
                  <a:moveTo>
                    <a:pt x="0" y="20955"/>
                  </a:moveTo>
                  <a:lnTo>
                    <a:pt x="0" y="1636395"/>
                  </a:lnTo>
                  <a:lnTo>
                    <a:pt x="4663440" y="1636395"/>
                  </a:lnTo>
                  <a:cubicBezTo>
                    <a:pt x="4905375" y="1634490"/>
                    <a:pt x="5047298" y="1575435"/>
                    <a:pt x="5093970" y="1525905"/>
                  </a:cubicBezTo>
                  <a:cubicBezTo>
                    <a:pt x="5095557" y="1015682"/>
                    <a:pt x="5054283" y="510223"/>
                    <a:pt x="5055870" y="0"/>
                  </a:cubicBezTo>
                  <a:lnTo>
                    <a:pt x="0" y="20955"/>
                  </a:lnTo>
                  <a:close/>
                </a:path>
              </a:pathLst>
            </a:custGeom>
            <a:gradFill flip="none" rotWithShape="1">
              <a:gsLst>
                <a:gs pos="20000">
                  <a:schemeClr val="accent4">
                    <a:lumMod val="20000"/>
                    <a:lumOff val="80000"/>
                  </a:schemeClr>
                </a:gs>
                <a:gs pos="86000">
                  <a:srgbClr val="FFFF99"/>
                </a:gs>
                <a:gs pos="91000">
                  <a:schemeClr val="accent5">
                    <a:lumMod val="45000"/>
                    <a:lumOff val="55000"/>
                  </a:schemeClr>
                </a:gs>
                <a:gs pos="100000">
                  <a:srgbClr val="00B0F0"/>
                </a:gs>
              </a:gsLst>
              <a:lin ang="5400000" scaled="1"/>
              <a:tileRect/>
            </a:gra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1"/>
            </a:p>
          </p:txBody>
        </p:sp>
        <p:grpSp>
          <p:nvGrpSpPr>
            <p:cNvPr id="52" name="Group 83">
              <a:extLst>
                <a:ext uri="{FF2B5EF4-FFF2-40B4-BE49-F238E27FC236}">
                  <a16:creationId xmlns="" xmlns:a16="http://schemas.microsoft.com/office/drawing/2014/main" id="{3A090C61-9299-488A-89B9-99D714ABEF35}"/>
                </a:ext>
              </a:extLst>
            </p:cNvPr>
            <p:cNvGrpSpPr>
              <a:grpSpLocks/>
            </p:cNvGrpSpPr>
            <p:nvPr/>
          </p:nvGrpSpPr>
          <p:grpSpPr bwMode="auto">
            <a:xfrm>
              <a:off x="9880609" y="4574865"/>
              <a:ext cx="396875" cy="1765610"/>
              <a:chOff x="4476750" y="1105524"/>
              <a:chExt cx="661988" cy="1766264"/>
            </a:xfrm>
            <a:solidFill>
              <a:srgbClr val="92D050"/>
            </a:solidFill>
          </p:grpSpPr>
          <p:sp>
            <p:nvSpPr>
              <p:cNvPr id="53" name="Freeform 84">
                <a:extLst>
                  <a:ext uri="{FF2B5EF4-FFF2-40B4-BE49-F238E27FC236}">
                    <a16:creationId xmlns="" xmlns:a16="http://schemas.microsoft.com/office/drawing/2014/main" id="{3DD02D2F-8D59-4DBC-850E-585F6B267DA9}"/>
                  </a:ext>
                </a:extLst>
              </p:cNvPr>
              <p:cNvSpPr/>
              <p:nvPr/>
            </p:nvSpPr>
            <p:spPr>
              <a:xfrm>
                <a:off x="4476750" y="1166182"/>
                <a:ext cx="661988" cy="1705606"/>
              </a:xfrm>
              <a:custGeom>
                <a:avLst/>
                <a:gdLst>
                  <a:gd name="connsiteX0" fmla="*/ 604838 w 661988"/>
                  <a:gd name="connsiteY0" fmla="*/ 1704975 h 1704975"/>
                  <a:gd name="connsiteX1" fmla="*/ 42863 w 661988"/>
                  <a:gd name="connsiteY1" fmla="*/ 1514475 h 1704975"/>
                  <a:gd name="connsiteX2" fmla="*/ 0 w 661988"/>
                  <a:gd name="connsiteY2" fmla="*/ 166687 h 1704975"/>
                  <a:gd name="connsiteX3" fmla="*/ 614363 w 661988"/>
                  <a:gd name="connsiteY3" fmla="*/ 0 h 1704975"/>
                  <a:gd name="connsiteX4" fmla="*/ 661988 w 661988"/>
                  <a:gd name="connsiteY4" fmla="*/ 95250 h 1704975"/>
                  <a:gd name="connsiteX5" fmla="*/ 604838 w 661988"/>
                  <a:gd name="connsiteY5" fmla="*/ 1704975 h 1704975"/>
                  <a:gd name="connsiteX0" fmla="*/ 604838 w 661988"/>
                  <a:gd name="connsiteY0" fmla="*/ 1704975 h 1704975"/>
                  <a:gd name="connsiteX1" fmla="*/ 42863 w 661988"/>
                  <a:gd name="connsiteY1" fmla="*/ 1514475 h 1704975"/>
                  <a:gd name="connsiteX2" fmla="*/ 0 w 661988"/>
                  <a:gd name="connsiteY2" fmla="*/ 166687 h 1704975"/>
                  <a:gd name="connsiteX3" fmla="*/ 614363 w 661988"/>
                  <a:gd name="connsiteY3" fmla="*/ 0 h 1704975"/>
                  <a:gd name="connsiteX4" fmla="*/ 661988 w 661988"/>
                  <a:gd name="connsiteY4" fmla="*/ 95250 h 1704975"/>
                  <a:gd name="connsiteX5" fmla="*/ 604838 w 661988"/>
                  <a:gd name="connsiteY5" fmla="*/ 1704975 h 1704975"/>
                  <a:gd name="connsiteX0" fmla="*/ 604838 w 661988"/>
                  <a:gd name="connsiteY0" fmla="*/ 1706055 h 1706055"/>
                  <a:gd name="connsiteX1" fmla="*/ 42863 w 661988"/>
                  <a:gd name="connsiteY1" fmla="*/ 1515555 h 1706055"/>
                  <a:gd name="connsiteX2" fmla="*/ 0 w 661988"/>
                  <a:gd name="connsiteY2" fmla="*/ 167767 h 1706055"/>
                  <a:gd name="connsiteX3" fmla="*/ 614363 w 661988"/>
                  <a:gd name="connsiteY3" fmla="*/ 1080 h 1706055"/>
                  <a:gd name="connsiteX4" fmla="*/ 661988 w 661988"/>
                  <a:gd name="connsiteY4" fmla="*/ 96330 h 1706055"/>
                  <a:gd name="connsiteX5" fmla="*/ 604838 w 661988"/>
                  <a:gd name="connsiteY5" fmla="*/ 1706055 h 1706055"/>
                  <a:gd name="connsiteX0" fmla="*/ 604838 w 661988"/>
                  <a:gd name="connsiteY0" fmla="*/ 1706055 h 1706055"/>
                  <a:gd name="connsiteX1" fmla="*/ 42863 w 661988"/>
                  <a:gd name="connsiteY1" fmla="*/ 1515555 h 1706055"/>
                  <a:gd name="connsiteX2" fmla="*/ 0 w 661988"/>
                  <a:gd name="connsiteY2" fmla="*/ 167767 h 1706055"/>
                  <a:gd name="connsiteX3" fmla="*/ 614363 w 661988"/>
                  <a:gd name="connsiteY3" fmla="*/ 1080 h 1706055"/>
                  <a:gd name="connsiteX4" fmla="*/ 661988 w 661988"/>
                  <a:gd name="connsiteY4" fmla="*/ 96330 h 1706055"/>
                  <a:gd name="connsiteX5" fmla="*/ 604838 w 661988"/>
                  <a:gd name="connsiteY5" fmla="*/ 1706055 h 1706055"/>
                  <a:gd name="connsiteX0" fmla="*/ 604838 w 661988"/>
                  <a:gd name="connsiteY0" fmla="*/ 1706055 h 1706055"/>
                  <a:gd name="connsiteX1" fmla="*/ 42863 w 661988"/>
                  <a:gd name="connsiteY1" fmla="*/ 1515555 h 1706055"/>
                  <a:gd name="connsiteX2" fmla="*/ 0 w 661988"/>
                  <a:gd name="connsiteY2" fmla="*/ 167767 h 1706055"/>
                  <a:gd name="connsiteX3" fmla="*/ 614363 w 661988"/>
                  <a:gd name="connsiteY3" fmla="*/ 1080 h 1706055"/>
                  <a:gd name="connsiteX4" fmla="*/ 661988 w 661988"/>
                  <a:gd name="connsiteY4" fmla="*/ 96330 h 1706055"/>
                  <a:gd name="connsiteX5" fmla="*/ 604838 w 661988"/>
                  <a:gd name="connsiteY5" fmla="*/ 1706055 h 1706055"/>
                  <a:gd name="connsiteX0" fmla="*/ 604838 w 661988"/>
                  <a:gd name="connsiteY0" fmla="*/ 1706055 h 1706055"/>
                  <a:gd name="connsiteX1" fmla="*/ 42863 w 661988"/>
                  <a:gd name="connsiteY1" fmla="*/ 1515555 h 1706055"/>
                  <a:gd name="connsiteX2" fmla="*/ 0 w 661988"/>
                  <a:gd name="connsiteY2" fmla="*/ 167767 h 1706055"/>
                  <a:gd name="connsiteX3" fmla="*/ 614363 w 661988"/>
                  <a:gd name="connsiteY3" fmla="*/ 1080 h 1706055"/>
                  <a:gd name="connsiteX4" fmla="*/ 661988 w 661988"/>
                  <a:gd name="connsiteY4" fmla="*/ 96330 h 1706055"/>
                  <a:gd name="connsiteX5" fmla="*/ 604838 w 661988"/>
                  <a:gd name="connsiteY5" fmla="*/ 1706055 h 1706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1988" h="1706055">
                    <a:moveTo>
                      <a:pt x="604838" y="1706055"/>
                    </a:moveTo>
                    <a:cubicBezTo>
                      <a:pt x="446088" y="1699705"/>
                      <a:pt x="196850" y="1693355"/>
                      <a:pt x="42863" y="1515555"/>
                    </a:cubicBezTo>
                    <a:lnTo>
                      <a:pt x="0" y="167767"/>
                    </a:lnTo>
                    <a:cubicBezTo>
                      <a:pt x="104776" y="12193"/>
                      <a:pt x="442912" y="-5270"/>
                      <a:pt x="614363" y="1080"/>
                    </a:cubicBezTo>
                    <a:cubicBezTo>
                      <a:pt x="687388" y="4255"/>
                      <a:pt x="646113" y="64580"/>
                      <a:pt x="661988" y="96330"/>
                    </a:cubicBezTo>
                    <a:lnTo>
                      <a:pt x="604838" y="1706055"/>
                    </a:lnTo>
                    <a:close/>
                  </a:path>
                </a:pathLst>
              </a:custGeom>
              <a:solidFill>
                <a:srgbClr val="FFFFFF"/>
              </a:solidFill>
              <a:ln w="3175">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1"/>
              </a:p>
            </p:txBody>
          </p:sp>
          <p:sp>
            <p:nvSpPr>
              <p:cNvPr id="54" name="Freeform 85">
                <a:extLst>
                  <a:ext uri="{FF2B5EF4-FFF2-40B4-BE49-F238E27FC236}">
                    <a16:creationId xmlns="" xmlns:a16="http://schemas.microsoft.com/office/drawing/2014/main" id="{C3F7D536-864C-469F-90B9-13149ED5B2D8}"/>
                  </a:ext>
                </a:extLst>
              </p:cNvPr>
              <p:cNvSpPr/>
              <p:nvPr/>
            </p:nvSpPr>
            <p:spPr>
              <a:xfrm>
                <a:off x="4556194" y="1105524"/>
                <a:ext cx="492514" cy="128945"/>
              </a:xfrm>
              <a:custGeom>
                <a:avLst/>
                <a:gdLst>
                  <a:gd name="connsiteX0" fmla="*/ 0 w 400050"/>
                  <a:gd name="connsiteY0" fmla="*/ 176213 h 176213"/>
                  <a:gd name="connsiteX1" fmla="*/ 0 w 400050"/>
                  <a:gd name="connsiteY1" fmla="*/ 119063 h 176213"/>
                  <a:gd name="connsiteX2" fmla="*/ 333375 w 400050"/>
                  <a:gd name="connsiteY2" fmla="*/ 0 h 176213"/>
                  <a:gd name="connsiteX3" fmla="*/ 400050 w 400050"/>
                  <a:gd name="connsiteY3" fmla="*/ 42863 h 176213"/>
                  <a:gd name="connsiteX4" fmla="*/ 385763 w 400050"/>
                  <a:gd name="connsiteY4" fmla="*/ 119063 h 176213"/>
                  <a:gd name="connsiteX5" fmla="*/ 0 w 400050"/>
                  <a:gd name="connsiteY5" fmla="*/ 176213 h 176213"/>
                  <a:gd name="connsiteX0" fmla="*/ 0 w 400050"/>
                  <a:gd name="connsiteY0" fmla="*/ 176213 h 176213"/>
                  <a:gd name="connsiteX1" fmla="*/ 9525 w 400050"/>
                  <a:gd name="connsiteY1" fmla="*/ 130969 h 176213"/>
                  <a:gd name="connsiteX2" fmla="*/ 333375 w 400050"/>
                  <a:gd name="connsiteY2" fmla="*/ 0 h 176213"/>
                  <a:gd name="connsiteX3" fmla="*/ 400050 w 400050"/>
                  <a:gd name="connsiteY3" fmla="*/ 42863 h 176213"/>
                  <a:gd name="connsiteX4" fmla="*/ 385763 w 400050"/>
                  <a:gd name="connsiteY4" fmla="*/ 119063 h 176213"/>
                  <a:gd name="connsiteX5" fmla="*/ 0 w 400050"/>
                  <a:gd name="connsiteY5" fmla="*/ 176213 h 176213"/>
                  <a:gd name="connsiteX0" fmla="*/ 0 w 400050"/>
                  <a:gd name="connsiteY0" fmla="*/ 176213 h 176213"/>
                  <a:gd name="connsiteX1" fmla="*/ 9525 w 400050"/>
                  <a:gd name="connsiteY1" fmla="*/ 130969 h 176213"/>
                  <a:gd name="connsiteX2" fmla="*/ 333375 w 400050"/>
                  <a:gd name="connsiteY2" fmla="*/ 0 h 176213"/>
                  <a:gd name="connsiteX3" fmla="*/ 400050 w 400050"/>
                  <a:gd name="connsiteY3" fmla="*/ 42863 h 176213"/>
                  <a:gd name="connsiteX4" fmla="*/ 385763 w 400050"/>
                  <a:gd name="connsiteY4" fmla="*/ 119063 h 176213"/>
                  <a:gd name="connsiteX5" fmla="*/ 0 w 400050"/>
                  <a:gd name="connsiteY5" fmla="*/ 176213 h 176213"/>
                  <a:gd name="connsiteX0" fmla="*/ 0 w 400050"/>
                  <a:gd name="connsiteY0" fmla="*/ 166688 h 166688"/>
                  <a:gd name="connsiteX1" fmla="*/ 9525 w 400050"/>
                  <a:gd name="connsiteY1" fmla="*/ 121444 h 166688"/>
                  <a:gd name="connsiteX2" fmla="*/ 333375 w 400050"/>
                  <a:gd name="connsiteY2" fmla="*/ 0 h 166688"/>
                  <a:gd name="connsiteX3" fmla="*/ 400050 w 400050"/>
                  <a:gd name="connsiteY3" fmla="*/ 33338 h 166688"/>
                  <a:gd name="connsiteX4" fmla="*/ 385763 w 400050"/>
                  <a:gd name="connsiteY4" fmla="*/ 109538 h 166688"/>
                  <a:gd name="connsiteX5" fmla="*/ 0 w 400050"/>
                  <a:gd name="connsiteY5" fmla="*/ 166688 h 166688"/>
                  <a:gd name="connsiteX0" fmla="*/ 0 w 400050"/>
                  <a:gd name="connsiteY0" fmla="*/ 167360 h 167360"/>
                  <a:gd name="connsiteX1" fmla="*/ 9525 w 400050"/>
                  <a:gd name="connsiteY1" fmla="*/ 122116 h 167360"/>
                  <a:gd name="connsiteX2" fmla="*/ 333375 w 400050"/>
                  <a:gd name="connsiteY2" fmla="*/ 672 h 167360"/>
                  <a:gd name="connsiteX3" fmla="*/ 400050 w 400050"/>
                  <a:gd name="connsiteY3" fmla="*/ 34010 h 167360"/>
                  <a:gd name="connsiteX4" fmla="*/ 385763 w 400050"/>
                  <a:gd name="connsiteY4" fmla="*/ 110210 h 167360"/>
                  <a:gd name="connsiteX5" fmla="*/ 0 w 400050"/>
                  <a:gd name="connsiteY5" fmla="*/ 167360 h 167360"/>
                  <a:gd name="connsiteX0" fmla="*/ 0 w 400050"/>
                  <a:gd name="connsiteY0" fmla="*/ 167360 h 167360"/>
                  <a:gd name="connsiteX1" fmla="*/ 9525 w 400050"/>
                  <a:gd name="connsiteY1" fmla="*/ 122116 h 167360"/>
                  <a:gd name="connsiteX2" fmla="*/ 333375 w 400050"/>
                  <a:gd name="connsiteY2" fmla="*/ 672 h 167360"/>
                  <a:gd name="connsiteX3" fmla="*/ 400050 w 400050"/>
                  <a:gd name="connsiteY3" fmla="*/ 34010 h 167360"/>
                  <a:gd name="connsiteX4" fmla="*/ 385763 w 400050"/>
                  <a:gd name="connsiteY4" fmla="*/ 110210 h 167360"/>
                  <a:gd name="connsiteX5" fmla="*/ 0 w 400050"/>
                  <a:gd name="connsiteY5" fmla="*/ 167360 h 167360"/>
                  <a:gd name="connsiteX0" fmla="*/ 0 w 400050"/>
                  <a:gd name="connsiteY0" fmla="*/ 167360 h 167360"/>
                  <a:gd name="connsiteX1" fmla="*/ 9525 w 400050"/>
                  <a:gd name="connsiteY1" fmla="*/ 122116 h 167360"/>
                  <a:gd name="connsiteX2" fmla="*/ 333375 w 400050"/>
                  <a:gd name="connsiteY2" fmla="*/ 672 h 167360"/>
                  <a:gd name="connsiteX3" fmla="*/ 400050 w 400050"/>
                  <a:gd name="connsiteY3" fmla="*/ 34010 h 167360"/>
                  <a:gd name="connsiteX4" fmla="*/ 385763 w 400050"/>
                  <a:gd name="connsiteY4" fmla="*/ 110210 h 167360"/>
                  <a:gd name="connsiteX5" fmla="*/ 0 w 400050"/>
                  <a:gd name="connsiteY5" fmla="*/ 167360 h 167360"/>
                  <a:gd name="connsiteX0" fmla="*/ 0 w 400050"/>
                  <a:gd name="connsiteY0" fmla="*/ 167360 h 167360"/>
                  <a:gd name="connsiteX1" fmla="*/ 9525 w 400050"/>
                  <a:gd name="connsiteY1" fmla="*/ 122116 h 167360"/>
                  <a:gd name="connsiteX2" fmla="*/ 333375 w 400050"/>
                  <a:gd name="connsiteY2" fmla="*/ 672 h 167360"/>
                  <a:gd name="connsiteX3" fmla="*/ 400050 w 400050"/>
                  <a:gd name="connsiteY3" fmla="*/ 34010 h 167360"/>
                  <a:gd name="connsiteX4" fmla="*/ 385763 w 400050"/>
                  <a:gd name="connsiteY4" fmla="*/ 110210 h 167360"/>
                  <a:gd name="connsiteX5" fmla="*/ 0 w 400050"/>
                  <a:gd name="connsiteY5" fmla="*/ 167360 h 167360"/>
                  <a:gd name="connsiteX0" fmla="*/ 0 w 400050"/>
                  <a:gd name="connsiteY0" fmla="*/ 167360 h 167360"/>
                  <a:gd name="connsiteX1" fmla="*/ 9525 w 400050"/>
                  <a:gd name="connsiteY1" fmla="*/ 122116 h 167360"/>
                  <a:gd name="connsiteX2" fmla="*/ 333375 w 400050"/>
                  <a:gd name="connsiteY2" fmla="*/ 672 h 167360"/>
                  <a:gd name="connsiteX3" fmla="*/ 400050 w 400050"/>
                  <a:gd name="connsiteY3" fmla="*/ 34010 h 167360"/>
                  <a:gd name="connsiteX4" fmla="*/ 385763 w 400050"/>
                  <a:gd name="connsiteY4" fmla="*/ 110210 h 167360"/>
                  <a:gd name="connsiteX5" fmla="*/ 0 w 400050"/>
                  <a:gd name="connsiteY5" fmla="*/ 167360 h 16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0050" h="167360">
                    <a:moveTo>
                      <a:pt x="0" y="167360"/>
                    </a:moveTo>
                    <a:lnTo>
                      <a:pt x="9525" y="122116"/>
                    </a:lnTo>
                    <a:cubicBezTo>
                      <a:pt x="98425" y="7022"/>
                      <a:pt x="277812" y="-3297"/>
                      <a:pt x="333375" y="672"/>
                    </a:cubicBezTo>
                    <a:cubicBezTo>
                      <a:pt x="365125" y="2260"/>
                      <a:pt x="394493" y="15753"/>
                      <a:pt x="400050" y="34010"/>
                    </a:cubicBezTo>
                    <a:lnTo>
                      <a:pt x="385763" y="110210"/>
                    </a:lnTo>
                    <a:cubicBezTo>
                      <a:pt x="288131" y="110210"/>
                      <a:pt x="130969" y="119735"/>
                      <a:pt x="0" y="167360"/>
                    </a:cubicBezTo>
                    <a:close/>
                  </a:path>
                </a:pathLst>
              </a:custGeom>
              <a:solidFill>
                <a:srgbClr val="FFFF00"/>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1"/>
              </a:p>
            </p:txBody>
          </p:sp>
        </p:grpSp>
        <p:sp>
          <p:nvSpPr>
            <p:cNvPr id="64" name="TextBox 86">
              <a:extLst>
                <a:ext uri="{FF2B5EF4-FFF2-40B4-BE49-F238E27FC236}">
                  <a16:creationId xmlns="" xmlns:a16="http://schemas.microsoft.com/office/drawing/2014/main" id="{4FEF2E6A-63C3-417D-908D-395B2B21485E}"/>
                </a:ext>
              </a:extLst>
            </p:cNvPr>
            <p:cNvSpPr txBox="1">
              <a:spLocks noChangeArrowheads="1"/>
            </p:cNvSpPr>
            <p:nvPr/>
          </p:nvSpPr>
          <p:spPr bwMode="auto">
            <a:xfrm>
              <a:off x="3163363" y="5253404"/>
              <a:ext cx="1069524" cy="923330"/>
            </a:xfrm>
            <a:prstGeom prst="rect">
              <a:avLst/>
            </a:prstGeom>
            <a:noFill/>
            <a:ln w="9525">
              <a:noFill/>
              <a:miter lim="800000"/>
              <a:headEnd/>
              <a:tailEnd/>
            </a:ln>
          </p:spPr>
          <p:txBody>
            <a:bodyPr wrap="none" anchor="ctr">
              <a:spAutoFit/>
            </a:bodyPr>
            <a:lstStyle/>
            <a:p>
              <a:pPr algn="ctr"/>
              <a:r>
                <a:rPr lang="en-US" sz="5400" b="1">
                  <a:solidFill>
                    <a:srgbClr val="C00000"/>
                  </a:solidFill>
                  <a:latin typeface="Yu Gothic" panose="020B0400000000000000" pitchFamily="34" charset="-128"/>
                  <a:ea typeface="Yu Gothic" panose="020B0400000000000000" pitchFamily="34" charset="-128"/>
                </a:rPr>
                <a:t>⓷.</a:t>
              </a:r>
              <a:endParaRPr lang="en-US" sz="4800" b="1">
                <a:solidFill>
                  <a:srgbClr val="C00000"/>
                </a:solidFill>
                <a:latin typeface="Comic Sans MS" pitchFamily="66" charset="0"/>
              </a:endParaRPr>
            </a:p>
          </p:txBody>
        </p:sp>
        <p:sp>
          <p:nvSpPr>
            <p:cNvPr id="65" name="Text Box 44">
              <a:extLst>
                <a:ext uri="{FF2B5EF4-FFF2-40B4-BE49-F238E27FC236}">
                  <a16:creationId xmlns="" xmlns:a16="http://schemas.microsoft.com/office/drawing/2014/main" id="{AFA8D580-C0E3-414C-9FE0-ABD79551DC97}"/>
                </a:ext>
              </a:extLst>
            </p:cNvPr>
            <p:cNvSpPr txBox="1">
              <a:spLocks noChangeArrowheads="1"/>
            </p:cNvSpPr>
            <p:nvPr/>
          </p:nvSpPr>
          <p:spPr bwMode="gray">
            <a:xfrm>
              <a:off x="4185325" y="5487987"/>
              <a:ext cx="517195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vi-VN" sz="3200" b="1">
                  <a:solidFill>
                    <a:srgbClr val="0000CC"/>
                  </a:solidFill>
                  <a:latin typeface="Chu Van An" panose="02020603050405020304" pitchFamily="18" charset="0"/>
                  <a:cs typeface="Chu Van An" panose="02020603050405020304" pitchFamily="18" charset="0"/>
                </a:rPr>
                <a:t>Bài tập minh họa</a:t>
              </a:r>
            </a:p>
          </p:txBody>
        </p:sp>
      </p:grpSp>
      <p:cxnSp>
        <p:nvCxnSpPr>
          <p:cNvPr id="11" name="Straight Arrow Connector 10">
            <a:extLst>
              <a:ext uri="{FF2B5EF4-FFF2-40B4-BE49-F238E27FC236}">
                <a16:creationId xmlns="" xmlns:a16="http://schemas.microsoft.com/office/drawing/2014/main" id="{4F931564-88EE-4C86-AC1F-F700643256C0}"/>
              </a:ext>
            </a:extLst>
          </p:cNvPr>
          <p:cNvCxnSpPr>
            <a:cxnSpLocks/>
          </p:cNvCxnSpPr>
          <p:nvPr/>
        </p:nvCxnSpPr>
        <p:spPr>
          <a:xfrm>
            <a:off x="2267991" y="3416875"/>
            <a:ext cx="716519" cy="474543"/>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70" name="Straight Arrow Connector 69">
            <a:extLst>
              <a:ext uri="{FF2B5EF4-FFF2-40B4-BE49-F238E27FC236}">
                <a16:creationId xmlns="" xmlns:a16="http://schemas.microsoft.com/office/drawing/2014/main" id="{827FD7EF-346F-4AE9-BC85-4F872C9CE0EF}"/>
              </a:ext>
            </a:extLst>
          </p:cNvPr>
          <p:cNvCxnSpPr>
            <a:cxnSpLocks/>
          </p:cNvCxnSpPr>
          <p:nvPr/>
        </p:nvCxnSpPr>
        <p:spPr>
          <a:xfrm>
            <a:off x="2282807" y="3441129"/>
            <a:ext cx="733175" cy="2321999"/>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72" name="Straight Arrow Connector 71">
            <a:extLst>
              <a:ext uri="{FF2B5EF4-FFF2-40B4-BE49-F238E27FC236}">
                <a16:creationId xmlns="" xmlns:a16="http://schemas.microsoft.com/office/drawing/2014/main" id="{65B3E98E-DE5D-4878-8E0A-9CF680EE407F}"/>
              </a:ext>
            </a:extLst>
          </p:cNvPr>
          <p:cNvCxnSpPr>
            <a:cxnSpLocks/>
          </p:cNvCxnSpPr>
          <p:nvPr/>
        </p:nvCxnSpPr>
        <p:spPr>
          <a:xfrm flipV="1">
            <a:off x="2282809" y="2111029"/>
            <a:ext cx="730921" cy="1330099"/>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69" name="Picture 28">
            <a:extLst>
              <a:ext uri="{FF2B5EF4-FFF2-40B4-BE49-F238E27FC236}">
                <a16:creationId xmlns="" xmlns:a16="http://schemas.microsoft.com/office/drawing/2014/main" id="{2CBD370C-2B2B-4267-8898-31D38DB7D4AB}"/>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1410621" y="151344"/>
            <a:ext cx="566297" cy="580793"/>
          </a:xfrm>
          <a:prstGeom prst="rect">
            <a:avLst/>
          </a:prstGeom>
          <a:noFill/>
          <a:extLst>
            <a:ext uri="{909E8E84-426E-40DD-AFC4-6F175D3DCCD1}">
              <a14:hiddenFill xmlns:a14="http://schemas.microsoft.com/office/drawing/2010/main">
                <a:solidFill>
                  <a:srgbClr val="FFFFFF"/>
                </a:solidFill>
              </a14:hiddenFill>
            </a:ext>
          </a:extLst>
        </p:spPr>
      </p:pic>
      <p:grpSp>
        <p:nvGrpSpPr>
          <p:cNvPr id="49" name="Group 48">
            <a:extLst>
              <a:ext uri="{FF2B5EF4-FFF2-40B4-BE49-F238E27FC236}">
                <a16:creationId xmlns="" xmlns:a16="http://schemas.microsoft.com/office/drawing/2014/main" id="{F06D30EA-D22B-4271-9CD5-DF3BE75EB405}"/>
              </a:ext>
            </a:extLst>
          </p:cNvPr>
          <p:cNvGrpSpPr/>
          <p:nvPr/>
        </p:nvGrpSpPr>
        <p:grpSpPr>
          <a:xfrm>
            <a:off x="133477" y="-24192"/>
            <a:ext cx="11658040" cy="894461"/>
            <a:chOff x="133477" y="-24192"/>
            <a:chExt cx="11658040" cy="894461"/>
          </a:xfrm>
        </p:grpSpPr>
        <p:grpSp>
          <p:nvGrpSpPr>
            <p:cNvPr id="56" name="Group 55">
              <a:extLst>
                <a:ext uri="{FF2B5EF4-FFF2-40B4-BE49-F238E27FC236}">
                  <a16:creationId xmlns="" xmlns:a16="http://schemas.microsoft.com/office/drawing/2014/main" id="{B115BE41-90D0-4EAF-B8DE-1C45966CD17D}"/>
                </a:ext>
              </a:extLst>
            </p:cNvPr>
            <p:cNvGrpSpPr/>
            <p:nvPr/>
          </p:nvGrpSpPr>
          <p:grpSpPr>
            <a:xfrm>
              <a:off x="637534" y="151055"/>
              <a:ext cx="11153983" cy="586293"/>
              <a:chOff x="131591" y="808292"/>
              <a:chExt cx="9517544" cy="749714"/>
            </a:xfrm>
          </p:grpSpPr>
          <p:cxnSp>
            <p:nvCxnSpPr>
              <p:cNvPr id="73" name="Connector: Elbow 72">
                <a:extLst>
                  <a:ext uri="{FF2B5EF4-FFF2-40B4-BE49-F238E27FC236}">
                    <a16:creationId xmlns="" xmlns:a16="http://schemas.microsoft.com/office/drawing/2014/main" id="{C2C3DD5B-86BC-41F4-A2E8-3646EA6F8EA6}"/>
                  </a:ext>
                </a:extLst>
              </p:cNvPr>
              <p:cNvCxnSpPr>
                <a:cxnSpLocks/>
              </p:cNvCxnSpPr>
              <p:nvPr/>
            </p:nvCxnSpPr>
            <p:spPr>
              <a:xfrm rot="16200000" flipH="1" flipV="1">
                <a:off x="4609460" y="-3481668"/>
                <a:ext cx="561805" cy="9517544"/>
              </a:xfrm>
              <a:prstGeom prst="bentConnector4">
                <a:avLst>
                  <a:gd name="adj1" fmla="val -40690"/>
                  <a:gd name="adj2" fmla="val 77043"/>
                </a:avLst>
              </a:prstGeom>
              <a:ln w="38100"/>
            </p:spPr>
            <p:style>
              <a:lnRef idx="1">
                <a:schemeClr val="accent1"/>
              </a:lnRef>
              <a:fillRef idx="0">
                <a:schemeClr val="accent1"/>
              </a:fillRef>
              <a:effectRef idx="0">
                <a:schemeClr val="accent1"/>
              </a:effectRef>
              <a:fontRef idx="minor">
                <a:schemeClr val="tx1"/>
              </a:fontRef>
            </p:style>
          </p:cxnSp>
          <p:sp>
            <p:nvSpPr>
              <p:cNvPr id="74" name="TextBox 73">
                <a:extLst>
                  <a:ext uri="{FF2B5EF4-FFF2-40B4-BE49-F238E27FC236}">
                    <a16:creationId xmlns="" xmlns:a16="http://schemas.microsoft.com/office/drawing/2014/main" id="{DDD84A2F-BD67-4A9C-A52D-BAC5BE6BDCD2}"/>
                  </a:ext>
                </a:extLst>
              </p:cNvPr>
              <p:cNvSpPr txBox="1"/>
              <p:nvPr/>
            </p:nvSpPr>
            <p:spPr>
              <a:xfrm>
                <a:off x="223673" y="858255"/>
                <a:ext cx="2070385" cy="669060"/>
              </a:xfrm>
              <a:prstGeom prst="rect">
                <a:avLst/>
              </a:prstGeom>
              <a:gradFill flip="none" rotWithShape="1">
                <a:gsLst>
                  <a:gs pos="0">
                    <a:schemeClr val="tx2">
                      <a:lumMod val="20000"/>
                      <a:lumOff val="80000"/>
                    </a:schemeClr>
                  </a:gs>
                  <a:gs pos="92000">
                    <a:schemeClr val="accent4">
                      <a:lumMod val="0"/>
                      <a:lumOff val="100000"/>
                    </a:schemeClr>
                  </a:gs>
                  <a:gs pos="100000">
                    <a:schemeClr val="accent4">
                      <a:lumMod val="100000"/>
                    </a:schemeClr>
                  </a:gs>
                </a:gsLst>
                <a:lin ang="5400000" scaled="1"/>
                <a:tileRect/>
              </a:gradFill>
            </p:spPr>
            <p:txBody>
              <a:bodyPr wrap="square" rtlCol="0">
                <a:spAutoFit/>
              </a:bodyPr>
              <a:lstStyle/>
              <a:p>
                <a:pPr algn="ctr"/>
                <a:r>
                  <a:rPr lang="en-US" sz="2800" b="1">
                    <a:solidFill>
                      <a:srgbClr val="0000CC"/>
                    </a:solidFill>
                    <a:latin typeface="UTM Swiss Condensed" panose="02000500000000000000" pitchFamily="2" charset="0"/>
                    <a:sym typeface="Wingdings 2" panose="05020102010507070707" pitchFamily="18" charset="2"/>
                  </a:rPr>
                  <a:t>  </a:t>
                </a:r>
                <a:r>
                  <a:rPr lang="en-US" sz="2800" b="1">
                    <a:solidFill>
                      <a:srgbClr val="C00000"/>
                    </a:solidFill>
                    <a:latin typeface="UTM Swiss Condensed" panose="02000500000000000000" pitchFamily="2" charset="0"/>
                    <a:sym typeface="Wingdings 2" panose="05020102010507070707" pitchFamily="18" charset="2"/>
                  </a:rPr>
                  <a:t>Ch</a:t>
                </a:r>
                <a:r>
                  <a:rPr lang="vi-VN" sz="2800" b="1">
                    <a:solidFill>
                      <a:srgbClr val="C00000"/>
                    </a:solidFill>
                    <a:latin typeface="UTM Swiss Condensed" panose="02000500000000000000" pitchFamily="2" charset="0"/>
                    <a:sym typeface="Wingdings 2" panose="05020102010507070707" pitchFamily="18" charset="2"/>
                  </a:rPr>
                  <a:t>ư</a:t>
                </a:r>
                <a:r>
                  <a:rPr lang="en-US" sz="2800" b="1">
                    <a:solidFill>
                      <a:srgbClr val="C00000"/>
                    </a:solidFill>
                    <a:latin typeface="UTM Swiss Condensed" panose="02000500000000000000" pitchFamily="2" charset="0"/>
                    <a:sym typeface="Wingdings 2" panose="05020102010507070707" pitchFamily="18" charset="2"/>
                  </a:rPr>
                  <a:t>ơng </a:t>
                </a:r>
                <a:r>
                  <a:rPr lang="en-US" sz="2800" b="1">
                    <a:solidFill>
                      <a:srgbClr val="C00000"/>
                    </a:solidFill>
                    <a:latin typeface="Yu Mincho" panose="02020400000000000000" pitchFamily="18" charset="-128"/>
                    <a:ea typeface="Yu Mincho" panose="02020400000000000000" pitchFamily="18" charset="-128"/>
                    <a:sym typeface="Wingdings 2" panose="05020102010507070707" pitchFamily="18" charset="2"/>
                  </a:rPr>
                  <a:t>⓶</a:t>
                </a:r>
                <a:r>
                  <a:rPr lang="en-US" sz="2800" b="1">
                    <a:solidFill>
                      <a:srgbClr val="C00000"/>
                    </a:solidFill>
                    <a:latin typeface="UTM Swiss Condensed" panose="02000500000000000000" pitchFamily="2" charset="0"/>
                    <a:sym typeface="Wingdings 2" panose="05020102010507070707" pitchFamily="18" charset="2"/>
                  </a:rPr>
                  <a:t>:</a:t>
                </a:r>
                <a:r>
                  <a:rPr lang="en-US" sz="2800" b="1">
                    <a:solidFill>
                      <a:srgbClr val="0000CC"/>
                    </a:solidFill>
                    <a:latin typeface="UTM Swiss Condensed" panose="02000500000000000000" pitchFamily="2" charset="0"/>
                  </a:rPr>
                  <a:t> </a:t>
                </a:r>
                <a:endParaRPr lang="vi-VN" sz="2800" b="1">
                  <a:solidFill>
                    <a:srgbClr val="0000CC"/>
                  </a:solidFill>
                  <a:latin typeface="UTM Swiss Condensed" panose="02000500000000000000" pitchFamily="2" charset="0"/>
                </a:endParaRPr>
              </a:p>
            </p:txBody>
          </p:sp>
          <p:sp>
            <p:nvSpPr>
              <p:cNvPr id="75" name="TextBox 74">
                <a:extLst>
                  <a:ext uri="{FF2B5EF4-FFF2-40B4-BE49-F238E27FC236}">
                    <a16:creationId xmlns="" xmlns:a16="http://schemas.microsoft.com/office/drawing/2014/main" id="{7B15E29A-090D-4D8E-9067-78FBEE58F6AC}"/>
                  </a:ext>
                </a:extLst>
              </p:cNvPr>
              <p:cNvSpPr txBox="1"/>
              <p:nvPr/>
            </p:nvSpPr>
            <p:spPr>
              <a:xfrm>
                <a:off x="2342582" y="808292"/>
                <a:ext cx="7302790" cy="747773"/>
              </a:xfrm>
              <a:prstGeom prst="rect">
                <a:avLst/>
              </a:prstGeom>
              <a:solidFill>
                <a:srgbClr val="FFFFCC"/>
              </a:solidFill>
              <a:ln>
                <a:solidFill>
                  <a:srgbClr val="FFFF99"/>
                </a:solidFill>
              </a:ln>
            </p:spPr>
            <p:txBody>
              <a:bodyPr wrap="square" rtlCol="0">
                <a:spAutoFit/>
              </a:bodyPr>
              <a:lstStyle/>
              <a:p>
                <a:pPr algn="ctr"/>
                <a:r>
                  <a:rPr lang="en-US" sz="3200" b="1">
                    <a:solidFill>
                      <a:srgbClr val="0000CC"/>
                    </a:solidFill>
                    <a:latin typeface="Yu Gothic Medium" panose="020B0500000000000000" pitchFamily="34" charset="-128"/>
                    <a:cs typeface="Duong Phuoc Sang" panose="02020603050405020304" pitchFamily="18" charset="0"/>
                  </a:rPr>
                  <a:t>§</a:t>
                </a:r>
                <a:r>
                  <a:rPr lang="en-US" sz="3200" b="1">
                    <a:solidFill>
                      <a:srgbClr val="FF0000"/>
                    </a:solidFill>
                    <a:latin typeface="Yu Gothic" panose="020B0400000000000000" pitchFamily="34" charset="-128"/>
                    <a:ea typeface="Yu Gothic" panose="020B0400000000000000" pitchFamily="34" charset="-128"/>
                  </a:rPr>
                  <a:t>➋</a:t>
                </a:r>
                <a:r>
                  <a:rPr lang="en-US" sz="3200" b="1">
                    <a:solidFill>
                      <a:srgbClr val="0000CC"/>
                    </a:solidFill>
                    <a:latin typeface="Duong Phuoc Sang" panose="02020603050405020304" pitchFamily="18" charset="0"/>
                    <a:ea typeface="Calibri" panose="020F0502020204030204" pitchFamily="34" charset="0"/>
                  </a:rPr>
                  <a:t>. KHỐI NÓN TRÒN XOAY</a:t>
                </a:r>
                <a:endParaRPr lang="vi-VN" sz="3200" b="1">
                  <a:solidFill>
                    <a:srgbClr val="0000CC"/>
                  </a:solidFill>
                  <a:latin typeface="Chu Van An" panose="02020603050405020304" pitchFamily="18" charset="0"/>
                  <a:cs typeface="Chu Van An" panose="02020603050405020304" pitchFamily="18" charset="0"/>
                </a:endParaRPr>
              </a:p>
            </p:txBody>
          </p:sp>
        </p:grpSp>
        <p:grpSp>
          <p:nvGrpSpPr>
            <p:cNvPr id="57" name="Group 56">
              <a:extLst>
                <a:ext uri="{FF2B5EF4-FFF2-40B4-BE49-F238E27FC236}">
                  <a16:creationId xmlns="" xmlns:a16="http://schemas.microsoft.com/office/drawing/2014/main" id="{268CC951-56D9-4BED-BF03-2433C097E092}"/>
                </a:ext>
              </a:extLst>
            </p:cNvPr>
            <p:cNvGrpSpPr/>
            <p:nvPr/>
          </p:nvGrpSpPr>
          <p:grpSpPr>
            <a:xfrm>
              <a:off x="133477" y="-24192"/>
              <a:ext cx="694494" cy="894461"/>
              <a:chOff x="922585" y="811198"/>
              <a:chExt cx="577829" cy="792141"/>
            </a:xfrm>
          </p:grpSpPr>
          <p:grpSp>
            <p:nvGrpSpPr>
              <p:cNvPr id="58" name="Group 57">
                <a:extLst>
                  <a:ext uri="{FF2B5EF4-FFF2-40B4-BE49-F238E27FC236}">
                    <a16:creationId xmlns="" xmlns:a16="http://schemas.microsoft.com/office/drawing/2014/main" id="{66FDD30B-370E-45A2-A88E-679058CF6DA8}"/>
                  </a:ext>
                </a:extLst>
              </p:cNvPr>
              <p:cNvGrpSpPr/>
              <p:nvPr/>
            </p:nvGrpSpPr>
            <p:grpSpPr>
              <a:xfrm>
                <a:off x="952698" y="840075"/>
                <a:ext cx="482747" cy="697084"/>
                <a:chOff x="87129" y="0"/>
                <a:chExt cx="633594" cy="1109517"/>
              </a:xfrm>
            </p:grpSpPr>
            <p:sp>
              <p:nvSpPr>
                <p:cNvPr id="66" name="Rectangle 65">
                  <a:extLst>
                    <a:ext uri="{FF2B5EF4-FFF2-40B4-BE49-F238E27FC236}">
                      <a16:creationId xmlns="" xmlns:a16="http://schemas.microsoft.com/office/drawing/2014/main" id="{03A7C643-5A5B-4862-BFFF-E4BA63C379D2}"/>
                    </a:ext>
                  </a:extLst>
                </p:cNvPr>
                <p:cNvSpPr/>
                <p:nvPr/>
              </p:nvSpPr>
              <p:spPr>
                <a:xfrm>
                  <a:off x="154843" y="117842"/>
                  <a:ext cx="565880" cy="991675"/>
                </a:xfrm>
                <a:prstGeom prst="rect">
                  <a:avLst/>
                </a:prstGeom>
                <a:pattFill prst="smGrid">
                  <a:fgClr>
                    <a:schemeClr val="bg1">
                      <a:lumMod val="95000"/>
                    </a:schemeClr>
                  </a:fgClr>
                  <a:bgClr>
                    <a:srgbClr val="FFFF00"/>
                  </a:bgClr>
                </a:patt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endParaRPr lang="vi-VN"/>
                </a:p>
              </p:txBody>
            </p:sp>
            <p:grpSp>
              <p:nvGrpSpPr>
                <p:cNvPr id="67" name="Group 66">
                  <a:extLst>
                    <a:ext uri="{FF2B5EF4-FFF2-40B4-BE49-F238E27FC236}">
                      <a16:creationId xmlns="" xmlns:a16="http://schemas.microsoft.com/office/drawing/2014/main" id="{5857C65F-C02C-4907-96A8-5D028EA405DC}"/>
                    </a:ext>
                  </a:extLst>
                </p:cNvPr>
                <p:cNvGrpSpPr>
                  <a:grpSpLocks/>
                </p:cNvGrpSpPr>
                <p:nvPr/>
              </p:nvGrpSpPr>
              <p:grpSpPr bwMode="auto">
                <a:xfrm>
                  <a:off x="87129" y="0"/>
                  <a:ext cx="575994" cy="1090504"/>
                  <a:chOff x="87129" y="0"/>
                  <a:chExt cx="3000024" cy="2224139"/>
                </a:xfrm>
              </p:grpSpPr>
              <p:sp>
                <p:nvSpPr>
                  <p:cNvPr id="68" name="Freeform 77">
                    <a:extLst>
                      <a:ext uri="{FF2B5EF4-FFF2-40B4-BE49-F238E27FC236}">
                        <a16:creationId xmlns="" xmlns:a16="http://schemas.microsoft.com/office/drawing/2014/main" id="{B335E40A-8C6D-4D33-A20E-7F50E51FBCDC}"/>
                      </a:ext>
                    </a:extLst>
                  </p:cNvPr>
                  <p:cNvSpPr/>
                  <p:nvPr/>
                </p:nvSpPr>
                <p:spPr>
                  <a:xfrm>
                    <a:off x="87129" y="0"/>
                    <a:ext cx="311985" cy="237461"/>
                  </a:xfrm>
                  <a:custGeom>
                    <a:avLst/>
                    <a:gdLst>
                      <a:gd name="connsiteX0" fmla="*/ 304800 w 311150"/>
                      <a:gd name="connsiteY0" fmla="*/ 0 h 234950"/>
                      <a:gd name="connsiteX1" fmla="*/ 0 w 311150"/>
                      <a:gd name="connsiteY1" fmla="*/ 149225 h 234950"/>
                      <a:gd name="connsiteX2" fmla="*/ 311150 w 311150"/>
                      <a:gd name="connsiteY2" fmla="*/ 234950 h 234950"/>
                      <a:gd name="connsiteX3" fmla="*/ 304800 w 311150"/>
                      <a:gd name="connsiteY3" fmla="*/ 0 h 234950"/>
                      <a:gd name="connsiteX0" fmla="*/ 295275 w 301625"/>
                      <a:gd name="connsiteY0" fmla="*/ 0 h 234950"/>
                      <a:gd name="connsiteX1" fmla="*/ 0 w 301625"/>
                      <a:gd name="connsiteY1" fmla="*/ 156369 h 234950"/>
                      <a:gd name="connsiteX2" fmla="*/ 301625 w 301625"/>
                      <a:gd name="connsiteY2" fmla="*/ 234950 h 234950"/>
                      <a:gd name="connsiteX3" fmla="*/ 295275 w 301625"/>
                      <a:gd name="connsiteY3" fmla="*/ 0 h 234950"/>
                      <a:gd name="connsiteX0" fmla="*/ 296127 w 302477"/>
                      <a:gd name="connsiteY0" fmla="*/ 0 h 234950"/>
                      <a:gd name="connsiteX1" fmla="*/ 852 w 302477"/>
                      <a:gd name="connsiteY1" fmla="*/ 156369 h 234950"/>
                      <a:gd name="connsiteX2" fmla="*/ 302477 w 302477"/>
                      <a:gd name="connsiteY2" fmla="*/ 234950 h 234950"/>
                      <a:gd name="connsiteX3" fmla="*/ 296127 w 302477"/>
                      <a:gd name="connsiteY3" fmla="*/ 0 h 234950"/>
                      <a:gd name="connsiteX0" fmla="*/ 296127 w 302477"/>
                      <a:gd name="connsiteY0" fmla="*/ 0 h 234950"/>
                      <a:gd name="connsiteX1" fmla="*/ 852 w 302477"/>
                      <a:gd name="connsiteY1" fmla="*/ 156369 h 234950"/>
                      <a:gd name="connsiteX2" fmla="*/ 302477 w 302477"/>
                      <a:gd name="connsiteY2" fmla="*/ 234950 h 234950"/>
                      <a:gd name="connsiteX3" fmla="*/ 296127 w 302477"/>
                      <a:gd name="connsiteY3" fmla="*/ 0 h 234950"/>
                      <a:gd name="connsiteX0" fmla="*/ 305652 w 305652"/>
                      <a:gd name="connsiteY0" fmla="*/ 0 h 239712"/>
                      <a:gd name="connsiteX1" fmla="*/ 852 w 305652"/>
                      <a:gd name="connsiteY1" fmla="*/ 161131 h 239712"/>
                      <a:gd name="connsiteX2" fmla="*/ 302477 w 305652"/>
                      <a:gd name="connsiteY2" fmla="*/ 239712 h 239712"/>
                      <a:gd name="connsiteX3" fmla="*/ 305652 w 305652"/>
                      <a:gd name="connsiteY3" fmla="*/ 0 h 239712"/>
                      <a:gd name="connsiteX0" fmla="*/ 305652 w 305652"/>
                      <a:gd name="connsiteY0" fmla="*/ 0 h 239712"/>
                      <a:gd name="connsiteX1" fmla="*/ 852 w 305652"/>
                      <a:gd name="connsiteY1" fmla="*/ 161131 h 239712"/>
                      <a:gd name="connsiteX2" fmla="*/ 302477 w 305652"/>
                      <a:gd name="connsiteY2" fmla="*/ 239712 h 239712"/>
                      <a:gd name="connsiteX3" fmla="*/ 305652 w 305652"/>
                      <a:gd name="connsiteY3" fmla="*/ 0 h 239712"/>
                      <a:gd name="connsiteX0" fmla="*/ 305627 w 309720"/>
                      <a:gd name="connsiteY0" fmla="*/ 0 h 237331"/>
                      <a:gd name="connsiteX1" fmla="*/ 827 w 309720"/>
                      <a:gd name="connsiteY1" fmla="*/ 161131 h 237331"/>
                      <a:gd name="connsiteX2" fmla="*/ 309596 w 309720"/>
                      <a:gd name="connsiteY2" fmla="*/ 237331 h 237331"/>
                      <a:gd name="connsiteX3" fmla="*/ 305627 w 309720"/>
                      <a:gd name="connsiteY3" fmla="*/ 0 h 237331"/>
                      <a:gd name="connsiteX0" fmla="*/ 305643 w 305643"/>
                      <a:gd name="connsiteY0" fmla="*/ 0 h 237331"/>
                      <a:gd name="connsiteX1" fmla="*/ 843 w 305643"/>
                      <a:gd name="connsiteY1" fmla="*/ 161131 h 237331"/>
                      <a:gd name="connsiteX2" fmla="*/ 304849 w 305643"/>
                      <a:gd name="connsiteY2" fmla="*/ 237331 h 237331"/>
                      <a:gd name="connsiteX3" fmla="*/ 305643 w 305643"/>
                      <a:gd name="connsiteY3" fmla="*/ 0 h 237331"/>
                      <a:gd name="connsiteX0" fmla="*/ 305805 w 305805"/>
                      <a:gd name="connsiteY0" fmla="*/ 0 h 237713"/>
                      <a:gd name="connsiteX1" fmla="*/ 1005 w 305805"/>
                      <a:gd name="connsiteY1" fmla="*/ 161131 h 237713"/>
                      <a:gd name="connsiteX2" fmla="*/ 305011 w 305805"/>
                      <a:gd name="connsiteY2" fmla="*/ 237331 h 237713"/>
                      <a:gd name="connsiteX3" fmla="*/ 305805 w 305805"/>
                      <a:gd name="connsiteY3" fmla="*/ 0 h 237713"/>
                      <a:gd name="connsiteX0" fmla="*/ 306764 w 306764"/>
                      <a:gd name="connsiteY0" fmla="*/ 0 h 237734"/>
                      <a:gd name="connsiteX1" fmla="*/ 1964 w 306764"/>
                      <a:gd name="connsiteY1" fmla="*/ 161131 h 237734"/>
                      <a:gd name="connsiteX2" fmla="*/ 305970 w 306764"/>
                      <a:gd name="connsiteY2" fmla="*/ 237331 h 237734"/>
                      <a:gd name="connsiteX3" fmla="*/ 306764 w 306764"/>
                      <a:gd name="connsiteY3" fmla="*/ 0 h 237734"/>
                    </a:gdLst>
                    <a:ahLst/>
                    <a:cxnLst>
                      <a:cxn ang="0">
                        <a:pos x="connsiteX0" y="connsiteY0"/>
                      </a:cxn>
                      <a:cxn ang="0">
                        <a:pos x="connsiteX1" y="connsiteY1"/>
                      </a:cxn>
                      <a:cxn ang="0">
                        <a:pos x="connsiteX2" y="connsiteY2"/>
                      </a:cxn>
                      <a:cxn ang="0">
                        <a:pos x="connsiteX3" y="connsiteY3"/>
                      </a:cxn>
                    </a:cxnLst>
                    <a:rect l="l" t="t" r="r" b="b"/>
                    <a:pathLst>
                      <a:path w="306764" h="237734">
                        <a:moveTo>
                          <a:pt x="306764" y="0"/>
                        </a:moveTo>
                        <a:cubicBezTo>
                          <a:pt x="258346" y="6879"/>
                          <a:pt x="21808" y="82815"/>
                          <a:pt x="1964" y="161131"/>
                        </a:cubicBezTo>
                        <a:cubicBezTo>
                          <a:pt x="-21319" y="203994"/>
                          <a:pt x="167328" y="242094"/>
                          <a:pt x="305970" y="237331"/>
                        </a:cubicBezTo>
                        <a:cubicBezTo>
                          <a:pt x="307028" y="157427"/>
                          <a:pt x="305706" y="79904"/>
                          <a:pt x="306764" y="0"/>
                        </a:cubicBezTo>
                        <a:close/>
                      </a:path>
                    </a:pathLst>
                  </a:custGeom>
                  <a:gradFill flip="none" rotWithShape="1">
                    <a:gsLst>
                      <a:gs pos="0">
                        <a:schemeClr val="accent2">
                          <a:lumMod val="50000"/>
                        </a:schemeClr>
                      </a:gs>
                      <a:gs pos="100000">
                        <a:schemeClr val="accent2"/>
                      </a:gs>
                    </a:gsLst>
                    <a:lin ang="0" scaled="1"/>
                    <a:tileRect/>
                  </a:gra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endParaRPr lang="vi-VN"/>
                  </a:p>
                </p:txBody>
              </p:sp>
              <p:sp>
                <p:nvSpPr>
                  <p:cNvPr id="71" name="Freeform 78">
                    <a:extLst>
                      <a:ext uri="{FF2B5EF4-FFF2-40B4-BE49-F238E27FC236}">
                        <a16:creationId xmlns="" xmlns:a16="http://schemas.microsoft.com/office/drawing/2014/main" id="{876146D3-4902-431F-8E2A-7B9A20719312}"/>
                      </a:ext>
                    </a:extLst>
                  </p:cNvPr>
                  <p:cNvSpPr/>
                  <p:nvPr/>
                </p:nvSpPr>
                <p:spPr>
                  <a:xfrm>
                    <a:off x="94094" y="211536"/>
                    <a:ext cx="2993059" cy="2012603"/>
                  </a:xfrm>
                  <a:custGeom>
                    <a:avLst/>
                    <a:gdLst>
                      <a:gd name="connsiteX0" fmla="*/ 0 w 3657600"/>
                      <a:gd name="connsiteY0" fmla="*/ 0 h 1996440"/>
                      <a:gd name="connsiteX1" fmla="*/ 312420 w 3657600"/>
                      <a:gd name="connsiteY1" fmla="*/ 76200 h 1996440"/>
                      <a:gd name="connsiteX2" fmla="*/ 3078480 w 3657600"/>
                      <a:gd name="connsiteY2" fmla="*/ 60960 h 1996440"/>
                      <a:gd name="connsiteX3" fmla="*/ 3657600 w 3657600"/>
                      <a:gd name="connsiteY3" fmla="*/ 990600 h 1996440"/>
                      <a:gd name="connsiteX4" fmla="*/ 3108960 w 3657600"/>
                      <a:gd name="connsiteY4" fmla="*/ 1988820 h 1996440"/>
                      <a:gd name="connsiteX5" fmla="*/ 198120 w 3657600"/>
                      <a:gd name="connsiteY5" fmla="*/ 1996440 h 1996440"/>
                      <a:gd name="connsiteX6" fmla="*/ 0 w 3657600"/>
                      <a:gd name="connsiteY6" fmla="*/ 1943100 h 1996440"/>
                      <a:gd name="connsiteX7" fmla="*/ 0 w 3657600"/>
                      <a:gd name="connsiteY7" fmla="*/ 0 h 1996440"/>
                      <a:gd name="connsiteX0" fmla="*/ 0 w 3657600"/>
                      <a:gd name="connsiteY0" fmla="*/ 0 h 1996440"/>
                      <a:gd name="connsiteX1" fmla="*/ 312420 w 3657600"/>
                      <a:gd name="connsiteY1" fmla="*/ 76200 h 1996440"/>
                      <a:gd name="connsiteX2" fmla="*/ 3078480 w 3657600"/>
                      <a:gd name="connsiteY2" fmla="*/ 60960 h 1996440"/>
                      <a:gd name="connsiteX3" fmla="*/ 3657600 w 3657600"/>
                      <a:gd name="connsiteY3" fmla="*/ 990600 h 1996440"/>
                      <a:gd name="connsiteX4" fmla="*/ 3108960 w 3657600"/>
                      <a:gd name="connsiteY4" fmla="*/ 1988820 h 1996440"/>
                      <a:gd name="connsiteX5" fmla="*/ 198120 w 3657600"/>
                      <a:gd name="connsiteY5" fmla="*/ 1996440 h 1996440"/>
                      <a:gd name="connsiteX6" fmla="*/ 0 w 3657600"/>
                      <a:gd name="connsiteY6" fmla="*/ 1943100 h 1996440"/>
                      <a:gd name="connsiteX7" fmla="*/ 0 w 3657600"/>
                      <a:gd name="connsiteY7" fmla="*/ 0 h 1996440"/>
                      <a:gd name="connsiteX0" fmla="*/ 0 w 3657600"/>
                      <a:gd name="connsiteY0" fmla="*/ 0 h 1996440"/>
                      <a:gd name="connsiteX1" fmla="*/ 312420 w 3657600"/>
                      <a:gd name="connsiteY1" fmla="*/ 76200 h 1996440"/>
                      <a:gd name="connsiteX2" fmla="*/ 3078480 w 3657600"/>
                      <a:gd name="connsiteY2" fmla="*/ 60960 h 1996440"/>
                      <a:gd name="connsiteX3" fmla="*/ 3657600 w 3657600"/>
                      <a:gd name="connsiteY3" fmla="*/ 990600 h 1996440"/>
                      <a:gd name="connsiteX4" fmla="*/ 3108960 w 3657600"/>
                      <a:gd name="connsiteY4" fmla="*/ 1988820 h 1996440"/>
                      <a:gd name="connsiteX5" fmla="*/ 198120 w 3657600"/>
                      <a:gd name="connsiteY5" fmla="*/ 1996440 h 1996440"/>
                      <a:gd name="connsiteX6" fmla="*/ 0 w 3657600"/>
                      <a:gd name="connsiteY6" fmla="*/ 1943100 h 1996440"/>
                      <a:gd name="connsiteX7" fmla="*/ 0 w 3657600"/>
                      <a:gd name="connsiteY7" fmla="*/ 0 h 1996440"/>
                      <a:gd name="connsiteX0" fmla="*/ 0 w 3657600"/>
                      <a:gd name="connsiteY0" fmla="*/ 0 h 1996440"/>
                      <a:gd name="connsiteX1" fmla="*/ 312420 w 3657600"/>
                      <a:gd name="connsiteY1" fmla="*/ 76200 h 1996440"/>
                      <a:gd name="connsiteX2" fmla="*/ 3078480 w 3657600"/>
                      <a:gd name="connsiteY2" fmla="*/ 60960 h 1996440"/>
                      <a:gd name="connsiteX3" fmla="*/ 3657600 w 3657600"/>
                      <a:gd name="connsiteY3" fmla="*/ 990600 h 1996440"/>
                      <a:gd name="connsiteX4" fmla="*/ 3108960 w 3657600"/>
                      <a:gd name="connsiteY4" fmla="*/ 1988820 h 1996440"/>
                      <a:gd name="connsiteX5" fmla="*/ 198120 w 3657600"/>
                      <a:gd name="connsiteY5" fmla="*/ 1996440 h 1996440"/>
                      <a:gd name="connsiteX6" fmla="*/ 0 w 3657600"/>
                      <a:gd name="connsiteY6" fmla="*/ 1943100 h 1996440"/>
                      <a:gd name="connsiteX7" fmla="*/ 0 w 3657600"/>
                      <a:gd name="connsiteY7" fmla="*/ 0 h 1996440"/>
                      <a:gd name="connsiteX0" fmla="*/ 0 w 3657600"/>
                      <a:gd name="connsiteY0" fmla="*/ 0 h 1996440"/>
                      <a:gd name="connsiteX1" fmla="*/ 312420 w 3657600"/>
                      <a:gd name="connsiteY1" fmla="*/ 76200 h 1996440"/>
                      <a:gd name="connsiteX2" fmla="*/ 3078480 w 3657600"/>
                      <a:gd name="connsiteY2" fmla="*/ 60960 h 1996440"/>
                      <a:gd name="connsiteX3" fmla="*/ 3657600 w 3657600"/>
                      <a:gd name="connsiteY3" fmla="*/ 990600 h 1996440"/>
                      <a:gd name="connsiteX4" fmla="*/ 3108960 w 3657600"/>
                      <a:gd name="connsiteY4" fmla="*/ 1988820 h 1996440"/>
                      <a:gd name="connsiteX5" fmla="*/ 198120 w 3657600"/>
                      <a:gd name="connsiteY5" fmla="*/ 1996440 h 1996440"/>
                      <a:gd name="connsiteX6" fmla="*/ 0 w 3657600"/>
                      <a:gd name="connsiteY6" fmla="*/ 1943100 h 1996440"/>
                      <a:gd name="connsiteX7" fmla="*/ 0 w 3657600"/>
                      <a:gd name="connsiteY7" fmla="*/ 0 h 1996440"/>
                      <a:gd name="connsiteX0" fmla="*/ 0 w 3657600"/>
                      <a:gd name="connsiteY0" fmla="*/ 0 h 1996440"/>
                      <a:gd name="connsiteX1" fmla="*/ 312420 w 3657600"/>
                      <a:gd name="connsiteY1" fmla="*/ 76200 h 1996440"/>
                      <a:gd name="connsiteX2" fmla="*/ 3078480 w 3657600"/>
                      <a:gd name="connsiteY2" fmla="*/ 60960 h 1996440"/>
                      <a:gd name="connsiteX3" fmla="*/ 3657600 w 3657600"/>
                      <a:gd name="connsiteY3" fmla="*/ 990600 h 1996440"/>
                      <a:gd name="connsiteX4" fmla="*/ 3108960 w 3657600"/>
                      <a:gd name="connsiteY4" fmla="*/ 1988820 h 1996440"/>
                      <a:gd name="connsiteX5" fmla="*/ 198120 w 3657600"/>
                      <a:gd name="connsiteY5" fmla="*/ 1996440 h 1996440"/>
                      <a:gd name="connsiteX6" fmla="*/ 0 w 3657600"/>
                      <a:gd name="connsiteY6" fmla="*/ 1943100 h 1996440"/>
                      <a:gd name="connsiteX7" fmla="*/ 0 w 3657600"/>
                      <a:gd name="connsiteY7" fmla="*/ 0 h 1996440"/>
                      <a:gd name="connsiteX0" fmla="*/ 0 w 3657600"/>
                      <a:gd name="connsiteY0" fmla="*/ 0 h 2012315"/>
                      <a:gd name="connsiteX1" fmla="*/ 312420 w 3657600"/>
                      <a:gd name="connsiteY1" fmla="*/ 76200 h 2012315"/>
                      <a:gd name="connsiteX2" fmla="*/ 3078480 w 3657600"/>
                      <a:gd name="connsiteY2" fmla="*/ 60960 h 2012315"/>
                      <a:gd name="connsiteX3" fmla="*/ 3657600 w 3657600"/>
                      <a:gd name="connsiteY3" fmla="*/ 990600 h 2012315"/>
                      <a:gd name="connsiteX4" fmla="*/ 3108960 w 3657600"/>
                      <a:gd name="connsiteY4" fmla="*/ 1988820 h 2012315"/>
                      <a:gd name="connsiteX5" fmla="*/ 198120 w 3657600"/>
                      <a:gd name="connsiteY5" fmla="*/ 2012315 h 2012315"/>
                      <a:gd name="connsiteX6" fmla="*/ 0 w 3657600"/>
                      <a:gd name="connsiteY6" fmla="*/ 1943100 h 2012315"/>
                      <a:gd name="connsiteX7" fmla="*/ 0 w 3657600"/>
                      <a:gd name="connsiteY7" fmla="*/ 0 h 2012315"/>
                      <a:gd name="connsiteX0" fmla="*/ 0 w 3657600"/>
                      <a:gd name="connsiteY0" fmla="*/ 0 h 2012315"/>
                      <a:gd name="connsiteX1" fmla="*/ 312420 w 3657600"/>
                      <a:gd name="connsiteY1" fmla="*/ 76200 h 2012315"/>
                      <a:gd name="connsiteX2" fmla="*/ 3078480 w 3657600"/>
                      <a:gd name="connsiteY2" fmla="*/ 60960 h 2012315"/>
                      <a:gd name="connsiteX3" fmla="*/ 3657600 w 3657600"/>
                      <a:gd name="connsiteY3" fmla="*/ 990600 h 2012315"/>
                      <a:gd name="connsiteX4" fmla="*/ 3108960 w 3657600"/>
                      <a:gd name="connsiteY4" fmla="*/ 1988820 h 2012315"/>
                      <a:gd name="connsiteX5" fmla="*/ 198120 w 3657600"/>
                      <a:gd name="connsiteY5" fmla="*/ 2012315 h 2012315"/>
                      <a:gd name="connsiteX6" fmla="*/ 0 w 3657600"/>
                      <a:gd name="connsiteY6" fmla="*/ 1943100 h 2012315"/>
                      <a:gd name="connsiteX7" fmla="*/ 0 w 3657600"/>
                      <a:gd name="connsiteY7" fmla="*/ 0 h 2012315"/>
                      <a:gd name="connsiteX0" fmla="*/ 0 w 3657600"/>
                      <a:gd name="connsiteY0" fmla="*/ 0 h 2012315"/>
                      <a:gd name="connsiteX1" fmla="*/ 312420 w 3657600"/>
                      <a:gd name="connsiteY1" fmla="*/ 76200 h 2012315"/>
                      <a:gd name="connsiteX2" fmla="*/ 3078480 w 3657600"/>
                      <a:gd name="connsiteY2" fmla="*/ 60960 h 2012315"/>
                      <a:gd name="connsiteX3" fmla="*/ 3657600 w 3657600"/>
                      <a:gd name="connsiteY3" fmla="*/ 990600 h 2012315"/>
                      <a:gd name="connsiteX4" fmla="*/ 3108960 w 3657600"/>
                      <a:gd name="connsiteY4" fmla="*/ 1988820 h 2012315"/>
                      <a:gd name="connsiteX5" fmla="*/ 198120 w 3657600"/>
                      <a:gd name="connsiteY5" fmla="*/ 2012315 h 2012315"/>
                      <a:gd name="connsiteX6" fmla="*/ 0 w 3657600"/>
                      <a:gd name="connsiteY6" fmla="*/ 1943100 h 2012315"/>
                      <a:gd name="connsiteX7" fmla="*/ 0 w 3657600"/>
                      <a:gd name="connsiteY7" fmla="*/ 0 h 20123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7600" h="2012315">
                        <a:moveTo>
                          <a:pt x="0" y="0"/>
                        </a:moveTo>
                        <a:cubicBezTo>
                          <a:pt x="21590" y="66675"/>
                          <a:pt x="205105" y="76200"/>
                          <a:pt x="312420" y="76200"/>
                        </a:cubicBezTo>
                        <a:lnTo>
                          <a:pt x="3078480" y="60960"/>
                        </a:lnTo>
                        <a:lnTo>
                          <a:pt x="3657600" y="990600"/>
                        </a:lnTo>
                        <a:lnTo>
                          <a:pt x="3108960" y="1988820"/>
                        </a:lnTo>
                        <a:lnTo>
                          <a:pt x="198120" y="2012315"/>
                        </a:lnTo>
                        <a:cubicBezTo>
                          <a:pt x="135255" y="2004060"/>
                          <a:pt x="5715" y="2011680"/>
                          <a:pt x="0" y="1943100"/>
                        </a:cubicBezTo>
                        <a:lnTo>
                          <a:pt x="0" y="0"/>
                        </a:lnTo>
                        <a:close/>
                      </a:path>
                    </a:pathLst>
                  </a:custGeom>
                  <a:gradFill>
                    <a:gsLst>
                      <a:gs pos="0">
                        <a:schemeClr val="accent1">
                          <a:lumMod val="5000"/>
                          <a:lumOff val="95000"/>
                        </a:schemeClr>
                      </a:gs>
                      <a:gs pos="11000">
                        <a:schemeClr val="accent3">
                          <a:lumMod val="20000"/>
                          <a:lumOff val="80000"/>
                        </a:schemeClr>
                      </a:gs>
                      <a:gs pos="0">
                        <a:schemeClr val="accent4">
                          <a:lumMod val="40000"/>
                          <a:lumOff val="60000"/>
                        </a:schemeClr>
                      </a:gs>
                      <a:gs pos="100000">
                        <a:schemeClr val="accent1">
                          <a:lumMod val="0"/>
                          <a:lumOff val="100000"/>
                        </a:schemeClr>
                      </a:gs>
                    </a:gsLst>
                    <a:lin ang="5400000" scaled="1"/>
                  </a:gradFill>
                  <a:ln w="31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endParaRPr lang="vi-VN"/>
                  </a:p>
                </p:txBody>
              </p:sp>
            </p:grpSp>
          </p:grpSp>
          <p:sp>
            <p:nvSpPr>
              <p:cNvPr id="59" name="Rectangle 58">
                <a:extLst>
                  <a:ext uri="{FF2B5EF4-FFF2-40B4-BE49-F238E27FC236}">
                    <a16:creationId xmlns="" xmlns:a16="http://schemas.microsoft.com/office/drawing/2014/main" id="{2620DA9F-BB8B-494B-9931-BF34F9D9E072}"/>
                  </a:ext>
                </a:extLst>
              </p:cNvPr>
              <p:cNvSpPr>
                <a:spLocks noChangeArrowheads="1"/>
              </p:cNvSpPr>
              <p:nvPr/>
            </p:nvSpPr>
            <p:spPr bwMode="auto">
              <a:xfrm>
                <a:off x="922585" y="811198"/>
                <a:ext cx="577829" cy="440540"/>
              </a:xfrm>
              <a:prstGeom prst="rect">
                <a:avLst/>
              </a:prstGeom>
              <a:noFill/>
              <a:ln w="9525">
                <a:noFill/>
                <a:miter lim="800000"/>
                <a:headEnd/>
                <a:tailEnd/>
              </a:ln>
            </p:spPr>
            <p:txBody>
              <a:bodyPr wrap="square">
                <a:spAutoFit/>
              </a:bodyPr>
              <a:lstStyle/>
              <a:p>
                <a:pPr>
                  <a:lnSpc>
                    <a:spcPct val="150000"/>
                  </a:lnSpc>
                  <a:spcAft>
                    <a:spcPts val="800"/>
                  </a:spcAft>
                </a:pPr>
                <a:r>
                  <a:rPr lang="en-US" sz="2000">
                    <a:solidFill>
                      <a:srgbClr val="0000CC"/>
                    </a:solidFill>
                    <a:latin typeface="UVN Dung Dan" panose="03060902040502020204" pitchFamily="66" charset="0"/>
                    <a:ea typeface="CMU Sans Serif Demi Condensed" panose="02000706000000000000" pitchFamily="50" charset="0"/>
                    <a:cs typeface="CMU Sans Serif Demi Condensed" panose="02000706000000000000" pitchFamily="50" charset="0"/>
                  </a:rPr>
                  <a:t>HH</a:t>
                </a:r>
                <a:endParaRPr lang="vi-VN" sz="20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60" name="Rectangle 59">
                <a:extLst>
                  <a:ext uri="{FF2B5EF4-FFF2-40B4-BE49-F238E27FC236}">
                    <a16:creationId xmlns="" xmlns:a16="http://schemas.microsoft.com/office/drawing/2014/main" id="{2085915D-D05C-44A8-B475-58347C8D9CE8}"/>
                  </a:ext>
                </a:extLst>
              </p:cNvPr>
              <p:cNvSpPr>
                <a:spLocks noChangeArrowheads="1"/>
              </p:cNvSpPr>
              <p:nvPr/>
            </p:nvSpPr>
            <p:spPr bwMode="auto">
              <a:xfrm>
                <a:off x="950048" y="1007264"/>
                <a:ext cx="302403" cy="596075"/>
              </a:xfrm>
              <a:prstGeom prst="rect">
                <a:avLst/>
              </a:prstGeom>
              <a:noFill/>
              <a:ln w="9525">
                <a:noFill/>
                <a:miter lim="800000"/>
                <a:headEnd/>
                <a:tailEnd/>
              </a:ln>
            </p:spPr>
            <p:txBody>
              <a:bodyPr wrap="square">
                <a:spAutoFit/>
              </a:bodyPr>
              <a:lstStyle/>
              <a:p>
                <a:pPr>
                  <a:lnSpc>
                    <a:spcPct val="150000"/>
                  </a:lnSpc>
                  <a:spcAft>
                    <a:spcPts val="800"/>
                  </a:spcAft>
                </a:pPr>
                <a:r>
                  <a:rPr lang="en-US" sz="2800" kern="1200">
                    <a:solidFill>
                      <a:srgbClr val="0000CC"/>
                    </a:solidFill>
                    <a:effectLst/>
                    <a:latin typeface="Yu Gothic Medium" panose="020B0500000000000000" pitchFamily="34" charset="-128"/>
                    <a:ea typeface="Yu Gothic Medium" panose="020B0500000000000000" pitchFamily="34" charset="-128"/>
                    <a:cs typeface="CMU Sans Serif Demi Condensed" panose="02000706000000000000" pitchFamily="50" charset="0"/>
                  </a:rPr>
                  <a:t>⓬</a:t>
                </a:r>
                <a:endParaRPr lang="vi-VN" sz="2800">
                  <a:effectLst/>
                  <a:latin typeface="Times New Roman" panose="02020603050405020304" pitchFamily="18" charset="0"/>
                  <a:ea typeface="Calibri" panose="020F0502020204030204" pitchFamily="34" charset="0"/>
                  <a:cs typeface="Times New Roman" panose="02020603050405020304" pitchFamily="18" charset="0"/>
                </a:endParaRPr>
              </a:p>
            </p:txBody>
          </p:sp>
        </p:grpSp>
      </p:grpSp>
    </p:spTree>
    <p:extLst>
      <p:ext uri="{BB962C8B-B14F-4D97-AF65-F5344CB8AC3E}">
        <p14:creationId xmlns:p14="http://schemas.microsoft.com/office/powerpoint/2010/main" val="291571724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175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72"/>
                                        </p:tgtEl>
                                        <p:attrNameLst>
                                          <p:attrName>style.visibility</p:attrName>
                                        </p:attrNameLst>
                                      </p:cBhvr>
                                      <p:to>
                                        <p:strVal val="visible"/>
                                      </p:to>
                                    </p:set>
                                    <p:animEffect transition="in" filter="wipe(left)">
                                      <p:cBhvr>
                                        <p:cTn id="12" dur="1750"/>
                                        <p:tgtEl>
                                          <p:spTgt spid="7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175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left)">
                                      <p:cBhvr>
                                        <p:cTn id="22" dur="175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left)">
                                      <p:cBhvr>
                                        <p:cTn id="27" dur="175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70"/>
                                        </p:tgtEl>
                                        <p:attrNameLst>
                                          <p:attrName>style.visibility</p:attrName>
                                        </p:attrNameLst>
                                      </p:cBhvr>
                                      <p:to>
                                        <p:strVal val="visible"/>
                                      </p:to>
                                    </p:set>
                                    <p:animEffect transition="in" filter="wipe(left)">
                                      <p:cBhvr>
                                        <p:cTn id="32" dur="1750"/>
                                        <p:tgtEl>
                                          <p:spTgt spid="70"/>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wipe(left)">
                                      <p:cBhvr>
                                        <p:cTn id="37" dur="17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BCA91DD8-A731-469A-BB09-5E7BA9C6C8D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1772" y="6745184"/>
            <a:ext cx="3903108" cy="79171"/>
          </a:xfrm>
          <a:prstGeom prst="rect">
            <a:avLst/>
          </a:prstGeom>
        </p:spPr>
      </p:pic>
      <p:pic>
        <p:nvPicPr>
          <p:cNvPr id="4" name="Picture 3">
            <a:extLst>
              <a:ext uri="{FF2B5EF4-FFF2-40B4-BE49-F238E27FC236}">
                <a16:creationId xmlns="" xmlns:a16="http://schemas.microsoft.com/office/drawing/2014/main" id="{BECD3442-55B7-44D2-8B0C-A48AFFBF415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97572" y="6597295"/>
            <a:ext cx="2775439" cy="295777"/>
          </a:xfrm>
          <a:prstGeom prst="rect">
            <a:avLst/>
          </a:prstGeom>
        </p:spPr>
      </p:pic>
      <p:grpSp>
        <p:nvGrpSpPr>
          <p:cNvPr id="13" name="Group 12">
            <a:extLst>
              <a:ext uri="{FF2B5EF4-FFF2-40B4-BE49-F238E27FC236}">
                <a16:creationId xmlns="" xmlns:a16="http://schemas.microsoft.com/office/drawing/2014/main" id="{8CCF46B5-7D20-415B-98D6-CFFB006B8506}"/>
              </a:ext>
            </a:extLst>
          </p:cNvPr>
          <p:cNvGrpSpPr/>
          <p:nvPr/>
        </p:nvGrpSpPr>
        <p:grpSpPr>
          <a:xfrm>
            <a:off x="3111340" y="75940"/>
            <a:ext cx="738457" cy="685800"/>
            <a:chOff x="1995645" y="1654893"/>
            <a:chExt cx="738457" cy="685800"/>
          </a:xfrm>
        </p:grpSpPr>
        <p:sp>
          <p:nvSpPr>
            <p:cNvPr id="16" name="AutoShape 43">
              <a:extLst>
                <a:ext uri="{FF2B5EF4-FFF2-40B4-BE49-F238E27FC236}">
                  <a16:creationId xmlns="" xmlns:a16="http://schemas.microsoft.com/office/drawing/2014/main" id="{EC2DAE92-0740-455C-998C-06ED1994E71D}"/>
                </a:ext>
              </a:extLst>
            </p:cNvPr>
            <p:cNvSpPr>
              <a:spLocks noChangeArrowheads="1"/>
            </p:cNvSpPr>
            <p:nvPr/>
          </p:nvSpPr>
          <p:spPr bwMode="gray">
            <a:xfrm>
              <a:off x="1995645" y="1654893"/>
              <a:ext cx="738457" cy="685800"/>
            </a:xfrm>
            <a:prstGeom prst="diamond">
              <a:avLst/>
            </a:prstGeom>
            <a:solidFill>
              <a:srgbClr val="FF0000"/>
            </a:solidFill>
            <a:ln w="25400" algn="ctr">
              <a:solidFill>
                <a:schemeClr val="bg1"/>
              </a:solidFill>
              <a:miter lim="800000"/>
              <a:headEnd/>
              <a:tailEnd/>
            </a:ln>
            <a:effectLst>
              <a:outerShdw dist="63500" dir="2212194" algn="ctr" rotWithShape="0">
                <a:srgbClr val="333333">
                  <a:alpha val="50000"/>
                </a:srgbClr>
              </a:outerShdw>
            </a:effectLst>
          </p:spPr>
          <p:txBody>
            <a:bodyPr wrap="none" anchor="ctr"/>
            <a:lstStyle/>
            <a:p>
              <a:pPr eaLnBrk="1" hangingPunct="1">
                <a:defRPr/>
              </a:pPr>
              <a:endParaRPr lang="en-US" sz="3200">
                <a:latin typeface="Chu Van An" panose="02020603050405020304" pitchFamily="18" charset="0"/>
                <a:cs typeface="Chu Van An" panose="02020603050405020304" pitchFamily="18" charset="0"/>
              </a:endParaRPr>
            </a:p>
          </p:txBody>
        </p:sp>
        <p:sp>
          <p:nvSpPr>
            <p:cNvPr id="17" name="Text Box 45">
              <a:extLst>
                <a:ext uri="{FF2B5EF4-FFF2-40B4-BE49-F238E27FC236}">
                  <a16:creationId xmlns="" xmlns:a16="http://schemas.microsoft.com/office/drawing/2014/main" id="{B73BB27B-82AA-46BA-B313-9BBC4936D223}"/>
                </a:ext>
              </a:extLst>
            </p:cNvPr>
            <p:cNvSpPr txBox="1">
              <a:spLocks noChangeArrowheads="1"/>
            </p:cNvSpPr>
            <p:nvPr/>
          </p:nvSpPr>
          <p:spPr bwMode="gray">
            <a:xfrm>
              <a:off x="2067355" y="1730835"/>
              <a:ext cx="59503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vi-VN" sz="3200" b="1">
                  <a:solidFill>
                    <a:srgbClr val="FFFF00"/>
                  </a:solidFill>
                  <a:latin typeface="Yu Gothic" panose="020B0400000000000000" pitchFamily="34" charset="-128"/>
                  <a:ea typeface="Yu Gothic" panose="020B0400000000000000" pitchFamily="34" charset="-128"/>
                  <a:cs typeface="Chu Van An" panose="02020603050405020304" pitchFamily="18" charset="0"/>
                </a:rPr>
                <a:t>⓷</a:t>
              </a:r>
              <a:endParaRPr lang="en-US" altLang="vi-VN" sz="3200" b="1">
                <a:solidFill>
                  <a:srgbClr val="FFFF00"/>
                </a:solidFill>
                <a:latin typeface="Chu Van An" panose="02020603050405020304" pitchFamily="18" charset="0"/>
                <a:cs typeface="Chu Van An" panose="02020603050405020304" pitchFamily="18" charset="0"/>
              </a:endParaRPr>
            </a:p>
          </p:txBody>
        </p:sp>
      </p:grpSp>
      <p:grpSp>
        <p:nvGrpSpPr>
          <p:cNvPr id="8" name="Group 7">
            <a:extLst>
              <a:ext uri="{FF2B5EF4-FFF2-40B4-BE49-F238E27FC236}">
                <a16:creationId xmlns="" xmlns:a16="http://schemas.microsoft.com/office/drawing/2014/main" id="{0C4A8818-A8C6-40B2-93FC-502248369014}"/>
              </a:ext>
            </a:extLst>
          </p:cNvPr>
          <p:cNvGrpSpPr/>
          <p:nvPr/>
        </p:nvGrpSpPr>
        <p:grpSpPr>
          <a:xfrm>
            <a:off x="-1372802" y="2046834"/>
            <a:ext cx="9144002" cy="5329684"/>
            <a:chOff x="-1059316" y="1014150"/>
            <a:chExt cx="9144002" cy="5329684"/>
          </a:xfrm>
        </p:grpSpPr>
        <p:pic>
          <p:nvPicPr>
            <p:cNvPr id="20" name="Picture 345" descr="shadow_1_m">
              <a:extLst>
                <a:ext uri="{FF2B5EF4-FFF2-40B4-BE49-F238E27FC236}">
                  <a16:creationId xmlns="" xmlns:a16="http://schemas.microsoft.com/office/drawing/2014/main" id="{E4140265-4281-4518-8FC8-899425A5D0E6}"/>
                </a:ext>
              </a:extLst>
            </p:cNvPr>
            <p:cNvPicPr>
              <a:picLocks noChangeAspect="1" noChangeArrowheads="1"/>
            </p:cNvPicPr>
            <p:nvPr/>
          </p:nvPicPr>
          <p:blipFill>
            <a:blip r:embed="rId4"/>
            <a:srcRect r="61411"/>
            <a:stretch>
              <a:fillRect/>
            </a:stretch>
          </p:blipFill>
          <p:spPr bwMode="gray">
            <a:xfrm flipH="1">
              <a:off x="419251" y="1014150"/>
              <a:ext cx="67637" cy="5329684"/>
            </a:xfrm>
            <a:prstGeom prst="rect">
              <a:avLst/>
            </a:prstGeom>
            <a:noFill/>
            <a:ln w="9525">
              <a:noFill/>
              <a:miter lim="800000"/>
              <a:headEnd/>
              <a:tailEnd/>
            </a:ln>
          </p:spPr>
        </p:pic>
        <p:pic>
          <p:nvPicPr>
            <p:cNvPr id="21" name="Picture 345" descr="shadow_1_m">
              <a:extLst>
                <a:ext uri="{FF2B5EF4-FFF2-40B4-BE49-F238E27FC236}">
                  <a16:creationId xmlns="" xmlns:a16="http://schemas.microsoft.com/office/drawing/2014/main" id="{9DFFB59F-41F6-40E0-93B9-B0DF75A1541D}"/>
                </a:ext>
              </a:extLst>
            </p:cNvPr>
            <p:cNvPicPr>
              <a:picLocks noChangeAspect="1" noChangeArrowheads="1"/>
            </p:cNvPicPr>
            <p:nvPr/>
          </p:nvPicPr>
          <p:blipFill>
            <a:blip r:embed="rId4"/>
            <a:srcRect r="61411"/>
            <a:stretch>
              <a:fillRect/>
            </a:stretch>
          </p:blipFill>
          <p:spPr bwMode="gray">
            <a:xfrm rot="16200000" flipH="1">
              <a:off x="3489825" y="1078573"/>
              <a:ext cx="45719" cy="9144002"/>
            </a:xfrm>
            <a:prstGeom prst="rect">
              <a:avLst/>
            </a:prstGeom>
            <a:noFill/>
            <a:ln w="9525">
              <a:noFill/>
              <a:miter lim="800000"/>
              <a:headEnd/>
              <a:tailEnd/>
            </a:ln>
          </p:spPr>
        </p:pic>
      </p:grpSp>
      <p:sp>
        <p:nvSpPr>
          <p:cNvPr id="24" name="Hexagon 26">
            <a:extLst>
              <a:ext uri="{FF2B5EF4-FFF2-40B4-BE49-F238E27FC236}">
                <a16:creationId xmlns="" xmlns:a16="http://schemas.microsoft.com/office/drawing/2014/main" id="{F8C658E0-2FBF-41D6-899E-A9FB2E7EC7FC}"/>
              </a:ext>
            </a:extLst>
          </p:cNvPr>
          <p:cNvSpPr/>
          <p:nvPr/>
        </p:nvSpPr>
        <p:spPr bwMode="auto">
          <a:xfrm>
            <a:off x="3921507" y="123655"/>
            <a:ext cx="5446566" cy="685800"/>
          </a:xfrm>
          <a:prstGeom prst="hexagon">
            <a:avLst>
              <a:gd name="adj" fmla="val 31838"/>
              <a:gd name="vf" fmla="val 115470"/>
            </a:avLst>
          </a:prstGeom>
          <a:solidFill>
            <a:srgbClr val="CCECFF"/>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algn="ctr"/>
            <a:r>
              <a:rPr lang="en-US" altLang="vi-VN" sz="3200" b="1">
                <a:solidFill>
                  <a:srgbClr val="0000CC"/>
                </a:solidFill>
                <a:latin typeface="Chu Van An" panose="02020603050405020304" pitchFamily="18" charset="0"/>
                <a:cs typeface="Chu Van An" panose="02020603050405020304" pitchFamily="18" charset="0"/>
              </a:rPr>
              <a:t>Bài tập minh họa</a:t>
            </a:r>
          </a:p>
        </p:txBody>
      </p:sp>
      <mc:AlternateContent xmlns:mc="http://schemas.openxmlformats.org/markup-compatibility/2006" xmlns:a14="http://schemas.microsoft.com/office/drawing/2010/main">
        <mc:Choice Requires="a14">
          <p:sp>
            <p:nvSpPr>
              <p:cNvPr id="25" name="Content Placeholder 2">
                <a:extLst>
                  <a:ext uri="{FF2B5EF4-FFF2-40B4-BE49-F238E27FC236}">
                    <a16:creationId xmlns="" xmlns:a16="http://schemas.microsoft.com/office/drawing/2014/main" id="{1CB4C6FF-9D2A-4DB8-995D-95E7EA1CCA0B}"/>
                  </a:ext>
                </a:extLst>
              </p:cNvPr>
              <p:cNvSpPr txBox="1">
                <a:spLocks/>
              </p:cNvSpPr>
              <p:nvPr/>
            </p:nvSpPr>
            <p:spPr>
              <a:xfrm>
                <a:off x="139583" y="907512"/>
                <a:ext cx="11951976" cy="2384329"/>
              </a:xfrm>
              <a:prstGeom prst="rect">
                <a:avLst/>
              </a:prstGeom>
              <a:solidFill>
                <a:srgbClr val="FFFFCC"/>
              </a:solidFill>
              <a:ln>
                <a:solidFill>
                  <a:srgbClr val="0000CC"/>
                </a:solidFill>
                <a:prstDash val="sysDash"/>
              </a:ln>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3200" kern="1200">
                    <a:solidFill>
                      <a:srgbClr val="000066"/>
                    </a:solidFill>
                    <a:latin typeface="Chu Van An" panose="02020603050405020304" pitchFamily="18" charset="0"/>
                    <a:ea typeface="+mn-ea"/>
                    <a:cs typeface="Chu Van An" panose="02020603050405020304" pitchFamily="18" charset="0"/>
                  </a:defRPr>
                </a:lvl1pPr>
                <a:lvl2pPr marL="457200" indent="0" algn="ctr" defTabSz="914400" rtl="0" eaLnBrk="1" latinLnBrk="0" hangingPunct="1">
                  <a:lnSpc>
                    <a:spcPct val="90000"/>
                  </a:lnSpc>
                  <a:spcBef>
                    <a:spcPts val="500"/>
                  </a:spcBef>
                  <a:buFont typeface="Arial" panose="020B0604020202020204" pitchFamily="34" charset="0"/>
                  <a:buNone/>
                  <a:defRPr sz="3800" kern="1200">
                    <a:solidFill>
                      <a:schemeClr val="bg1">
                        <a:lumMod val="95000"/>
                      </a:schemeClr>
                    </a:solidFill>
                    <a:latin typeface="Chu Van An" panose="02020603050405020304" pitchFamily="18" charset="0"/>
                    <a:ea typeface="+mn-ea"/>
                    <a:cs typeface="Chu Van An" panose="02020603050405020304" pitchFamily="18" charset="0"/>
                  </a:defRPr>
                </a:lvl2pPr>
                <a:lvl3pPr marL="914400" indent="0" algn="ctr" defTabSz="914400" rtl="0" eaLnBrk="1" latinLnBrk="0" hangingPunct="1">
                  <a:lnSpc>
                    <a:spcPct val="90000"/>
                  </a:lnSpc>
                  <a:spcBef>
                    <a:spcPts val="500"/>
                  </a:spcBef>
                  <a:buFont typeface="Arial" panose="020B0604020202020204" pitchFamily="34" charset="0"/>
                  <a:buNone/>
                  <a:defRPr sz="3800" kern="1200">
                    <a:solidFill>
                      <a:schemeClr val="bg1">
                        <a:lumMod val="95000"/>
                      </a:schemeClr>
                    </a:solidFill>
                    <a:latin typeface="Chu Van An" panose="02020603050405020304" pitchFamily="18" charset="0"/>
                    <a:ea typeface="+mn-ea"/>
                    <a:cs typeface="Chu Van An" panose="02020603050405020304" pitchFamily="18" charset="0"/>
                  </a:defRPr>
                </a:lvl3pPr>
                <a:lvl4pPr marL="1371600" indent="0" algn="ctr" defTabSz="914400" rtl="0" eaLnBrk="1" latinLnBrk="0" hangingPunct="1">
                  <a:lnSpc>
                    <a:spcPct val="90000"/>
                  </a:lnSpc>
                  <a:spcBef>
                    <a:spcPts val="500"/>
                  </a:spcBef>
                  <a:buFont typeface="Arial" panose="020B0604020202020204" pitchFamily="34" charset="0"/>
                  <a:buNone/>
                  <a:defRPr sz="3800" kern="1200">
                    <a:solidFill>
                      <a:schemeClr val="bg1">
                        <a:lumMod val="95000"/>
                      </a:schemeClr>
                    </a:solidFill>
                    <a:latin typeface="Chu Van An" panose="02020603050405020304" pitchFamily="18" charset="0"/>
                    <a:ea typeface="+mn-ea"/>
                    <a:cs typeface="Chu Van An" panose="02020603050405020304" pitchFamily="18" charset="0"/>
                  </a:defRPr>
                </a:lvl4pPr>
                <a:lvl5pPr marL="1828800" indent="0" algn="ctr" defTabSz="914400" rtl="0" eaLnBrk="1" latinLnBrk="0" hangingPunct="1">
                  <a:lnSpc>
                    <a:spcPct val="90000"/>
                  </a:lnSpc>
                  <a:spcBef>
                    <a:spcPts val="500"/>
                  </a:spcBef>
                  <a:buFont typeface="Arial" panose="020B0604020202020204" pitchFamily="34" charset="0"/>
                  <a:buNone/>
                  <a:defRPr sz="3800" kern="1200">
                    <a:solidFill>
                      <a:schemeClr val="bg1">
                        <a:lumMod val="95000"/>
                      </a:schemeClr>
                    </a:solidFill>
                    <a:latin typeface="Chu Van An" panose="02020603050405020304" pitchFamily="18" charset="0"/>
                    <a:ea typeface="+mn-ea"/>
                    <a:cs typeface="Chu Van An" panose="02020603050405020304" pitchFamily="18" charset="0"/>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1427163" indent="-1427163" algn="just"/>
                <a:r>
                  <a:rPr lang="en-US" b="1">
                    <a:solidFill>
                      <a:srgbClr val="FF0000"/>
                    </a:solidFill>
                  </a:rPr>
                  <a:t>Câu </a:t>
                </a:r>
                <a:r>
                  <a:rPr lang="en-US" b="1">
                    <a:solidFill>
                      <a:srgbClr val="FF0000"/>
                    </a:solidFill>
                    <a:sym typeface="Wingdings" panose="05000000000000000000" pitchFamily="2" charset="2"/>
                  </a:rPr>
                  <a:t></a:t>
                </a:r>
                <a:r>
                  <a:rPr lang="en-US" b="1">
                    <a:solidFill>
                      <a:srgbClr val="FF0000"/>
                    </a:solidFill>
                  </a:rPr>
                  <a:t>. </a:t>
                </a:r>
                <a:r>
                  <a:rPr lang="en-US"/>
                  <a:t>Một hình trụ có diện tích xung quanh bằng </a:t>
                </a:r>
                <a14:m>
                  <m:oMath xmlns:m="http://schemas.openxmlformats.org/officeDocument/2006/math">
                    <m:r>
                      <a:rPr lang="en-US">
                        <a:latin typeface="Cambria Math" panose="02040503050406030204" pitchFamily="18" charset="0"/>
                      </a:rPr>
                      <m:t>4</m:t>
                    </m:r>
                    <m:r>
                      <a:rPr lang="en-US" i="1">
                        <a:latin typeface="Cambria Math" panose="02040503050406030204" pitchFamily="18" charset="0"/>
                      </a:rPr>
                      <m:t>𝜋</m:t>
                    </m:r>
                  </m:oMath>
                </a14:m>
                <a:r>
                  <a:rPr lang="en-US"/>
                  <a:t> và có chiều cao bằng đường kính đáy. Thể tích khối trụ tương ứng bằng</a:t>
                </a:r>
              </a:p>
              <a:p>
                <a:r>
                  <a:rPr lang="en-US" b="1"/>
                  <a:t>		Ⓐ. </a:t>
                </a:r>
                <a14:m>
                  <m:oMath xmlns:m="http://schemas.openxmlformats.org/officeDocument/2006/math">
                    <m:r>
                      <a:rPr lang="en-US">
                        <a:latin typeface="Cambria Math" panose="02040503050406030204" pitchFamily="18" charset="0"/>
                      </a:rPr>
                      <m:t>2</m:t>
                    </m:r>
                    <m:r>
                      <a:rPr lang="en-US" i="1">
                        <a:latin typeface="Cambria Math" panose="02040503050406030204" pitchFamily="18" charset="0"/>
                      </a:rPr>
                      <m:t>𝜋</m:t>
                    </m:r>
                  </m:oMath>
                </a14:m>
                <a:r>
                  <a:rPr lang="en-US"/>
                  <a:t>.			</a:t>
                </a:r>
                <a:r>
                  <a:rPr lang="en-US" b="1"/>
                  <a:t>Ⓑ. </a:t>
                </a:r>
                <a14:m>
                  <m:oMath xmlns:m="http://schemas.openxmlformats.org/officeDocument/2006/math">
                    <m:r>
                      <a:rPr lang="en-US" i="1">
                        <a:latin typeface="Cambria Math" panose="02040503050406030204" pitchFamily="18" charset="0"/>
                      </a:rPr>
                      <m:t>𝜋</m:t>
                    </m:r>
                  </m:oMath>
                </a14:m>
                <a:r>
                  <a:rPr lang="en-US"/>
                  <a:t>.	</a:t>
                </a:r>
              </a:p>
              <a:p>
                <a:r>
                  <a:rPr lang="en-US" b="1"/>
                  <a:t>		Ⓒ. </a:t>
                </a:r>
                <a14:m>
                  <m:oMath xmlns:m="http://schemas.openxmlformats.org/officeDocument/2006/math">
                    <m:r>
                      <a:rPr lang="en-US">
                        <a:latin typeface="Cambria Math" panose="02040503050406030204" pitchFamily="18" charset="0"/>
                      </a:rPr>
                      <m:t>3</m:t>
                    </m:r>
                    <m:r>
                      <a:rPr lang="en-US" i="1">
                        <a:latin typeface="Cambria Math" panose="02040503050406030204" pitchFamily="18" charset="0"/>
                      </a:rPr>
                      <m:t>𝜋</m:t>
                    </m:r>
                  </m:oMath>
                </a14:m>
                <a:r>
                  <a:rPr lang="en-US"/>
                  <a:t>.			</a:t>
                </a:r>
                <a:r>
                  <a:rPr lang="en-US" b="1"/>
                  <a:t>Ⓓ. </a:t>
                </a:r>
                <a14:m>
                  <m:oMath xmlns:m="http://schemas.openxmlformats.org/officeDocument/2006/math">
                    <m:f>
                      <m:fPr>
                        <m:ctrlPr>
                          <a:rPr lang="en-US" i="1">
                            <a:latin typeface="Cambria Math"/>
                          </a:rPr>
                        </m:ctrlPr>
                      </m:fPr>
                      <m:num>
                        <m:r>
                          <a:rPr lang="en-US" i="1">
                            <a:latin typeface="Cambria Math" panose="02040503050406030204" pitchFamily="18" charset="0"/>
                          </a:rPr>
                          <m:t>𝜋</m:t>
                        </m:r>
                      </m:num>
                      <m:den>
                        <m:r>
                          <a:rPr lang="en-US">
                            <a:latin typeface="Cambria Math" panose="02040503050406030204" pitchFamily="18" charset="0"/>
                          </a:rPr>
                          <m:t>4</m:t>
                        </m:r>
                      </m:den>
                    </m:f>
                  </m:oMath>
                </a14:m>
                <a:endParaRPr lang="en-US"/>
              </a:p>
            </p:txBody>
          </p:sp>
        </mc:Choice>
        <mc:Fallback xmlns="">
          <p:sp>
            <p:nvSpPr>
              <p:cNvPr id="25" name="Content Placeholder 2">
                <a:extLst>
                  <a:ext uri="{FF2B5EF4-FFF2-40B4-BE49-F238E27FC236}">
                    <a16:creationId xmlns:a16="http://schemas.microsoft.com/office/drawing/2014/main" id="{1CB4C6FF-9D2A-4DB8-995D-95E7EA1CCA0B}"/>
                  </a:ext>
                </a:extLst>
              </p:cNvPr>
              <p:cNvSpPr txBox="1">
                <a:spLocks noRot="1" noChangeAspect="1" noMove="1" noResize="1" noEditPoints="1" noAdjustHandles="1" noChangeArrowheads="1" noChangeShapeType="1" noTextEdit="1"/>
              </p:cNvSpPr>
              <p:nvPr/>
            </p:nvSpPr>
            <p:spPr>
              <a:xfrm>
                <a:off x="139583" y="907512"/>
                <a:ext cx="11951976" cy="2384329"/>
              </a:xfrm>
              <a:prstGeom prst="rect">
                <a:avLst/>
              </a:prstGeom>
              <a:blipFill>
                <a:blip r:embed="rId5"/>
                <a:stretch>
                  <a:fillRect l="-1172" t="-5089" r="-1834"/>
                </a:stretch>
              </a:blipFill>
              <a:ln>
                <a:solidFill>
                  <a:srgbClr val="0000CC"/>
                </a:solidFill>
                <a:prstDash val="sysDash"/>
              </a:ln>
            </p:spPr>
            <p:txBody>
              <a:bodyPr/>
              <a:lstStyle/>
              <a:p>
                <a:r>
                  <a:rPr lang="en-US">
                    <a:noFill/>
                  </a:rPr>
                  <a:t> </a:t>
                </a:r>
              </a:p>
            </p:txBody>
          </p:sp>
        </mc:Fallback>
      </mc:AlternateContent>
      <p:sp>
        <p:nvSpPr>
          <p:cNvPr id="2" name="Oval 1">
            <a:extLst>
              <a:ext uri="{FF2B5EF4-FFF2-40B4-BE49-F238E27FC236}">
                <a16:creationId xmlns="" xmlns:a16="http://schemas.microsoft.com/office/drawing/2014/main" id="{B115D1D0-0856-44C3-9772-421F7E3019E3}"/>
              </a:ext>
            </a:extLst>
          </p:cNvPr>
          <p:cNvSpPr/>
          <p:nvPr/>
        </p:nvSpPr>
        <p:spPr>
          <a:xfrm>
            <a:off x="2007057" y="1898069"/>
            <a:ext cx="542181" cy="471228"/>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mc:AlternateContent xmlns:mc="http://schemas.openxmlformats.org/markup-compatibility/2006" xmlns:a14="http://schemas.microsoft.com/office/drawing/2010/main">
        <mc:Choice Requires="a14">
          <p:sp>
            <p:nvSpPr>
              <p:cNvPr id="14" name="Content Placeholder 2">
                <a:extLst>
                  <a:ext uri="{FF2B5EF4-FFF2-40B4-BE49-F238E27FC236}">
                    <a16:creationId xmlns="" xmlns:a16="http://schemas.microsoft.com/office/drawing/2014/main" id="{29564E12-EB90-414C-B802-FE38DAC3540A}"/>
                  </a:ext>
                </a:extLst>
              </p:cNvPr>
              <p:cNvSpPr txBox="1">
                <a:spLocks/>
              </p:cNvSpPr>
              <p:nvPr/>
            </p:nvSpPr>
            <p:spPr>
              <a:xfrm>
                <a:off x="145257" y="3330907"/>
                <a:ext cx="5950744" cy="3409587"/>
              </a:xfrm>
              <a:prstGeom prst="rect">
                <a:avLst/>
              </a:prstGeom>
              <a:solidFill>
                <a:srgbClr val="CCFFFF"/>
              </a:solidFill>
              <a:ln>
                <a:solidFill>
                  <a:srgbClr val="0000CC"/>
                </a:solidFill>
                <a:prstDash val="sysDot"/>
              </a:ln>
            </p:spPr>
            <p:txBody>
              <a:bodyPr vert="horz" lIns="91440" tIns="45720" rIns="91440" bIns="45720" rtlCol="0">
                <a:normAutofit fontScale="85000" lnSpcReduction="10000"/>
              </a:bodyPr>
              <a:lstStyle>
                <a:lvl1pPr marL="0" indent="0" algn="l" defTabSz="914400" rtl="0" eaLnBrk="1" latinLnBrk="0" hangingPunct="1">
                  <a:lnSpc>
                    <a:spcPct val="90000"/>
                  </a:lnSpc>
                  <a:spcBef>
                    <a:spcPts val="1000"/>
                  </a:spcBef>
                  <a:buFont typeface="Arial" panose="020B0604020202020204" pitchFamily="34" charset="0"/>
                  <a:buNone/>
                  <a:defRPr sz="3200" kern="1200">
                    <a:solidFill>
                      <a:srgbClr val="000066"/>
                    </a:solidFill>
                    <a:latin typeface="Chu Van An" panose="02020603050405020304" pitchFamily="18" charset="0"/>
                    <a:ea typeface="+mn-ea"/>
                    <a:cs typeface="Chu Van An" panose="02020603050405020304" pitchFamily="18" charset="0"/>
                  </a:defRPr>
                </a:lvl1pPr>
                <a:lvl2pPr marL="457200" indent="0" algn="ctr" defTabSz="914400" rtl="0" eaLnBrk="1" latinLnBrk="0" hangingPunct="1">
                  <a:lnSpc>
                    <a:spcPct val="90000"/>
                  </a:lnSpc>
                  <a:spcBef>
                    <a:spcPts val="500"/>
                  </a:spcBef>
                  <a:buFont typeface="Arial" panose="020B0604020202020204" pitchFamily="34" charset="0"/>
                  <a:buNone/>
                  <a:defRPr sz="3800" kern="1200">
                    <a:solidFill>
                      <a:schemeClr val="bg1">
                        <a:lumMod val="95000"/>
                      </a:schemeClr>
                    </a:solidFill>
                    <a:latin typeface="Chu Van An" panose="02020603050405020304" pitchFamily="18" charset="0"/>
                    <a:ea typeface="+mn-ea"/>
                    <a:cs typeface="Chu Van An" panose="02020603050405020304" pitchFamily="18" charset="0"/>
                  </a:defRPr>
                </a:lvl2pPr>
                <a:lvl3pPr marL="914400" indent="0" algn="ctr" defTabSz="914400" rtl="0" eaLnBrk="1" latinLnBrk="0" hangingPunct="1">
                  <a:lnSpc>
                    <a:spcPct val="90000"/>
                  </a:lnSpc>
                  <a:spcBef>
                    <a:spcPts val="500"/>
                  </a:spcBef>
                  <a:buFont typeface="Arial" panose="020B0604020202020204" pitchFamily="34" charset="0"/>
                  <a:buNone/>
                  <a:defRPr sz="3800" kern="1200">
                    <a:solidFill>
                      <a:schemeClr val="bg1">
                        <a:lumMod val="95000"/>
                      </a:schemeClr>
                    </a:solidFill>
                    <a:latin typeface="Chu Van An" panose="02020603050405020304" pitchFamily="18" charset="0"/>
                    <a:ea typeface="+mn-ea"/>
                    <a:cs typeface="Chu Van An" panose="02020603050405020304" pitchFamily="18" charset="0"/>
                  </a:defRPr>
                </a:lvl3pPr>
                <a:lvl4pPr marL="1371600" indent="0" algn="ctr" defTabSz="914400" rtl="0" eaLnBrk="1" latinLnBrk="0" hangingPunct="1">
                  <a:lnSpc>
                    <a:spcPct val="90000"/>
                  </a:lnSpc>
                  <a:spcBef>
                    <a:spcPts val="500"/>
                  </a:spcBef>
                  <a:buFont typeface="Arial" panose="020B0604020202020204" pitchFamily="34" charset="0"/>
                  <a:buNone/>
                  <a:defRPr sz="3800" kern="1200">
                    <a:solidFill>
                      <a:schemeClr val="bg1">
                        <a:lumMod val="95000"/>
                      </a:schemeClr>
                    </a:solidFill>
                    <a:latin typeface="Chu Van An" panose="02020603050405020304" pitchFamily="18" charset="0"/>
                    <a:ea typeface="+mn-ea"/>
                    <a:cs typeface="Chu Van An" panose="02020603050405020304" pitchFamily="18" charset="0"/>
                  </a:defRPr>
                </a:lvl4pPr>
                <a:lvl5pPr marL="1828800" indent="0" algn="ctr" defTabSz="914400" rtl="0" eaLnBrk="1" latinLnBrk="0" hangingPunct="1">
                  <a:lnSpc>
                    <a:spcPct val="90000"/>
                  </a:lnSpc>
                  <a:spcBef>
                    <a:spcPts val="500"/>
                  </a:spcBef>
                  <a:buFont typeface="Arial" panose="020B0604020202020204" pitchFamily="34" charset="0"/>
                  <a:buNone/>
                  <a:defRPr sz="3800" kern="1200">
                    <a:solidFill>
                      <a:schemeClr val="bg1">
                        <a:lumMod val="95000"/>
                      </a:schemeClr>
                    </a:solidFill>
                    <a:latin typeface="Chu Van An" panose="02020603050405020304" pitchFamily="18" charset="0"/>
                    <a:ea typeface="+mn-ea"/>
                    <a:cs typeface="Chu Van An" panose="02020603050405020304" pitchFamily="18" charset="0"/>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b="1">
                    <a:solidFill>
                      <a:srgbClr val="FF0000"/>
                    </a:solidFill>
                    <a:sym typeface="Wingdings" panose="05000000000000000000" pitchFamily="2" charset="2"/>
                  </a:rPr>
                  <a:t>. </a:t>
                </a:r>
                <a:r>
                  <a:rPr lang="en-US" b="1">
                    <a:solidFill>
                      <a:srgbClr val="FF0000"/>
                    </a:solidFill>
                  </a:rPr>
                  <a:t>Lời giải:</a:t>
                </a:r>
              </a:p>
              <a:p>
                <a:pPr marL="747713" indent="-234950"/>
                <a:r>
                  <a:rPr lang="en-US">
                    <a:solidFill>
                      <a:srgbClr val="FF0000"/>
                    </a:solidFill>
                    <a:sym typeface="Wingdings 2" panose="05020102010507070707" pitchFamily="18" charset="2"/>
                  </a:rPr>
                  <a:t></a:t>
                </a:r>
                <a:r>
                  <a:rPr lang="en-US">
                    <a:sym typeface="Wingdings 2" panose="05020102010507070707" pitchFamily="18" charset="2"/>
                  </a:rPr>
                  <a:t> </a:t>
                </a:r>
                <a:r>
                  <a:rPr lang="en-US"/>
                  <a:t>Chiều cao bằng đường kính đáy nên </a:t>
                </a:r>
                <a14:m>
                  <m:oMath xmlns:m="http://schemas.openxmlformats.org/officeDocument/2006/math">
                    <m:r>
                      <a:rPr lang="en-US" i="1">
                        <a:latin typeface="Cambria Math" panose="02040503050406030204" pitchFamily="18" charset="0"/>
                      </a:rPr>
                      <m:t>h</m:t>
                    </m:r>
                    <m:r>
                      <a:rPr lang="en-US" i="1">
                        <a:latin typeface="Cambria Math" panose="02040503050406030204" pitchFamily="18" charset="0"/>
                      </a:rPr>
                      <m:t>=</m:t>
                    </m:r>
                    <m:r>
                      <a:rPr lang="en-US">
                        <a:latin typeface="Cambria Math" panose="02040503050406030204" pitchFamily="18" charset="0"/>
                      </a:rPr>
                      <m:t>2</m:t>
                    </m:r>
                    <m:r>
                      <a:rPr lang="en-US" i="1">
                        <a:latin typeface="Cambria Math" panose="02040503050406030204" pitchFamily="18" charset="0"/>
                      </a:rPr>
                      <m:t>𝑟</m:t>
                    </m:r>
                  </m:oMath>
                </a14:m>
                <a:endParaRPr lang="en-US"/>
              </a:p>
              <a:p>
                <a:pPr marL="747713" indent="-234950"/>
                <a:r>
                  <a:rPr lang="en-US"/>
                  <a:t>         </a:t>
                </a:r>
                <a14:m>
                  <m:oMath xmlns:m="http://schemas.openxmlformats.org/officeDocument/2006/math">
                    <m:m>
                      <m:mPr>
                        <m:plcHide m:val="on"/>
                        <m:mcs>
                          <m:mc>
                            <m:mcPr>
                              <m:count m:val="1"/>
                              <m:mcJc m:val="center"/>
                            </m:mcPr>
                          </m:mc>
                        </m:mcs>
                        <m:ctrlPr>
                          <a:rPr lang="en-US" i="1">
                            <a:latin typeface="Cambria Math"/>
                          </a:rPr>
                        </m:ctrlPr>
                      </m:mPr>
                      <m:mr>
                        <m:e>
                          <m:r>
                            <a:rPr lang="en-US">
                              <a:latin typeface="Cambria Math" panose="02040503050406030204" pitchFamily="18" charset="0"/>
                            </a:rPr>
                            <m:t>4</m:t>
                          </m:r>
                          <m:r>
                            <a:rPr lang="en-US" i="1">
                              <a:latin typeface="Cambria Math" panose="02040503050406030204" pitchFamily="18" charset="0"/>
                            </a:rPr>
                            <m:t>𝜋</m:t>
                          </m:r>
                          <m:r>
                            <a:rPr lang="en-US" i="1">
                              <a:latin typeface="Cambria Math" panose="02040503050406030204" pitchFamily="18" charset="0"/>
                            </a:rPr>
                            <m:t>=</m:t>
                          </m:r>
                          <m:r>
                            <a:rPr lang="en-US">
                              <a:latin typeface="Cambria Math" panose="02040503050406030204" pitchFamily="18" charset="0"/>
                            </a:rPr>
                            <m:t>2</m:t>
                          </m:r>
                          <m:r>
                            <a:rPr lang="en-US" i="1">
                              <a:latin typeface="Cambria Math" panose="02040503050406030204" pitchFamily="18" charset="0"/>
                            </a:rPr>
                            <m:t>𝜋</m:t>
                          </m:r>
                          <m:r>
                            <a:rPr lang="en-US" i="1">
                              <a:latin typeface="Cambria Math" panose="02040503050406030204" pitchFamily="18" charset="0"/>
                            </a:rPr>
                            <m:t>𝑟h</m:t>
                          </m:r>
                        </m:e>
                      </m:mr>
                      <m:mr>
                        <m:e>
                          <m:r>
                            <a:rPr lang="en-US" i="1">
                              <a:latin typeface="Cambria Math" panose="02040503050406030204" pitchFamily="18" charset="0"/>
                            </a:rPr>
                            <m:t>⇔</m:t>
                          </m:r>
                          <m:r>
                            <a:rPr lang="en-US" i="1">
                              <a:latin typeface="Cambria Math" panose="02040503050406030204" pitchFamily="18" charset="0"/>
                            </a:rPr>
                            <m:t>𝑟</m:t>
                          </m:r>
                          <m:r>
                            <a:rPr lang="en-US" i="1">
                              <a:latin typeface="Cambria Math" panose="02040503050406030204" pitchFamily="18" charset="0"/>
                            </a:rPr>
                            <m:t>=</m:t>
                          </m:r>
                          <m:r>
                            <a:rPr lang="en-US">
                              <a:latin typeface="Cambria Math" panose="02040503050406030204" pitchFamily="18" charset="0"/>
                            </a:rPr>
                            <m:t>2</m:t>
                          </m:r>
                        </m:e>
                      </m:mr>
                      <m:mr>
                        <m:e>
                          <m:r>
                            <a:rPr lang="en-US" i="1">
                              <a:latin typeface="Cambria Math" panose="02040503050406030204" pitchFamily="18" charset="0"/>
                            </a:rPr>
                            <m:t>⇔</m:t>
                          </m:r>
                          <m:sSup>
                            <m:sSupPr>
                              <m:ctrlPr>
                                <a:rPr lang="en-US" i="1">
                                  <a:latin typeface="Cambria Math"/>
                                </a:rPr>
                              </m:ctrlPr>
                            </m:sSupPr>
                            <m:e>
                              <m:r>
                                <a:rPr lang="en-US" i="1">
                                  <a:latin typeface="Cambria Math" panose="02040503050406030204" pitchFamily="18" charset="0"/>
                                </a:rPr>
                                <m:t>𝑟</m:t>
                              </m:r>
                            </m:e>
                            <m:sup>
                              <m:r>
                                <a:rPr lang="en-US">
                                  <a:latin typeface="Cambria Math" panose="02040503050406030204" pitchFamily="18" charset="0"/>
                                </a:rPr>
                                <m:t>2</m:t>
                              </m:r>
                            </m:sup>
                          </m:sSup>
                          <m:r>
                            <a:rPr lang="en-US" i="1">
                              <a:latin typeface="Cambria Math" panose="02040503050406030204" pitchFamily="18" charset="0"/>
                            </a:rPr>
                            <m:t>=</m:t>
                          </m:r>
                          <m:r>
                            <a:rPr lang="en-US">
                              <a:latin typeface="Cambria Math" panose="02040503050406030204" pitchFamily="18" charset="0"/>
                            </a:rPr>
                            <m:t>1</m:t>
                          </m:r>
                          <m:r>
                            <a:rPr lang="en-US" i="1">
                              <a:latin typeface="Cambria Math" panose="02040503050406030204" pitchFamily="18" charset="0"/>
                            </a:rPr>
                            <m:t>⇔</m:t>
                          </m:r>
                          <m:r>
                            <a:rPr lang="en-US" i="1">
                              <a:latin typeface="Cambria Math" panose="02040503050406030204" pitchFamily="18" charset="0"/>
                            </a:rPr>
                            <m:t>𝑟</m:t>
                          </m:r>
                          <m:r>
                            <a:rPr lang="en-US" i="1">
                              <a:latin typeface="Cambria Math" panose="02040503050406030204" pitchFamily="18" charset="0"/>
                            </a:rPr>
                            <m:t>=</m:t>
                          </m:r>
                          <m:r>
                            <a:rPr lang="en-US">
                              <a:latin typeface="Cambria Math" panose="02040503050406030204" pitchFamily="18" charset="0"/>
                            </a:rPr>
                            <m:t>1</m:t>
                          </m:r>
                        </m:e>
                      </m:mr>
                    </m:m>
                  </m:oMath>
                </a14:m>
                <a:r>
                  <a:rPr lang="en-US"/>
                  <a:t>.</a:t>
                </a:r>
              </a:p>
              <a:p>
                <a:pPr marL="747713" indent="-234950"/>
                <a:r>
                  <a:rPr lang="en-US">
                    <a:solidFill>
                      <a:srgbClr val="FF0000"/>
                    </a:solidFill>
                    <a:sym typeface="Wingdings 2" panose="05020102010507070707" pitchFamily="18" charset="2"/>
                  </a:rPr>
                  <a:t> </a:t>
                </a:r>
                <a:r>
                  <a:rPr lang="en-US"/>
                  <a:t>Ta có: </a:t>
                </a:r>
                <a14:m>
                  <m:oMath xmlns:m="http://schemas.openxmlformats.org/officeDocument/2006/math">
                    <m:d>
                      <m:dPr>
                        <m:begChr m:val="{"/>
                        <m:endChr m:val=""/>
                        <m:ctrlPr>
                          <a:rPr lang="en-US" i="1">
                            <a:latin typeface="Cambria Math"/>
                          </a:rPr>
                        </m:ctrlPr>
                      </m:dPr>
                      <m:e>
                        <m:m>
                          <m:mPr>
                            <m:plcHide m:val="on"/>
                            <m:mcs>
                              <m:mc>
                                <m:mcPr>
                                  <m:count m:val="1"/>
                                  <m:mcJc m:val="center"/>
                                </m:mcPr>
                              </m:mc>
                            </m:mcs>
                            <m:ctrlPr>
                              <a:rPr lang="en-US" i="1">
                                <a:latin typeface="Cambria Math"/>
                              </a:rPr>
                            </m:ctrlPr>
                          </m:mPr>
                          <m:mr>
                            <m:e>
                              <m:r>
                                <a:rPr lang="en-US" i="1">
                                  <a:latin typeface="Cambria Math" panose="02040503050406030204" pitchFamily="18" charset="0"/>
                                </a:rPr>
                                <m:t>h</m:t>
                              </m:r>
                              <m:r>
                                <a:rPr lang="en-US" i="1">
                                  <a:latin typeface="Cambria Math" panose="02040503050406030204" pitchFamily="18" charset="0"/>
                                </a:rPr>
                                <m:t>=</m:t>
                              </m:r>
                              <m:r>
                                <a:rPr lang="en-US">
                                  <a:latin typeface="Cambria Math" panose="02040503050406030204" pitchFamily="18" charset="0"/>
                                </a:rPr>
                                <m:t>2</m:t>
                              </m:r>
                            </m:e>
                          </m:mr>
                          <m:mr>
                            <m:e>
                              <m:r>
                                <a:rPr lang="en-US" i="1">
                                  <a:latin typeface="Cambria Math" panose="02040503050406030204" pitchFamily="18" charset="0"/>
                                </a:rPr>
                                <m:t>𝑟</m:t>
                              </m:r>
                              <m:r>
                                <a:rPr lang="en-US" i="1">
                                  <a:latin typeface="Cambria Math" panose="02040503050406030204" pitchFamily="18" charset="0"/>
                                </a:rPr>
                                <m:t>=</m:t>
                              </m:r>
                              <m:r>
                                <a:rPr lang="en-US">
                                  <a:latin typeface="Cambria Math" panose="02040503050406030204" pitchFamily="18" charset="0"/>
                                </a:rPr>
                                <m:t>1</m:t>
                              </m:r>
                            </m:e>
                          </m:mr>
                        </m:m>
                      </m:e>
                    </m:d>
                    <m:r>
                      <a:rPr lang="en-US" i="1">
                        <a:latin typeface="Cambria Math" panose="02040503050406030204" pitchFamily="18" charset="0"/>
                      </a:rPr>
                      <m:t>⇒</m:t>
                    </m:r>
                    <m:r>
                      <a:rPr lang="en-US" i="1">
                        <a:latin typeface="Cambria Math" panose="02040503050406030204" pitchFamily="18" charset="0"/>
                      </a:rPr>
                      <m:t>𝑉</m:t>
                    </m:r>
                    <m:r>
                      <a:rPr lang="en-US" i="1">
                        <a:latin typeface="Cambria Math" panose="02040503050406030204" pitchFamily="18" charset="0"/>
                      </a:rPr>
                      <m:t>=</m:t>
                    </m:r>
                    <m:r>
                      <a:rPr lang="en-US" i="1">
                        <a:latin typeface="Cambria Math" panose="02040503050406030204" pitchFamily="18" charset="0"/>
                      </a:rPr>
                      <m:t>𝜋</m:t>
                    </m:r>
                    <m:sSup>
                      <m:sSupPr>
                        <m:ctrlPr>
                          <a:rPr lang="en-US" i="1">
                            <a:latin typeface="Cambria Math"/>
                          </a:rPr>
                        </m:ctrlPr>
                      </m:sSupPr>
                      <m:e>
                        <m:r>
                          <a:rPr lang="en-US" i="1">
                            <a:latin typeface="Cambria Math" panose="02040503050406030204" pitchFamily="18" charset="0"/>
                          </a:rPr>
                          <m:t>𝑟</m:t>
                        </m:r>
                      </m:e>
                      <m:sup>
                        <m:r>
                          <a:rPr lang="en-US">
                            <a:latin typeface="Cambria Math" panose="02040503050406030204" pitchFamily="18" charset="0"/>
                          </a:rPr>
                          <m:t>2</m:t>
                        </m:r>
                      </m:sup>
                    </m:sSup>
                    <m:r>
                      <a:rPr lang="en-US" i="1">
                        <a:latin typeface="Cambria Math" panose="02040503050406030204" pitchFamily="18" charset="0"/>
                      </a:rPr>
                      <m:t>h</m:t>
                    </m:r>
                    <m:r>
                      <a:rPr lang="en-US" i="1">
                        <a:latin typeface="Cambria Math" panose="02040503050406030204" pitchFamily="18" charset="0"/>
                      </a:rPr>
                      <m:t>=</m:t>
                    </m:r>
                    <m:r>
                      <a:rPr lang="en-US">
                        <a:latin typeface="Cambria Math" panose="02040503050406030204" pitchFamily="18" charset="0"/>
                      </a:rPr>
                      <m:t>2</m:t>
                    </m:r>
                    <m:r>
                      <a:rPr lang="en-US" i="1">
                        <a:latin typeface="Cambria Math" panose="02040503050406030204" pitchFamily="18" charset="0"/>
                      </a:rPr>
                      <m:t>𝜋</m:t>
                    </m:r>
                  </m:oMath>
                </a14:m>
                <a:endParaRPr lang="en-US" b="1">
                  <a:solidFill>
                    <a:srgbClr val="FF0000"/>
                  </a:solidFill>
                  <a:sym typeface="Wingdings" panose="05000000000000000000" pitchFamily="2" charset="2"/>
                </a:endParaRPr>
              </a:p>
              <a:p>
                <a:pPr marL="747713" indent="-234950"/>
                <a:r>
                  <a:rPr lang="en-US" b="1">
                    <a:solidFill>
                      <a:srgbClr val="FF0000"/>
                    </a:solidFill>
                    <a:sym typeface="Wingdings" panose="05000000000000000000" pitchFamily="2" charset="2"/>
                  </a:rPr>
                  <a:t> </a:t>
                </a:r>
                <a:r>
                  <a:rPr lang="en-US" b="1"/>
                  <a:t>Chọn A</a:t>
                </a:r>
                <a:endParaRPr lang="en-US"/>
              </a:p>
              <a:p>
                <a:pPr indent="749300"/>
                <a:endParaRPr lang="en-US"/>
              </a:p>
            </p:txBody>
          </p:sp>
        </mc:Choice>
        <mc:Fallback xmlns="">
          <p:sp>
            <p:nvSpPr>
              <p:cNvPr id="14" name="Content Placeholder 2">
                <a:extLst>
                  <a:ext uri="{FF2B5EF4-FFF2-40B4-BE49-F238E27FC236}">
                    <a16:creationId xmlns:a16="http://schemas.microsoft.com/office/drawing/2014/main" id="{29564E12-EB90-414C-B802-FE38DAC3540A}"/>
                  </a:ext>
                </a:extLst>
              </p:cNvPr>
              <p:cNvSpPr txBox="1">
                <a:spLocks noRot="1" noChangeAspect="1" noMove="1" noResize="1" noEditPoints="1" noAdjustHandles="1" noChangeArrowheads="1" noChangeShapeType="1" noTextEdit="1"/>
              </p:cNvSpPr>
              <p:nvPr/>
            </p:nvSpPr>
            <p:spPr>
              <a:xfrm>
                <a:off x="145257" y="3330907"/>
                <a:ext cx="5950744" cy="3409587"/>
              </a:xfrm>
              <a:prstGeom prst="rect">
                <a:avLst/>
              </a:prstGeom>
              <a:blipFill>
                <a:blip r:embed="rId6"/>
                <a:stretch>
                  <a:fillRect l="-1840" t="-4804"/>
                </a:stretch>
              </a:blipFill>
              <a:ln>
                <a:solidFill>
                  <a:srgbClr val="0000CC"/>
                </a:solidFill>
                <a:prstDash val="sysDot"/>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Content Placeholder 2">
                <a:extLst>
                  <a:ext uri="{FF2B5EF4-FFF2-40B4-BE49-F238E27FC236}">
                    <a16:creationId xmlns="" xmlns:a16="http://schemas.microsoft.com/office/drawing/2014/main" id="{9DAC9334-80C4-4F54-904C-8FDC9301F636}"/>
                  </a:ext>
                </a:extLst>
              </p:cNvPr>
              <p:cNvSpPr txBox="1">
                <a:spLocks/>
              </p:cNvSpPr>
              <p:nvPr/>
            </p:nvSpPr>
            <p:spPr>
              <a:xfrm>
                <a:off x="6098117" y="3330906"/>
                <a:ext cx="5950744" cy="3409587"/>
              </a:xfrm>
              <a:prstGeom prst="rect">
                <a:avLst/>
              </a:prstGeom>
              <a:solidFill>
                <a:srgbClr val="CCFFFF"/>
              </a:solidFill>
              <a:ln>
                <a:solidFill>
                  <a:srgbClr val="0000CC"/>
                </a:solidFill>
                <a:prstDash val="sysDot"/>
              </a:ln>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3200" kern="1200">
                    <a:solidFill>
                      <a:srgbClr val="000066"/>
                    </a:solidFill>
                    <a:latin typeface="Chu Van An" panose="02020603050405020304" pitchFamily="18" charset="0"/>
                    <a:ea typeface="+mn-ea"/>
                    <a:cs typeface="Chu Van An" panose="02020603050405020304" pitchFamily="18" charset="0"/>
                  </a:defRPr>
                </a:lvl1pPr>
                <a:lvl2pPr marL="457200" indent="0" algn="ctr" defTabSz="914400" rtl="0" eaLnBrk="1" latinLnBrk="0" hangingPunct="1">
                  <a:lnSpc>
                    <a:spcPct val="90000"/>
                  </a:lnSpc>
                  <a:spcBef>
                    <a:spcPts val="500"/>
                  </a:spcBef>
                  <a:buFont typeface="Arial" panose="020B0604020202020204" pitchFamily="34" charset="0"/>
                  <a:buNone/>
                  <a:defRPr sz="3800" kern="1200">
                    <a:solidFill>
                      <a:schemeClr val="bg1">
                        <a:lumMod val="95000"/>
                      </a:schemeClr>
                    </a:solidFill>
                    <a:latin typeface="Chu Van An" panose="02020603050405020304" pitchFamily="18" charset="0"/>
                    <a:ea typeface="+mn-ea"/>
                    <a:cs typeface="Chu Van An" panose="02020603050405020304" pitchFamily="18" charset="0"/>
                  </a:defRPr>
                </a:lvl2pPr>
                <a:lvl3pPr marL="914400" indent="0" algn="ctr" defTabSz="914400" rtl="0" eaLnBrk="1" latinLnBrk="0" hangingPunct="1">
                  <a:lnSpc>
                    <a:spcPct val="90000"/>
                  </a:lnSpc>
                  <a:spcBef>
                    <a:spcPts val="500"/>
                  </a:spcBef>
                  <a:buFont typeface="Arial" panose="020B0604020202020204" pitchFamily="34" charset="0"/>
                  <a:buNone/>
                  <a:defRPr sz="3800" kern="1200">
                    <a:solidFill>
                      <a:schemeClr val="bg1">
                        <a:lumMod val="95000"/>
                      </a:schemeClr>
                    </a:solidFill>
                    <a:latin typeface="Chu Van An" panose="02020603050405020304" pitchFamily="18" charset="0"/>
                    <a:ea typeface="+mn-ea"/>
                    <a:cs typeface="Chu Van An" panose="02020603050405020304" pitchFamily="18" charset="0"/>
                  </a:defRPr>
                </a:lvl3pPr>
                <a:lvl4pPr marL="1371600" indent="0" algn="ctr" defTabSz="914400" rtl="0" eaLnBrk="1" latinLnBrk="0" hangingPunct="1">
                  <a:lnSpc>
                    <a:spcPct val="90000"/>
                  </a:lnSpc>
                  <a:spcBef>
                    <a:spcPts val="500"/>
                  </a:spcBef>
                  <a:buFont typeface="Arial" panose="020B0604020202020204" pitchFamily="34" charset="0"/>
                  <a:buNone/>
                  <a:defRPr sz="3800" kern="1200">
                    <a:solidFill>
                      <a:schemeClr val="bg1">
                        <a:lumMod val="95000"/>
                      </a:schemeClr>
                    </a:solidFill>
                    <a:latin typeface="Chu Van An" panose="02020603050405020304" pitchFamily="18" charset="0"/>
                    <a:ea typeface="+mn-ea"/>
                    <a:cs typeface="Chu Van An" panose="02020603050405020304" pitchFamily="18" charset="0"/>
                  </a:defRPr>
                </a:lvl4pPr>
                <a:lvl5pPr marL="1828800" indent="0" algn="ctr" defTabSz="914400" rtl="0" eaLnBrk="1" latinLnBrk="0" hangingPunct="1">
                  <a:lnSpc>
                    <a:spcPct val="90000"/>
                  </a:lnSpc>
                  <a:spcBef>
                    <a:spcPts val="500"/>
                  </a:spcBef>
                  <a:buFont typeface="Arial" panose="020B0604020202020204" pitchFamily="34" charset="0"/>
                  <a:buNone/>
                  <a:defRPr sz="3800" kern="1200">
                    <a:solidFill>
                      <a:schemeClr val="bg1">
                        <a:lumMod val="95000"/>
                      </a:schemeClr>
                    </a:solidFill>
                    <a:latin typeface="Chu Van An" panose="02020603050405020304" pitchFamily="18" charset="0"/>
                    <a:ea typeface="+mn-ea"/>
                    <a:cs typeface="Chu Van An" panose="02020603050405020304" pitchFamily="18" charset="0"/>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vi-VN" b="1">
                    <a:solidFill>
                      <a:srgbClr val="FF0000"/>
                    </a:solidFill>
                    <a:sym typeface="Wingdings" panose="05000000000000000000" pitchFamily="2" charset="2"/>
                  </a:rPr>
                  <a:t></a:t>
                </a:r>
                <a:r>
                  <a:rPr lang="en-US" b="1">
                    <a:solidFill>
                      <a:srgbClr val="FF0000"/>
                    </a:solidFill>
                    <a:sym typeface="Wingdings" panose="05000000000000000000" pitchFamily="2" charset="2"/>
                  </a:rPr>
                  <a:t> </a:t>
                </a:r>
                <a:r>
                  <a:rPr lang="vi-VN" b="1">
                    <a:solidFill>
                      <a:srgbClr val="002060"/>
                    </a:solidFill>
                  </a:rPr>
                  <a:t>P</a:t>
                </a:r>
                <a:r>
                  <a:rPr lang="en-US" b="1">
                    <a:solidFill>
                      <a:srgbClr val="002060"/>
                    </a:solidFill>
                  </a:rPr>
                  <a:t>hương pháp</a:t>
                </a:r>
                <a:r>
                  <a:rPr lang="vi-VN" b="1">
                    <a:solidFill>
                      <a:srgbClr val="002060"/>
                    </a:solidFill>
                  </a:rPr>
                  <a:t> nhanh</a:t>
                </a:r>
                <a:endParaRPr lang="en-US">
                  <a:solidFill>
                    <a:srgbClr val="002060"/>
                  </a:solidFill>
                </a:endParaRPr>
              </a:p>
              <a:p>
                <a:pPr indent="457200"/>
                <a:r>
                  <a:rPr lang="en-US" b="1">
                    <a:solidFill>
                      <a:srgbClr val="FF0000"/>
                    </a:solidFill>
                    <a:sym typeface="Wingdings" panose="05000000000000000000" pitchFamily="2" charset="2"/>
                  </a:rPr>
                  <a:t></a:t>
                </a:r>
                <a:r>
                  <a:rPr lang="vi-VN" b="1"/>
                  <a:t> Sử dụng công thức</a:t>
                </a:r>
                <a:endParaRPr lang="en-US"/>
              </a:p>
              <a:p>
                <a:pPr marL="1260475" indent="-346075">
                  <a:buClr>
                    <a:srgbClr val="FF0000"/>
                  </a:buClr>
                  <a:buFont typeface="Arial" panose="020B0604020202020204" pitchFamily="34" charset="0"/>
                  <a:buChar char="•"/>
                </a:pPr>
                <a:r>
                  <a:rPr lang="en-US"/>
                  <a:t>Diện tích xung quanh: </a:t>
                </a:r>
              </a:p>
              <a:p>
                <a:pPr>
                  <a:buClr>
                    <a:srgbClr val="FF0000"/>
                  </a:buClr>
                </a:pPr>
                <a14:m>
                  <m:oMathPara xmlns:m="http://schemas.openxmlformats.org/officeDocument/2006/math">
                    <m:oMathParaPr>
                      <m:jc m:val="centerGroup"/>
                    </m:oMathParaPr>
                    <m:oMath xmlns:m="http://schemas.openxmlformats.org/officeDocument/2006/math">
                      <m:sSub>
                        <m:sSubPr>
                          <m:ctrlPr>
                            <a:rPr lang="en-US" i="1">
                              <a:latin typeface="Cambria Math"/>
                            </a:rPr>
                          </m:ctrlPr>
                        </m:sSubPr>
                        <m:e>
                          <m:r>
                            <a:rPr lang="en-US" i="1">
                              <a:latin typeface="Cambria Math" panose="02040503050406030204" pitchFamily="18" charset="0"/>
                            </a:rPr>
                            <m:t>𝑆</m:t>
                          </m:r>
                        </m:e>
                        <m:sub>
                          <m:r>
                            <a:rPr lang="en-US" i="1">
                              <a:latin typeface="Cambria Math" panose="02040503050406030204" pitchFamily="18" charset="0"/>
                            </a:rPr>
                            <m:t>𝑥𝑞</m:t>
                          </m:r>
                        </m:sub>
                      </m:sSub>
                      <m:r>
                        <a:rPr lang="en-US" i="1">
                          <a:latin typeface="Cambria Math" panose="02040503050406030204" pitchFamily="18" charset="0"/>
                        </a:rPr>
                        <m:t>=</m:t>
                      </m:r>
                      <m:r>
                        <a:rPr lang="en-US">
                          <a:latin typeface="Cambria Math" panose="02040503050406030204" pitchFamily="18" charset="0"/>
                        </a:rPr>
                        <m:t>2</m:t>
                      </m:r>
                      <m:r>
                        <a:rPr lang="en-US" i="1">
                          <a:latin typeface="Cambria Math" panose="02040503050406030204" pitchFamily="18" charset="0"/>
                        </a:rPr>
                        <m:t>𝜋</m:t>
                      </m:r>
                      <m:r>
                        <a:rPr lang="en-US" i="1">
                          <a:latin typeface="Cambria Math" panose="02040503050406030204" pitchFamily="18" charset="0"/>
                        </a:rPr>
                        <m:t>𝑟𝑙</m:t>
                      </m:r>
                    </m:oMath>
                  </m:oMathPara>
                </a14:m>
                <a:endParaRPr lang="en-US"/>
              </a:p>
              <a:p>
                <a:pPr marL="1371600" indent="-457200">
                  <a:buClr>
                    <a:srgbClr val="FF0000"/>
                  </a:buClr>
                  <a:buFont typeface="Arial" panose="020B0604020202020204" pitchFamily="34" charset="0"/>
                  <a:buChar char="•"/>
                </a:pPr>
                <a:r>
                  <a:rPr lang="en-US"/>
                  <a:t>Thể tích khối trụ:</a:t>
                </a:r>
              </a:p>
              <a:p>
                <a:pPr>
                  <a:buClr>
                    <a:srgbClr val="FF0000"/>
                  </a:buClr>
                </a:pPr>
                <a14:m>
                  <m:oMathPara xmlns:m="http://schemas.openxmlformats.org/officeDocument/2006/math">
                    <m:oMathParaPr>
                      <m:jc m:val="centerGroup"/>
                    </m:oMathParaPr>
                    <m:oMath xmlns:m="http://schemas.openxmlformats.org/officeDocument/2006/math">
                      <m:sSub>
                        <m:sSubPr>
                          <m:ctrlPr>
                            <a:rPr lang="en-US" i="1">
                              <a:latin typeface="Cambria Math"/>
                            </a:rPr>
                          </m:ctrlPr>
                        </m:sSubPr>
                        <m:e>
                          <m:r>
                            <a:rPr lang="en-US" i="1">
                              <a:latin typeface="Cambria Math" panose="02040503050406030204" pitchFamily="18" charset="0"/>
                            </a:rPr>
                            <m:t>𝑉</m:t>
                          </m:r>
                        </m:e>
                        <m:sub>
                          <m:r>
                            <a:rPr lang="en-US" b="0" i="1" smtClean="0">
                              <a:latin typeface="Cambria Math" panose="02040503050406030204" pitchFamily="18" charset="0"/>
                            </a:rPr>
                            <m:t>𝑡𝑟</m:t>
                          </m:r>
                          <m:r>
                            <a:rPr lang="en-US" b="0" i="1" smtClean="0">
                              <a:latin typeface="Cambria Math" panose="02040503050406030204" pitchFamily="18" charset="0"/>
                            </a:rPr>
                            <m:t>ụ</m:t>
                          </m:r>
                        </m:sub>
                      </m:sSub>
                      <m:r>
                        <a:rPr lang="en-US" i="1">
                          <a:latin typeface="Cambria Math" panose="02040503050406030204" pitchFamily="18" charset="0"/>
                        </a:rPr>
                        <m:t>=</m:t>
                      </m:r>
                      <m:r>
                        <a:rPr lang="en-US" i="1">
                          <a:latin typeface="Cambria Math" panose="02040503050406030204" pitchFamily="18" charset="0"/>
                        </a:rPr>
                        <m:t>𝜋</m:t>
                      </m:r>
                      <m:sSup>
                        <m:sSupPr>
                          <m:ctrlPr>
                            <a:rPr lang="en-US" i="1">
                              <a:latin typeface="Cambria Math"/>
                            </a:rPr>
                          </m:ctrlPr>
                        </m:sSupPr>
                        <m:e>
                          <m:r>
                            <a:rPr lang="en-US" i="1">
                              <a:latin typeface="Cambria Math" panose="02040503050406030204" pitchFamily="18" charset="0"/>
                            </a:rPr>
                            <m:t>𝑟</m:t>
                          </m:r>
                        </m:e>
                        <m:sup>
                          <m:r>
                            <a:rPr lang="en-US">
                              <a:latin typeface="Cambria Math" panose="02040503050406030204" pitchFamily="18" charset="0"/>
                            </a:rPr>
                            <m:t>2</m:t>
                          </m:r>
                        </m:sup>
                      </m:sSup>
                      <m:r>
                        <a:rPr lang="en-US" i="1">
                          <a:latin typeface="Cambria Math" panose="02040503050406030204" pitchFamily="18" charset="0"/>
                        </a:rPr>
                        <m:t>h</m:t>
                      </m:r>
                    </m:oMath>
                  </m:oMathPara>
                </a14:m>
                <a:endParaRPr lang="en-US"/>
              </a:p>
              <a:p>
                <a:pPr indent="749300"/>
                <a:endParaRPr lang="en-US"/>
              </a:p>
            </p:txBody>
          </p:sp>
        </mc:Choice>
        <mc:Fallback xmlns="">
          <p:sp>
            <p:nvSpPr>
              <p:cNvPr id="19" name="Content Placeholder 2">
                <a:extLst>
                  <a:ext uri="{FF2B5EF4-FFF2-40B4-BE49-F238E27FC236}">
                    <a16:creationId xmlns:a16="http://schemas.microsoft.com/office/drawing/2014/main" id="{9DAC9334-80C4-4F54-904C-8FDC9301F636}"/>
                  </a:ext>
                </a:extLst>
              </p:cNvPr>
              <p:cNvSpPr txBox="1">
                <a:spLocks noRot="1" noChangeAspect="1" noMove="1" noResize="1" noEditPoints="1" noAdjustHandles="1" noChangeArrowheads="1" noChangeShapeType="1" noTextEdit="1"/>
              </p:cNvSpPr>
              <p:nvPr/>
            </p:nvSpPr>
            <p:spPr>
              <a:xfrm>
                <a:off x="6098117" y="3330906"/>
                <a:ext cx="5950744" cy="3409587"/>
              </a:xfrm>
              <a:prstGeom prst="rect">
                <a:avLst/>
              </a:prstGeom>
              <a:blipFill>
                <a:blip r:embed="rId7"/>
                <a:stretch>
                  <a:fillRect l="-2451" t="-3737"/>
                </a:stretch>
              </a:blipFill>
              <a:ln>
                <a:solidFill>
                  <a:srgbClr val="0000CC"/>
                </a:solidFill>
                <a:prstDash val="sysDot"/>
              </a:ln>
            </p:spPr>
            <p:txBody>
              <a:bodyPr/>
              <a:lstStyle/>
              <a:p>
                <a:r>
                  <a:rPr lang="en-US">
                    <a:noFill/>
                  </a:rPr>
                  <a:t> </a:t>
                </a:r>
              </a:p>
            </p:txBody>
          </p:sp>
        </mc:Fallback>
      </mc:AlternateContent>
    </p:spTree>
    <p:extLst>
      <p:ext uri="{BB962C8B-B14F-4D97-AF65-F5344CB8AC3E}">
        <p14:creationId xmlns:p14="http://schemas.microsoft.com/office/powerpoint/2010/main" val="423763169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5">
                                            <p:bg/>
                                          </p:spTgt>
                                        </p:tgtEl>
                                        <p:attrNameLst>
                                          <p:attrName>style.visibility</p:attrName>
                                        </p:attrNameLst>
                                      </p:cBhvr>
                                      <p:to>
                                        <p:strVal val="visible"/>
                                      </p:to>
                                    </p:set>
                                    <p:animEffect transition="in" filter="wipe(up)">
                                      <p:cBhvr>
                                        <p:cTn id="7" dur="500"/>
                                        <p:tgtEl>
                                          <p:spTgt spid="25">
                                            <p:bg/>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25">
                                            <p:txEl>
                                              <p:pRg st="0" end="0"/>
                                            </p:txEl>
                                          </p:spTgt>
                                        </p:tgtEl>
                                        <p:attrNameLst>
                                          <p:attrName>style.visibility</p:attrName>
                                        </p:attrNameLst>
                                      </p:cBhvr>
                                      <p:to>
                                        <p:strVal val="visible"/>
                                      </p:to>
                                    </p:set>
                                    <p:animEffect transition="in" filter="wipe(up)">
                                      <p:cBhvr>
                                        <p:cTn id="12" dur="500"/>
                                        <p:tgtEl>
                                          <p:spTgt spid="2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25">
                                            <p:txEl>
                                              <p:pRg st="1" end="1"/>
                                            </p:txEl>
                                          </p:spTgt>
                                        </p:tgtEl>
                                        <p:attrNameLst>
                                          <p:attrName>style.visibility</p:attrName>
                                        </p:attrNameLst>
                                      </p:cBhvr>
                                      <p:to>
                                        <p:strVal val="visible"/>
                                      </p:to>
                                    </p:set>
                                    <p:animEffect transition="in" filter="wipe(up)">
                                      <p:cBhvr>
                                        <p:cTn id="17" dur="500"/>
                                        <p:tgtEl>
                                          <p:spTgt spid="2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25">
                                            <p:txEl>
                                              <p:pRg st="2" end="2"/>
                                            </p:txEl>
                                          </p:spTgt>
                                        </p:tgtEl>
                                        <p:attrNameLst>
                                          <p:attrName>style.visibility</p:attrName>
                                        </p:attrNameLst>
                                      </p:cBhvr>
                                      <p:to>
                                        <p:strVal val="visible"/>
                                      </p:to>
                                    </p:set>
                                    <p:animEffect transition="in" filter="wipe(up)">
                                      <p:cBhvr>
                                        <p:cTn id="22" dur="500"/>
                                        <p:tgtEl>
                                          <p:spTgt spid="2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14">
                                            <p:bg/>
                                          </p:spTgt>
                                        </p:tgtEl>
                                        <p:attrNameLst>
                                          <p:attrName>style.visibility</p:attrName>
                                        </p:attrNameLst>
                                      </p:cBhvr>
                                      <p:to>
                                        <p:strVal val="visible"/>
                                      </p:to>
                                    </p:set>
                                    <p:animEffect transition="in" filter="wipe(up)">
                                      <p:cBhvr>
                                        <p:cTn id="27" dur="500"/>
                                        <p:tgtEl>
                                          <p:spTgt spid="14">
                                            <p:bg/>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14">
                                            <p:txEl>
                                              <p:pRg st="0" end="0"/>
                                            </p:txEl>
                                          </p:spTgt>
                                        </p:tgtEl>
                                        <p:attrNameLst>
                                          <p:attrName>style.visibility</p:attrName>
                                        </p:attrNameLst>
                                      </p:cBhvr>
                                      <p:to>
                                        <p:strVal val="visible"/>
                                      </p:to>
                                    </p:set>
                                    <p:animEffect transition="in" filter="wipe(up)">
                                      <p:cBhvr>
                                        <p:cTn id="32" dur="500"/>
                                        <p:tgtEl>
                                          <p:spTgt spid="14">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grpId="0" nodeType="clickEffect">
                                  <p:stCondLst>
                                    <p:cond delay="0"/>
                                  </p:stCondLst>
                                  <p:childTnLst>
                                    <p:set>
                                      <p:cBhvr>
                                        <p:cTn id="36" dur="1" fill="hold">
                                          <p:stCondLst>
                                            <p:cond delay="0"/>
                                          </p:stCondLst>
                                        </p:cTn>
                                        <p:tgtEl>
                                          <p:spTgt spid="14">
                                            <p:txEl>
                                              <p:pRg st="1" end="1"/>
                                            </p:txEl>
                                          </p:spTgt>
                                        </p:tgtEl>
                                        <p:attrNameLst>
                                          <p:attrName>style.visibility</p:attrName>
                                        </p:attrNameLst>
                                      </p:cBhvr>
                                      <p:to>
                                        <p:strVal val="visible"/>
                                      </p:to>
                                    </p:set>
                                    <p:animEffect transition="in" filter="wipe(up)">
                                      <p:cBhvr>
                                        <p:cTn id="37" dur="500"/>
                                        <p:tgtEl>
                                          <p:spTgt spid="14">
                                            <p:txEl>
                                              <p:pRg st="1" end="1"/>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grpId="0" nodeType="clickEffect">
                                  <p:stCondLst>
                                    <p:cond delay="0"/>
                                  </p:stCondLst>
                                  <p:childTnLst>
                                    <p:set>
                                      <p:cBhvr>
                                        <p:cTn id="41" dur="1" fill="hold">
                                          <p:stCondLst>
                                            <p:cond delay="0"/>
                                          </p:stCondLst>
                                        </p:cTn>
                                        <p:tgtEl>
                                          <p:spTgt spid="14">
                                            <p:txEl>
                                              <p:pRg st="2" end="2"/>
                                            </p:txEl>
                                          </p:spTgt>
                                        </p:tgtEl>
                                        <p:attrNameLst>
                                          <p:attrName>style.visibility</p:attrName>
                                        </p:attrNameLst>
                                      </p:cBhvr>
                                      <p:to>
                                        <p:strVal val="visible"/>
                                      </p:to>
                                    </p:set>
                                    <p:animEffect transition="in" filter="wipe(up)">
                                      <p:cBhvr>
                                        <p:cTn id="42" dur="500"/>
                                        <p:tgtEl>
                                          <p:spTgt spid="14">
                                            <p:txEl>
                                              <p:pRg st="2" end="2"/>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grpId="0" nodeType="clickEffect">
                                  <p:stCondLst>
                                    <p:cond delay="0"/>
                                  </p:stCondLst>
                                  <p:childTnLst>
                                    <p:set>
                                      <p:cBhvr>
                                        <p:cTn id="46" dur="1" fill="hold">
                                          <p:stCondLst>
                                            <p:cond delay="0"/>
                                          </p:stCondLst>
                                        </p:cTn>
                                        <p:tgtEl>
                                          <p:spTgt spid="14">
                                            <p:txEl>
                                              <p:pRg st="3" end="3"/>
                                            </p:txEl>
                                          </p:spTgt>
                                        </p:tgtEl>
                                        <p:attrNameLst>
                                          <p:attrName>style.visibility</p:attrName>
                                        </p:attrNameLst>
                                      </p:cBhvr>
                                      <p:to>
                                        <p:strVal val="visible"/>
                                      </p:to>
                                    </p:set>
                                    <p:animEffect transition="in" filter="wipe(up)">
                                      <p:cBhvr>
                                        <p:cTn id="47" dur="500"/>
                                        <p:tgtEl>
                                          <p:spTgt spid="14">
                                            <p:txEl>
                                              <p:pRg st="3" end="3"/>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1" fill="hold" grpId="0" nodeType="clickEffect">
                                  <p:stCondLst>
                                    <p:cond delay="0"/>
                                  </p:stCondLst>
                                  <p:childTnLst>
                                    <p:set>
                                      <p:cBhvr>
                                        <p:cTn id="51" dur="1" fill="hold">
                                          <p:stCondLst>
                                            <p:cond delay="0"/>
                                          </p:stCondLst>
                                        </p:cTn>
                                        <p:tgtEl>
                                          <p:spTgt spid="14">
                                            <p:txEl>
                                              <p:pRg st="4" end="4"/>
                                            </p:txEl>
                                          </p:spTgt>
                                        </p:tgtEl>
                                        <p:attrNameLst>
                                          <p:attrName>style.visibility</p:attrName>
                                        </p:attrNameLst>
                                      </p:cBhvr>
                                      <p:to>
                                        <p:strVal val="visible"/>
                                      </p:to>
                                    </p:set>
                                    <p:animEffect transition="in" filter="wipe(up)">
                                      <p:cBhvr>
                                        <p:cTn id="52" dur="500"/>
                                        <p:tgtEl>
                                          <p:spTgt spid="14">
                                            <p:txEl>
                                              <p:pRg st="4" end="4"/>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2"/>
                                        </p:tgtEl>
                                        <p:attrNameLst>
                                          <p:attrName>style.visibility</p:attrName>
                                        </p:attrNameLst>
                                      </p:cBhvr>
                                      <p:to>
                                        <p:strVal val="visible"/>
                                      </p:to>
                                    </p:set>
                                    <p:animEffect transition="in" filter="wipe(left)">
                                      <p:cBhvr>
                                        <p:cTn id="57" dur="250"/>
                                        <p:tgtEl>
                                          <p:spTgt spid="2"/>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1" fill="hold" grpId="0" nodeType="clickEffect">
                                  <p:stCondLst>
                                    <p:cond delay="0"/>
                                  </p:stCondLst>
                                  <p:childTnLst>
                                    <p:set>
                                      <p:cBhvr>
                                        <p:cTn id="61" dur="1" fill="hold">
                                          <p:stCondLst>
                                            <p:cond delay="0"/>
                                          </p:stCondLst>
                                        </p:cTn>
                                        <p:tgtEl>
                                          <p:spTgt spid="19">
                                            <p:bg/>
                                          </p:spTgt>
                                        </p:tgtEl>
                                        <p:attrNameLst>
                                          <p:attrName>style.visibility</p:attrName>
                                        </p:attrNameLst>
                                      </p:cBhvr>
                                      <p:to>
                                        <p:strVal val="visible"/>
                                      </p:to>
                                    </p:set>
                                    <p:animEffect transition="in" filter="wipe(up)">
                                      <p:cBhvr>
                                        <p:cTn id="62" dur="500"/>
                                        <p:tgtEl>
                                          <p:spTgt spid="19">
                                            <p:bg/>
                                          </p:spTgt>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1" fill="hold" grpId="0" nodeType="clickEffect">
                                  <p:stCondLst>
                                    <p:cond delay="0"/>
                                  </p:stCondLst>
                                  <p:childTnLst>
                                    <p:set>
                                      <p:cBhvr>
                                        <p:cTn id="66" dur="1" fill="hold">
                                          <p:stCondLst>
                                            <p:cond delay="0"/>
                                          </p:stCondLst>
                                        </p:cTn>
                                        <p:tgtEl>
                                          <p:spTgt spid="19">
                                            <p:txEl>
                                              <p:pRg st="0" end="0"/>
                                            </p:txEl>
                                          </p:spTgt>
                                        </p:tgtEl>
                                        <p:attrNameLst>
                                          <p:attrName>style.visibility</p:attrName>
                                        </p:attrNameLst>
                                      </p:cBhvr>
                                      <p:to>
                                        <p:strVal val="visible"/>
                                      </p:to>
                                    </p:set>
                                    <p:animEffect transition="in" filter="wipe(up)">
                                      <p:cBhvr>
                                        <p:cTn id="67" dur="500"/>
                                        <p:tgtEl>
                                          <p:spTgt spid="19">
                                            <p:txEl>
                                              <p:pRg st="0" end="0"/>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1" fill="hold" grpId="0" nodeType="clickEffect">
                                  <p:stCondLst>
                                    <p:cond delay="0"/>
                                  </p:stCondLst>
                                  <p:childTnLst>
                                    <p:set>
                                      <p:cBhvr>
                                        <p:cTn id="71" dur="1" fill="hold">
                                          <p:stCondLst>
                                            <p:cond delay="0"/>
                                          </p:stCondLst>
                                        </p:cTn>
                                        <p:tgtEl>
                                          <p:spTgt spid="19">
                                            <p:txEl>
                                              <p:pRg st="1" end="1"/>
                                            </p:txEl>
                                          </p:spTgt>
                                        </p:tgtEl>
                                        <p:attrNameLst>
                                          <p:attrName>style.visibility</p:attrName>
                                        </p:attrNameLst>
                                      </p:cBhvr>
                                      <p:to>
                                        <p:strVal val="visible"/>
                                      </p:to>
                                    </p:set>
                                    <p:animEffect transition="in" filter="wipe(up)">
                                      <p:cBhvr>
                                        <p:cTn id="72" dur="500"/>
                                        <p:tgtEl>
                                          <p:spTgt spid="19">
                                            <p:txEl>
                                              <p:pRg st="1" end="1"/>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1" fill="hold" grpId="0" nodeType="clickEffect">
                                  <p:stCondLst>
                                    <p:cond delay="0"/>
                                  </p:stCondLst>
                                  <p:childTnLst>
                                    <p:set>
                                      <p:cBhvr>
                                        <p:cTn id="76" dur="1" fill="hold">
                                          <p:stCondLst>
                                            <p:cond delay="0"/>
                                          </p:stCondLst>
                                        </p:cTn>
                                        <p:tgtEl>
                                          <p:spTgt spid="19">
                                            <p:txEl>
                                              <p:pRg st="2" end="2"/>
                                            </p:txEl>
                                          </p:spTgt>
                                        </p:tgtEl>
                                        <p:attrNameLst>
                                          <p:attrName>style.visibility</p:attrName>
                                        </p:attrNameLst>
                                      </p:cBhvr>
                                      <p:to>
                                        <p:strVal val="visible"/>
                                      </p:to>
                                    </p:set>
                                    <p:animEffect transition="in" filter="wipe(up)">
                                      <p:cBhvr>
                                        <p:cTn id="77" dur="500"/>
                                        <p:tgtEl>
                                          <p:spTgt spid="19">
                                            <p:txEl>
                                              <p:pRg st="2" end="2"/>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1" fill="hold" grpId="0" nodeType="clickEffect">
                                  <p:stCondLst>
                                    <p:cond delay="0"/>
                                  </p:stCondLst>
                                  <p:childTnLst>
                                    <p:set>
                                      <p:cBhvr>
                                        <p:cTn id="81" dur="1" fill="hold">
                                          <p:stCondLst>
                                            <p:cond delay="0"/>
                                          </p:stCondLst>
                                        </p:cTn>
                                        <p:tgtEl>
                                          <p:spTgt spid="19">
                                            <p:txEl>
                                              <p:pRg st="3" end="3"/>
                                            </p:txEl>
                                          </p:spTgt>
                                        </p:tgtEl>
                                        <p:attrNameLst>
                                          <p:attrName>style.visibility</p:attrName>
                                        </p:attrNameLst>
                                      </p:cBhvr>
                                      <p:to>
                                        <p:strVal val="visible"/>
                                      </p:to>
                                    </p:set>
                                    <p:animEffect transition="in" filter="wipe(up)">
                                      <p:cBhvr>
                                        <p:cTn id="82" dur="500"/>
                                        <p:tgtEl>
                                          <p:spTgt spid="19">
                                            <p:txEl>
                                              <p:pRg st="3" end="3"/>
                                            </p:txEl>
                                          </p:spTgt>
                                        </p:tgtEl>
                                      </p:cBhvr>
                                    </p:animEffect>
                                  </p:childTnLst>
                                </p:cTn>
                              </p:par>
                            </p:childTnLst>
                          </p:cTn>
                        </p:par>
                      </p:childTnLst>
                    </p:cTn>
                  </p:par>
                  <p:par>
                    <p:cTn id="83" fill="hold">
                      <p:stCondLst>
                        <p:cond delay="indefinite"/>
                      </p:stCondLst>
                      <p:childTnLst>
                        <p:par>
                          <p:cTn id="84" fill="hold">
                            <p:stCondLst>
                              <p:cond delay="0"/>
                            </p:stCondLst>
                            <p:childTnLst>
                              <p:par>
                                <p:cTn id="85" presetID="22" presetClass="entr" presetSubtype="1" fill="hold" grpId="0" nodeType="clickEffect">
                                  <p:stCondLst>
                                    <p:cond delay="0"/>
                                  </p:stCondLst>
                                  <p:childTnLst>
                                    <p:set>
                                      <p:cBhvr>
                                        <p:cTn id="86" dur="1" fill="hold">
                                          <p:stCondLst>
                                            <p:cond delay="0"/>
                                          </p:stCondLst>
                                        </p:cTn>
                                        <p:tgtEl>
                                          <p:spTgt spid="19">
                                            <p:txEl>
                                              <p:pRg st="4" end="4"/>
                                            </p:txEl>
                                          </p:spTgt>
                                        </p:tgtEl>
                                        <p:attrNameLst>
                                          <p:attrName>style.visibility</p:attrName>
                                        </p:attrNameLst>
                                      </p:cBhvr>
                                      <p:to>
                                        <p:strVal val="visible"/>
                                      </p:to>
                                    </p:set>
                                    <p:animEffect transition="in" filter="wipe(up)">
                                      <p:cBhvr>
                                        <p:cTn id="87" dur="500"/>
                                        <p:tgtEl>
                                          <p:spTgt spid="19">
                                            <p:txEl>
                                              <p:pRg st="4" end="4"/>
                                            </p:txEl>
                                          </p:spTgt>
                                        </p:tgtEl>
                                      </p:cBhvr>
                                    </p:animEffect>
                                  </p:childTnLst>
                                </p:cTn>
                              </p:par>
                            </p:childTnLst>
                          </p:cTn>
                        </p:par>
                      </p:childTnLst>
                    </p:cTn>
                  </p:par>
                  <p:par>
                    <p:cTn id="88" fill="hold">
                      <p:stCondLst>
                        <p:cond delay="indefinite"/>
                      </p:stCondLst>
                      <p:childTnLst>
                        <p:par>
                          <p:cTn id="89" fill="hold">
                            <p:stCondLst>
                              <p:cond delay="0"/>
                            </p:stCondLst>
                            <p:childTnLst>
                              <p:par>
                                <p:cTn id="90" presetID="22" presetClass="entr" presetSubtype="1" fill="hold" grpId="0" nodeType="clickEffect">
                                  <p:stCondLst>
                                    <p:cond delay="0"/>
                                  </p:stCondLst>
                                  <p:childTnLst>
                                    <p:set>
                                      <p:cBhvr>
                                        <p:cTn id="91" dur="1" fill="hold">
                                          <p:stCondLst>
                                            <p:cond delay="0"/>
                                          </p:stCondLst>
                                        </p:cTn>
                                        <p:tgtEl>
                                          <p:spTgt spid="19">
                                            <p:txEl>
                                              <p:pRg st="5" end="5"/>
                                            </p:txEl>
                                          </p:spTgt>
                                        </p:tgtEl>
                                        <p:attrNameLst>
                                          <p:attrName>style.visibility</p:attrName>
                                        </p:attrNameLst>
                                      </p:cBhvr>
                                      <p:to>
                                        <p:strVal val="visible"/>
                                      </p:to>
                                    </p:set>
                                    <p:animEffect transition="in" filter="wipe(up)">
                                      <p:cBhvr>
                                        <p:cTn id="92" dur="500"/>
                                        <p:tgtEl>
                                          <p:spTgt spid="1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uiExpand="1" build="p" animBg="1">
        <p:tmplLst>
          <p:tmpl>
            <p:tnLst>
              <p:par>
                <p:cTn presetID="22" presetClass="entr" presetSubtype="1" fill="hold" nodeType="clickEffect">
                  <p:stCondLst>
                    <p:cond delay="0"/>
                  </p:stCondLst>
                  <p:childTnLst>
                    <p:set>
                      <p:cBhvr>
                        <p:cTn dur="1" fill="hold">
                          <p:stCondLst>
                            <p:cond delay="0"/>
                          </p:stCondLst>
                        </p:cTn>
                        <p:tgtEl>
                          <p:spTgt spid="25"/>
                        </p:tgtEl>
                        <p:attrNameLst>
                          <p:attrName>style.visibility</p:attrName>
                        </p:attrNameLst>
                      </p:cBhvr>
                      <p:to>
                        <p:strVal val="visible"/>
                      </p:to>
                    </p:set>
                    <p:animEffect transition="in" filter="wipe(up)">
                      <p:cBhvr>
                        <p:cTn dur="500"/>
                        <p:tgtEl>
                          <p:spTgt spid="25"/>
                        </p:tgtEl>
                      </p:cBhvr>
                    </p:animEffect>
                  </p:childTnLst>
                </p:cTn>
              </p:par>
            </p:tnLst>
          </p:tmpl>
          <p:tmpl lvl="1">
            <p:tnLst>
              <p:par>
                <p:cTn presetID="22" presetClass="entr" presetSubtype="1" fill="hold" nodeType="clickEffect">
                  <p:stCondLst>
                    <p:cond delay="0"/>
                  </p:stCondLst>
                  <p:childTnLst>
                    <p:set>
                      <p:cBhvr>
                        <p:cTn dur="1" fill="hold">
                          <p:stCondLst>
                            <p:cond delay="0"/>
                          </p:stCondLst>
                        </p:cTn>
                        <p:tgtEl>
                          <p:spTgt spid="25"/>
                        </p:tgtEl>
                        <p:attrNameLst>
                          <p:attrName>style.visibility</p:attrName>
                        </p:attrNameLst>
                      </p:cBhvr>
                      <p:to>
                        <p:strVal val="visible"/>
                      </p:to>
                    </p:set>
                    <p:animEffect transition="in" filter="wipe(up)">
                      <p:cBhvr>
                        <p:cTn dur="500"/>
                        <p:tgtEl>
                          <p:spTgt spid="25"/>
                        </p:tgtEl>
                      </p:cBhvr>
                    </p:animEffect>
                  </p:childTnLst>
                </p:cTn>
              </p:par>
            </p:tnLst>
          </p:tmpl>
        </p:tmplLst>
      </p:bldP>
      <p:bldP spid="2" grpId="0" animBg="1"/>
      <p:bldP spid="14" grpId="0" uiExpand="1" build="p" animBg="1">
        <p:tmplLst>
          <p:tmpl>
            <p:tnLst>
              <p:par>
                <p:cTn presetID="22" presetClass="entr" presetSubtype="1" fill="hold" nodeType="click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wipe(up)">
                      <p:cBhvr>
                        <p:cTn dur="500"/>
                        <p:tgtEl>
                          <p:spTgt spid="14"/>
                        </p:tgtEl>
                      </p:cBhvr>
                    </p:animEffect>
                  </p:childTnLst>
                </p:cTn>
              </p:par>
            </p:tnLst>
          </p:tmpl>
          <p:tmpl lvl="1">
            <p:tnLst>
              <p:par>
                <p:cTn presetID="22" presetClass="entr" presetSubtype="1" fill="hold" nodeType="click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wipe(up)">
                      <p:cBhvr>
                        <p:cTn dur="500"/>
                        <p:tgtEl>
                          <p:spTgt spid="14"/>
                        </p:tgtEl>
                      </p:cBhvr>
                    </p:animEffect>
                  </p:childTnLst>
                </p:cTn>
              </p:par>
            </p:tnLst>
          </p:tmpl>
        </p:tmplLst>
      </p:bldP>
      <p:bldP spid="19" grpId="0" uiExpand="1" build="p" animBg="1">
        <p:tmplLst>
          <p:tmpl>
            <p:tnLst>
              <p:par>
                <p:cTn presetID="22" presetClass="entr" presetSubtype="1" fill="hold" nodeType="clickEffect">
                  <p:stCondLst>
                    <p:cond delay="0"/>
                  </p:stCondLst>
                  <p:childTnLst>
                    <p:set>
                      <p:cBhvr>
                        <p:cTn dur="1" fill="hold">
                          <p:stCondLst>
                            <p:cond delay="0"/>
                          </p:stCondLst>
                        </p:cTn>
                        <p:tgtEl>
                          <p:spTgt spid="19"/>
                        </p:tgtEl>
                        <p:attrNameLst>
                          <p:attrName>style.visibility</p:attrName>
                        </p:attrNameLst>
                      </p:cBhvr>
                      <p:to>
                        <p:strVal val="visible"/>
                      </p:to>
                    </p:set>
                    <p:animEffect transition="in" filter="wipe(up)">
                      <p:cBhvr>
                        <p:cTn dur="500"/>
                        <p:tgtEl>
                          <p:spTgt spid="19"/>
                        </p:tgtEl>
                      </p:cBhvr>
                    </p:animEffect>
                  </p:childTnLst>
                </p:cTn>
              </p:par>
            </p:tnLst>
          </p:tmpl>
          <p:tmpl lvl="1">
            <p:tnLst>
              <p:par>
                <p:cTn presetID="22" presetClass="entr" presetSubtype="1" fill="hold" nodeType="clickEffect">
                  <p:stCondLst>
                    <p:cond delay="0"/>
                  </p:stCondLst>
                  <p:childTnLst>
                    <p:set>
                      <p:cBhvr>
                        <p:cTn dur="1" fill="hold">
                          <p:stCondLst>
                            <p:cond delay="0"/>
                          </p:stCondLst>
                        </p:cTn>
                        <p:tgtEl>
                          <p:spTgt spid="19"/>
                        </p:tgtEl>
                        <p:attrNameLst>
                          <p:attrName>style.visibility</p:attrName>
                        </p:attrNameLst>
                      </p:cBhvr>
                      <p:to>
                        <p:strVal val="visible"/>
                      </p:to>
                    </p:set>
                    <p:animEffect transition="in" filter="wipe(up)">
                      <p:cBhvr>
                        <p:cTn dur="500"/>
                        <p:tgtEl>
                          <p:spTgt spid="19"/>
                        </p:tgtEl>
                      </p:cBhvr>
                    </p:animEffect>
                  </p:childTnLst>
                </p:cTn>
              </p:par>
            </p:tnLst>
          </p:tmpl>
        </p:tmplLst>
      </p:b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BCA91DD8-A731-469A-BB09-5E7BA9C6C8D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1772" y="6745184"/>
            <a:ext cx="3903108" cy="79171"/>
          </a:xfrm>
          <a:prstGeom prst="rect">
            <a:avLst/>
          </a:prstGeom>
        </p:spPr>
      </p:pic>
      <p:pic>
        <p:nvPicPr>
          <p:cNvPr id="4" name="Picture 3">
            <a:extLst>
              <a:ext uri="{FF2B5EF4-FFF2-40B4-BE49-F238E27FC236}">
                <a16:creationId xmlns="" xmlns:a16="http://schemas.microsoft.com/office/drawing/2014/main" id="{BECD3442-55B7-44D2-8B0C-A48AFFBF415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97572" y="6597295"/>
            <a:ext cx="2775439" cy="295777"/>
          </a:xfrm>
          <a:prstGeom prst="rect">
            <a:avLst/>
          </a:prstGeom>
        </p:spPr>
      </p:pic>
      <p:grpSp>
        <p:nvGrpSpPr>
          <p:cNvPr id="13" name="Group 12">
            <a:extLst>
              <a:ext uri="{FF2B5EF4-FFF2-40B4-BE49-F238E27FC236}">
                <a16:creationId xmlns="" xmlns:a16="http://schemas.microsoft.com/office/drawing/2014/main" id="{8CCF46B5-7D20-415B-98D6-CFFB006B8506}"/>
              </a:ext>
            </a:extLst>
          </p:cNvPr>
          <p:cNvGrpSpPr/>
          <p:nvPr/>
        </p:nvGrpSpPr>
        <p:grpSpPr>
          <a:xfrm>
            <a:off x="3159229" y="128036"/>
            <a:ext cx="738457" cy="685800"/>
            <a:chOff x="2043534" y="1706989"/>
            <a:chExt cx="738457" cy="685800"/>
          </a:xfrm>
        </p:grpSpPr>
        <p:sp>
          <p:nvSpPr>
            <p:cNvPr id="16" name="AutoShape 43">
              <a:extLst>
                <a:ext uri="{FF2B5EF4-FFF2-40B4-BE49-F238E27FC236}">
                  <a16:creationId xmlns="" xmlns:a16="http://schemas.microsoft.com/office/drawing/2014/main" id="{EC2DAE92-0740-455C-998C-06ED1994E71D}"/>
                </a:ext>
              </a:extLst>
            </p:cNvPr>
            <p:cNvSpPr>
              <a:spLocks noChangeArrowheads="1"/>
            </p:cNvSpPr>
            <p:nvPr/>
          </p:nvSpPr>
          <p:spPr bwMode="gray">
            <a:xfrm>
              <a:off x="2043534" y="1706989"/>
              <a:ext cx="738457" cy="685800"/>
            </a:xfrm>
            <a:prstGeom prst="diamond">
              <a:avLst/>
            </a:prstGeom>
            <a:solidFill>
              <a:srgbClr val="0000CC"/>
            </a:solidFill>
            <a:ln w="25400" algn="ctr">
              <a:solidFill>
                <a:schemeClr val="bg1"/>
              </a:solidFill>
              <a:miter lim="800000"/>
              <a:headEnd/>
              <a:tailEnd/>
            </a:ln>
            <a:effectLst>
              <a:outerShdw dist="63500" dir="2212194" algn="ctr" rotWithShape="0">
                <a:srgbClr val="333333">
                  <a:alpha val="50000"/>
                </a:srgbClr>
              </a:outerShdw>
            </a:effectLst>
          </p:spPr>
          <p:txBody>
            <a:bodyPr wrap="none" anchor="ctr"/>
            <a:lstStyle/>
            <a:p>
              <a:pPr eaLnBrk="1" hangingPunct="1">
                <a:defRPr/>
              </a:pPr>
              <a:endParaRPr lang="en-US" sz="3200">
                <a:latin typeface="Chu Van An" panose="02020603050405020304" pitchFamily="18" charset="0"/>
                <a:cs typeface="Chu Van An" panose="02020603050405020304" pitchFamily="18" charset="0"/>
              </a:endParaRPr>
            </a:p>
          </p:txBody>
        </p:sp>
        <p:sp>
          <p:nvSpPr>
            <p:cNvPr id="17" name="Text Box 45">
              <a:extLst>
                <a:ext uri="{FF2B5EF4-FFF2-40B4-BE49-F238E27FC236}">
                  <a16:creationId xmlns="" xmlns:a16="http://schemas.microsoft.com/office/drawing/2014/main" id="{B73BB27B-82AA-46BA-B313-9BBC4936D223}"/>
                </a:ext>
              </a:extLst>
            </p:cNvPr>
            <p:cNvSpPr txBox="1">
              <a:spLocks noChangeArrowheads="1"/>
            </p:cNvSpPr>
            <p:nvPr/>
          </p:nvSpPr>
          <p:spPr bwMode="gray">
            <a:xfrm>
              <a:off x="2115244" y="1793218"/>
              <a:ext cx="59503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vi-VN" sz="3200" b="1">
                  <a:solidFill>
                    <a:schemeClr val="bg1"/>
                  </a:solidFill>
                  <a:latin typeface="Yu Gothic" panose="020B0400000000000000" pitchFamily="34" charset="-128"/>
                  <a:ea typeface="Yu Gothic" panose="020B0400000000000000" pitchFamily="34" charset="-128"/>
                  <a:cs typeface="Chu Van An" panose="02020603050405020304" pitchFamily="18" charset="0"/>
                </a:rPr>
                <a:t>⓶</a:t>
              </a:r>
              <a:endParaRPr lang="en-US" altLang="vi-VN" sz="3200" b="1">
                <a:solidFill>
                  <a:schemeClr val="bg1"/>
                </a:solidFill>
                <a:latin typeface="Chu Van An" panose="02020603050405020304" pitchFamily="18" charset="0"/>
                <a:cs typeface="Chu Van An" panose="02020603050405020304" pitchFamily="18" charset="0"/>
              </a:endParaRPr>
            </a:p>
          </p:txBody>
        </p:sp>
      </p:grpSp>
      <p:grpSp>
        <p:nvGrpSpPr>
          <p:cNvPr id="8" name="Group 7">
            <a:extLst>
              <a:ext uri="{FF2B5EF4-FFF2-40B4-BE49-F238E27FC236}">
                <a16:creationId xmlns="" xmlns:a16="http://schemas.microsoft.com/office/drawing/2014/main" id="{0C4A8818-A8C6-40B2-93FC-502248369014}"/>
              </a:ext>
            </a:extLst>
          </p:cNvPr>
          <p:cNvGrpSpPr/>
          <p:nvPr/>
        </p:nvGrpSpPr>
        <p:grpSpPr>
          <a:xfrm>
            <a:off x="-1372802" y="2046834"/>
            <a:ext cx="9144002" cy="5329684"/>
            <a:chOff x="-1059316" y="1014150"/>
            <a:chExt cx="9144002" cy="5329684"/>
          </a:xfrm>
        </p:grpSpPr>
        <p:pic>
          <p:nvPicPr>
            <p:cNvPr id="20" name="Picture 345" descr="shadow_1_m">
              <a:extLst>
                <a:ext uri="{FF2B5EF4-FFF2-40B4-BE49-F238E27FC236}">
                  <a16:creationId xmlns="" xmlns:a16="http://schemas.microsoft.com/office/drawing/2014/main" id="{E4140265-4281-4518-8FC8-899425A5D0E6}"/>
                </a:ext>
              </a:extLst>
            </p:cNvPr>
            <p:cNvPicPr>
              <a:picLocks noChangeAspect="1" noChangeArrowheads="1"/>
            </p:cNvPicPr>
            <p:nvPr/>
          </p:nvPicPr>
          <p:blipFill>
            <a:blip r:embed="rId4"/>
            <a:srcRect r="61411"/>
            <a:stretch>
              <a:fillRect/>
            </a:stretch>
          </p:blipFill>
          <p:spPr bwMode="gray">
            <a:xfrm flipH="1">
              <a:off x="419251" y="1014150"/>
              <a:ext cx="67637" cy="5329684"/>
            </a:xfrm>
            <a:prstGeom prst="rect">
              <a:avLst/>
            </a:prstGeom>
            <a:noFill/>
            <a:ln w="9525">
              <a:noFill/>
              <a:miter lim="800000"/>
              <a:headEnd/>
              <a:tailEnd/>
            </a:ln>
          </p:spPr>
        </p:pic>
        <p:pic>
          <p:nvPicPr>
            <p:cNvPr id="21" name="Picture 345" descr="shadow_1_m">
              <a:extLst>
                <a:ext uri="{FF2B5EF4-FFF2-40B4-BE49-F238E27FC236}">
                  <a16:creationId xmlns="" xmlns:a16="http://schemas.microsoft.com/office/drawing/2014/main" id="{9DFFB59F-41F6-40E0-93B9-B0DF75A1541D}"/>
                </a:ext>
              </a:extLst>
            </p:cNvPr>
            <p:cNvPicPr>
              <a:picLocks noChangeAspect="1" noChangeArrowheads="1"/>
            </p:cNvPicPr>
            <p:nvPr/>
          </p:nvPicPr>
          <p:blipFill>
            <a:blip r:embed="rId4"/>
            <a:srcRect r="61411"/>
            <a:stretch>
              <a:fillRect/>
            </a:stretch>
          </p:blipFill>
          <p:spPr bwMode="gray">
            <a:xfrm rot="16200000" flipH="1">
              <a:off x="3489825" y="1078573"/>
              <a:ext cx="45719" cy="9144002"/>
            </a:xfrm>
            <a:prstGeom prst="rect">
              <a:avLst/>
            </a:prstGeom>
            <a:noFill/>
            <a:ln w="9525">
              <a:noFill/>
              <a:miter lim="800000"/>
              <a:headEnd/>
              <a:tailEnd/>
            </a:ln>
          </p:spPr>
        </p:pic>
      </p:grpSp>
      <p:sp>
        <p:nvSpPr>
          <p:cNvPr id="18" name="Content Placeholder 2">
            <a:extLst>
              <a:ext uri="{FF2B5EF4-FFF2-40B4-BE49-F238E27FC236}">
                <a16:creationId xmlns="" xmlns:a16="http://schemas.microsoft.com/office/drawing/2014/main" id="{5C607D02-F3EA-4874-B48F-93ED609CEE50}"/>
              </a:ext>
            </a:extLst>
          </p:cNvPr>
          <p:cNvSpPr txBox="1">
            <a:spLocks/>
          </p:cNvSpPr>
          <p:nvPr/>
        </p:nvSpPr>
        <p:spPr>
          <a:xfrm>
            <a:off x="143297" y="946664"/>
            <a:ext cx="11956358" cy="1428403"/>
          </a:xfrm>
          <a:prstGeom prst="rect">
            <a:avLst/>
          </a:prstGeom>
          <a:solidFill>
            <a:srgbClr val="FFFFCC"/>
          </a:solidFill>
          <a:ln>
            <a:solidFill>
              <a:srgbClr val="FFC000"/>
            </a:solidFill>
            <a:prstDash val="sysDash"/>
          </a:ln>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3200" kern="1200">
                <a:solidFill>
                  <a:srgbClr val="000066"/>
                </a:solidFill>
                <a:latin typeface="Chu Van An" panose="02020603050405020304" pitchFamily="18" charset="0"/>
                <a:ea typeface="+mn-ea"/>
                <a:cs typeface="Chu Van An" panose="02020603050405020304" pitchFamily="18" charset="0"/>
              </a:defRPr>
            </a:lvl1pPr>
            <a:lvl2pPr marL="457200" indent="0" algn="ctr" defTabSz="914400" rtl="0" eaLnBrk="1" latinLnBrk="0" hangingPunct="1">
              <a:lnSpc>
                <a:spcPct val="90000"/>
              </a:lnSpc>
              <a:spcBef>
                <a:spcPts val="500"/>
              </a:spcBef>
              <a:buFont typeface="Arial" panose="020B0604020202020204" pitchFamily="34" charset="0"/>
              <a:buNone/>
              <a:defRPr sz="3800" kern="1200">
                <a:solidFill>
                  <a:schemeClr val="bg1">
                    <a:lumMod val="95000"/>
                  </a:schemeClr>
                </a:solidFill>
                <a:latin typeface="Chu Van An" panose="02020603050405020304" pitchFamily="18" charset="0"/>
                <a:ea typeface="+mn-ea"/>
                <a:cs typeface="Chu Van An" panose="02020603050405020304" pitchFamily="18" charset="0"/>
              </a:defRPr>
            </a:lvl2pPr>
            <a:lvl3pPr marL="914400" indent="0" algn="ctr" defTabSz="914400" rtl="0" eaLnBrk="1" latinLnBrk="0" hangingPunct="1">
              <a:lnSpc>
                <a:spcPct val="90000"/>
              </a:lnSpc>
              <a:spcBef>
                <a:spcPts val="500"/>
              </a:spcBef>
              <a:buFont typeface="Arial" panose="020B0604020202020204" pitchFamily="34" charset="0"/>
              <a:buNone/>
              <a:defRPr sz="3800" kern="1200">
                <a:solidFill>
                  <a:schemeClr val="bg1">
                    <a:lumMod val="95000"/>
                  </a:schemeClr>
                </a:solidFill>
                <a:latin typeface="Chu Van An" panose="02020603050405020304" pitchFamily="18" charset="0"/>
                <a:ea typeface="+mn-ea"/>
                <a:cs typeface="Chu Van An" panose="02020603050405020304" pitchFamily="18" charset="0"/>
              </a:defRPr>
            </a:lvl3pPr>
            <a:lvl4pPr marL="1371600" indent="0" algn="ctr" defTabSz="914400" rtl="0" eaLnBrk="1" latinLnBrk="0" hangingPunct="1">
              <a:lnSpc>
                <a:spcPct val="90000"/>
              </a:lnSpc>
              <a:spcBef>
                <a:spcPts val="500"/>
              </a:spcBef>
              <a:buFont typeface="Arial" panose="020B0604020202020204" pitchFamily="34" charset="0"/>
              <a:buNone/>
              <a:defRPr sz="3800" kern="1200">
                <a:solidFill>
                  <a:schemeClr val="bg1">
                    <a:lumMod val="95000"/>
                  </a:schemeClr>
                </a:solidFill>
                <a:latin typeface="Chu Van An" panose="02020603050405020304" pitchFamily="18" charset="0"/>
                <a:ea typeface="+mn-ea"/>
                <a:cs typeface="Chu Van An" panose="02020603050405020304" pitchFamily="18" charset="0"/>
              </a:defRPr>
            </a:lvl4pPr>
            <a:lvl5pPr marL="1828800" indent="0" algn="ctr" defTabSz="914400" rtl="0" eaLnBrk="1" latinLnBrk="0" hangingPunct="1">
              <a:lnSpc>
                <a:spcPct val="90000"/>
              </a:lnSpc>
              <a:spcBef>
                <a:spcPts val="500"/>
              </a:spcBef>
              <a:buFont typeface="Arial" panose="020B0604020202020204" pitchFamily="34" charset="0"/>
              <a:buNone/>
              <a:defRPr sz="3800" kern="1200">
                <a:solidFill>
                  <a:schemeClr val="bg1">
                    <a:lumMod val="95000"/>
                  </a:schemeClr>
                </a:solidFill>
                <a:latin typeface="Chu Van An" panose="02020603050405020304" pitchFamily="18" charset="0"/>
                <a:ea typeface="+mn-ea"/>
                <a:cs typeface="Chu Van An" panose="02020603050405020304" pitchFamily="18" charset="0"/>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2341563" indent="-2341563" algn="just"/>
            <a:r>
              <a:rPr lang="en-US" b="1">
                <a:solidFill>
                  <a:srgbClr val="FF0000"/>
                </a:solidFill>
              </a:rPr>
              <a:t>②</a:t>
            </a:r>
            <a:r>
              <a:rPr lang="en-US">
                <a:solidFill>
                  <a:srgbClr val="FF0000"/>
                </a:solidFill>
              </a:rPr>
              <a:t>. </a:t>
            </a:r>
            <a:r>
              <a:rPr lang="en-US" b="1">
                <a:solidFill>
                  <a:srgbClr val="002060"/>
                </a:solidFill>
              </a:rPr>
              <a:t>Dạng 2: </a:t>
            </a:r>
          </a:p>
          <a:p>
            <a:pPr marL="2341563" indent="-2341563" algn="ctr"/>
            <a:r>
              <a:rPr lang="en-US" b="1">
                <a:solidFill>
                  <a:srgbClr val="FF0000"/>
                </a:solidFill>
              </a:rPr>
              <a:t>Sự tạo thành mặt trụ tròn xoay</a:t>
            </a:r>
            <a:endParaRPr lang="en-US">
              <a:solidFill>
                <a:srgbClr val="FF0000"/>
              </a:solidFill>
            </a:endParaRPr>
          </a:p>
        </p:txBody>
      </p:sp>
      <p:sp>
        <p:nvSpPr>
          <p:cNvPr id="19" name="Hexagon 26">
            <a:extLst>
              <a:ext uri="{FF2B5EF4-FFF2-40B4-BE49-F238E27FC236}">
                <a16:creationId xmlns="" xmlns:a16="http://schemas.microsoft.com/office/drawing/2014/main" id="{D6C17B40-6E5F-4ADB-A3BE-07CDA82600F4}"/>
              </a:ext>
            </a:extLst>
          </p:cNvPr>
          <p:cNvSpPr/>
          <p:nvPr/>
        </p:nvSpPr>
        <p:spPr bwMode="auto">
          <a:xfrm>
            <a:off x="3897684" y="128036"/>
            <a:ext cx="5446566" cy="685800"/>
          </a:xfrm>
          <a:prstGeom prst="hexagon">
            <a:avLst>
              <a:gd name="adj" fmla="val 31838"/>
              <a:gd name="vf" fmla="val 115470"/>
            </a:avLst>
          </a:prstGeom>
          <a:solidFill>
            <a:srgbClr val="FFFF99"/>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algn="ctr"/>
            <a:r>
              <a:rPr lang="en-US" altLang="vi-VN" sz="3200" b="1">
                <a:solidFill>
                  <a:srgbClr val="C00000"/>
                </a:solidFill>
                <a:latin typeface="Chu Van An" panose="02020603050405020304" pitchFamily="18" charset="0"/>
                <a:cs typeface="Chu Van An" panose="02020603050405020304" pitchFamily="18" charset="0"/>
              </a:rPr>
              <a:t>Phân dạng bài tập</a:t>
            </a:r>
          </a:p>
        </p:txBody>
      </p:sp>
      <p:sp>
        <p:nvSpPr>
          <p:cNvPr id="12" name="Hexagon 26">
            <a:extLst>
              <a:ext uri="{FF2B5EF4-FFF2-40B4-BE49-F238E27FC236}">
                <a16:creationId xmlns="" xmlns:a16="http://schemas.microsoft.com/office/drawing/2014/main" id="{7AF2C811-1C2B-46BA-8AE1-E195A11DD3A5}"/>
              </a:ext>
            </a:extLst>
          </p:cNvPr>
          <p:cNvSpPr/>
          <p:nvPr/>
        </p:nvSpPr>
        <p:spPr bwMode="auto">
          <a:xfrm>
            <a:off x="3907943" y="144212"/>
            <a:ext cx="5446567" cy="685800"/>
          </a:xfrm>
          <a:prstGeom prst="hexagon">
            <a:avLst>
              <a:gd name="adj" fmla="val 31838"/>
              <a:gd name="vf" fmla="val 115470"/>
            </a:avLst>
          </a:prstGeom>
          <a:gradFill flip="none" rotWithShape="1">
            <a:gsLst>
              <a:gs pos="67000">
                <a:srgbClr val="FFFF00">
                  <a:lumMod val="30000"/>
                  <a:lumOff val="70000"/>
                </a:srgbClr>
              </a:gs>
              <a:gs pos="4000">
                <a:schemeClr val="accent5">
                  <a:lumMod val="0"/>
                  <a:lumOff val="100000"/>
                </a:schemeClr>
              </a:gs>
              <a:gs pos="4000">
                <a:schemeClr val="accent5">
                  <a:lumMod val="60000"/>
                  <a:lumOff val="40000"/>
                </a:schemeClr>
              </a:gs>
            </a:gsLst>
            <a:lin ang="2700000" scaled="1"/>
            <a:tileRect/>
          </a:gradFill>
          <a:ln>
            <a:solidFill>
              <a:srgbClr val="FFFFCC"/>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algn="ctr"/>
            <a:r>
              <a:rPr lang="en-US" altLang="vi-VN" sz="3200" b="1">
                <a:solidFill>
                  <a:srgbClr val="0000CC"/>
                </a:solidFill>
                <a:latin typeface="Chu Van An" panose="02020603050405020304" pitchFamily="18" charset="0"/>
                <a:cs typeface="Chu Van An" panose="02020603050405020304" pitchFamily="18" charset="0"/>
              </a:rPr>
              <a:t>Phân dạng bài tập</a:t>
            </a:r>
          </a:p>
        </p:txBody>
      </p:sp>
      <mc:AlternateContent xmlns:mc="http://schemas.openxmlformats.org/markup-compatibility/2006" xmlns:a14="http://schemas.microsoft.com/office/drawing/2010/main">
        <mc:Choice Requires="a14">
          <p:sp>
            <p:nvSpPr>
              <p:cNvPr id="14" name="Content Placeholder 2">
                <a:extLst>
                  <a:ext uri="{FF2B5EF4-FFF2-40B4-BE49-F238E27FC236}">
                    <a16:creationId xmlns="" xmlns:a16="http://schemas.microsoft.com/office/drawing/2014/main" id="{EFC7DFC1-DFA3-4304-88D3-E3F6B354EE8B}"/>
                  </a:ext>
                </a:extLst>
              </p:cNvPr>
              <p:cNvSpPr txBox="1">
                <a:spLocks/>
              </p:cNvSpPr>
              <p:nvPr/>
            </p:nvSpPr>
            <p:spPr>
              <a:xfrm>
                <a:off x="139583" y="2414133"/>
                <a:ext cx="9204667" cy="4331050"/>
              </a:xfrm>
              <a:prstGeom prst="rect">
                <a:avLst/>
              </a:prstGeom>
              <a:solidFill>
                <a:srgbClr val="CCFFFF"/>
              </a:solidFill>
              <a:ln>
                <a:solidFill>
                  <a:srgbClr val="0000CC"/>
                </a:solidFill>
                <a:prstDash val="sysDot"/>
              </a:ln>
            </p:spPr>
            <p:txBody>
              <a:bodyPr vert="horz" lIns="91440" tIns="45720" rIns="91440" bIns="45720" rtlCol="0">
                <a:normAutofit fontScale="85000" lnSpcReduction="20000"/>
              </a:bodyPr>
              <a:lstStyle>
                <a:lvl1pPr marL="0" indent="0" algn="l" defTabSz="914400" rtl="0" eaLnBrk="1" latinLnBrk="0" hangingPunct="1">
                  <a:lnSpc>
                    <a:spcPct val="90000"/>
                  </a:lnSpc>
                  <a:spcBef>
                    <a:spcPts val="1000"/>
                  </a:spcBef>
                  <a:buFont typeface="Arial" panose="020B0604020202020204" pitchFamily="34" charset="0"/>
                  <a:buNone/>
                  <a:defRPr sz="3200" kern="1200">
                    <a:solidFill>
                      <a:srgbClr val="000066"/>
                    </a:solidFill>
                    <a:latin typeface="Chu Van An" panose="02020603050405020304" pitchFamily="18" charset="0"/>
                    <a:ea typeface="+mn-ea"/>
                    <a:cs typeface="Chu Van An" panose="02020603050405020304" pitchFamily="18" charset="0"/>
                  </a:defRPr>
                </a:lvl1pPr>
                <a:lvl2pPr marL="457200" indent="0" algn="ctr" defTabSz="914400" rtl="0" eaLnBrk="1" latinLnBrk="0" hangingPunct="1">
                  <a:lnSpc>
                    <a:spcPct val="90000"/>
                  </a:lnSpc>
                  <a:spcBef>
                    <a:spcPts val="500"/>
                  </a:spcBef>
                  <a:buFont typeface="Arial" panose="020B0604020202020204" pitchFamily="34" charset="0"/>
                  <a:buNone/>
                  <a:defRPr sz="3800" kern="1200">
                    <a:solidFill>
                      <a:schemeClr val="bg1">
                        <a:lumMod val="95000"/>
                      </a:schemeClr>
                    </a:solidFill>
                    <a:latin typeface="Chu Van An" panose="02020603050405020304" pitchFamily="18" charset="0"/>
                    <a:ea typeface="+mn-ea"/>
                    <a:cs typeface="Chu Van An" panose="02020603050405020304" pitchFamily="18" charset="0"/>
                  </a:defRPr>
                </a:lvl2pPr>
                <a:lvl3pPr marL="914400" indent="0" algn="ctr" defTabSz="914400" rtl="0" eaLnBrk="1" latinLnBrk="0" hangingPunct="1">
                  <a:lnSpc>
                    <a:spcPct val="90000"/>
                  </a:lnSpc>
                  <a:spcBef>
                    <a:spcPts val="500"/>
                  </a:spcBef>
                  <a:buFont typeface="Arial" panose="020B0604020202020204" pitchFamily="34" charset="0"/>
                  <a:buNone/>
                  <a:defRPr sz="3800" kern="1200">
                    <a:solidFill>
                      <a:schemeClr val="bg1">
                        <a:lumMod val="95000"/>
                      </a:schemeClr>
                    </a:solidFill>
                    <a:latin typeface="Chu Van An" panose="02020603050405020304" pitchFamily="18" charset="0"/>
                    <a:ea typeface="+mn-ea"/>
                    <a:cs typeface="Chu Van An" panose="02020603050405020304" pitchFamily="18" charset="0"/>
                  </a:defRPr>
                </a:lvl3pPr>
                <a:lvl4pPr marL="1371600" indent="0" algn="ctr" defTabSz="914400" rtl="0" eaLnBrk="1" latinLnBrk="0" hangingPunct="1">
                  <a:lnSpc>
                    <a:spcPct val="90000"/>
                  </a:lnSpc>
                  <a:spcBef>
                    <a:spcPts val="500"/>
                  </a:spcBef>
                  <a:buFont typeface="Arial" panose="020B0604020202020204" pitchFamily="34" charset="0"/>
                  <a:buNone/>
                  <a:defRPr sz="3800" kern="1200">
                    <a:solidFill>
                      <a:schemeClr val="bg1">
                        <a:lumMod val="95000"/>
                      </a:schemeClr>
                    </a:solidFill>
                    <a:latin typeface="Chu Van An" panose="02020603050405020304" pitchFamily="18" charset="0"/>
                    <a:ea typeface="+mn-ea"/>
                    <a:cs typeface="Chu Van An" panose="02020603050405020304" pitchFamily="18" charset="0"/>
                  </a:defRPr>
                </a:lvl4pPr>
                <a:lvl5pPr marL="1828800" indent="0" algn="ctr" defTabSz="914400" rtl="0" eaLnBrk="1" latinLnBrk="0" hangingPunct="1">
                  <a:lnSpc>
                    <a:spcPct val="90000"/>
                  </a:lnSpc>
                  <a:spcBef>
                    <a:spcPts val="500"/>
                  </a:spcBef>
                  <a:buFont typeface="Arial" panose="020B0604020202020204" pitchFamily="34" charset="0"/>
                  <a:buNone/>
                  <a:defRPr sz="3800" kern="1200">
                    <a:solidFill>
                      <a:schemeClr val="bg1">
                        <a:lumMod val="95000"/>
                      </a:schemeClr>
                    </a:solidFill>
                    <a:latin typeface="Chu Van An" panose="02020603050405020304" pitchFamily="18" charset="0"/>
                    <a:ea typeface="+mn-ea"/>
                    <a:cs typeface="Chu Van An" panose="02020603050405020304" pitchFamily="18" charset="0"/>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747713" indent="-401638"/>
                <a:r>
                  <a:rPr lang="en-US" b="1">
                    <a:solidFill>
                      <a:srgbClr val="FF0000"/>
                    </a:solidFill>
                    <a:sym typeface="Wingdings" panose="05000000000000000000" pitchFamily="2" charset="2"/>
                  </a:rPr>
                  <a:t> </a:t>
                </a:r>
                <a:r>
                  <a:rPr lang="en-US" b="1" i="1"/>
                  <a:t>Lý thuyết cần nắm: </a:t>
                </a:r>
                <a:r>
                  <a:rPr lang="en-US"/>
                  <a:t>Nắm chắc sự tạo thành mặt trụ, hình trụ, khối trụ.</a:t>
                </a:r>
              </a:p>
              <a:p>
                <a:pPr marL="747713" indent="-290513" algn="just"/>
                <a:r>
                  <a:rPr lang="en-US">
                    <a:solidFill>
                      <a:srgbClr val="FF0000"/>
                    </a:solidFill>
                    <a:sym typeface="Wingdings 2" panose="05020102010507070707" pitchFamily="18" charset="2"/>
                  </a:rPr>
                  <a:t></a:t>
                </a:r>
                <a:r>
                  <a:rPr lang="en-US"/>
                  <a:t> Khi quay hình chữ nhật </a:t>
                </a:r>
                <a14:m>
                  <m:oMath xmlns:m="http://schemas.openxmlformats.org/officeDocument/2006/math">
                    <m:r>
                      <a:rPr lang="en-US" i="1">
                        <a:latin typeface="Cambria Math" panose="02040503050406030204" pitchFamily="18" charset="0"/>
                      </a:rPr>
                      <m:t>𝐴𝐵𝐶𝐷</m:t>
                    </m:r>
                  </m:oMath>
                </a14:m>
                <a:r>
                  <a:rPr lang="en-US"/>
                  <a:t> xung quanh đường thẳng chứa một cạnh, chẳng hạn cạnh </a:t>
                </a:r>
                <a14:m>
                  <m:oMath xmlns:m="http://schemas.openxmlformats.org/officeDocument/2006/math">
                    <m:r>
                      <a:rPr lang="en-US" i="1">
                        <a:latin typeface="Cambria Math" panose="02040503050406030204" pitchFamily="18" charset="0"/>
                      </a:rPr>
                      <m:t>𝐴𝐵</m:t>
                    </m:r>
                  </m:oMath>
                </a14:m>
                <a:r>
                  <a:rPr lang="en-US"/>
                  <a:t> thì đường gấp khúc </a:t>
                </a:r>
                <a14:m>
                  <m:oMath xmlns:m="http://schemas.openxmlformats.org/officeDocument/2006/math">
                    <m:r>
                      <a:rPr lang="en-US" i="1">
                        <a:latin typeface="Cambria Math" panose="02040503050406030204" pitchFamily="18" charset="0"/>
                      </a:rPr>
                      <m:t>𝐴𝐵𝐶𝐷</m:t>
                    </m:r>
                  </m:oMath>
                </a14:m>
                <a:r>
                  <a:rPr lang="en-US"/>
                  <a:t> tạo thành một hình, hình đó được gọi là hình trụ tròn xoay hay gọi tắt là hình trụ.</a:t>
                </a:r>
              </a:p>
              <a:p>
                <a:pPr marL="747713" indent="-290513" algn="just"/>
                <a:r>
                  <a:rPr lang="en-US">
                    <a:solidFill>
                      <a:srgbClr val="FF0000"/>
                    </a:solidFill>
                    <a:sym typeface="Wingdings 2" panose="05020102010507070707" pitchFamily="18" charset="2"/>
                  </a:rPr>
                  <a:t></a:t>
                </a:r>
                <a:r>
                  <a:rPr lang="en-US"/>
                  <a:t> Đường thẳng </a:t>
                </a:r>
                <a14:m>
                  <m:oMath xmlns:m="http://schemas.openxmlformats.org/officeDocument/2006/math">
                    <m:r>
                      <a:rPr lang="en-US" i="1">
                        <a:latin typeface="Cambria Math" panose="02040503050406030204" pitchFamily="18" charset="0"/>
                      </a:rPr>
                      <m:t>𝐴𝐵</m:t>
                    </m:r>
                  </m:oMath>
                </a14:m>
                <a:r>
                  <a:rPr lang="en-US"/>
                  <a:t> được gọi là trục.</a:t>
                </a:r>
              </a:p>
              <a:p>
                <a:pPr marL="747713" indent="-290513" algn="just"/>
                <a:r>
                  <a:rPr lang="en-US">
                    <a:solidFill>
                      <a:srgbClr val="FF0000"/>
                    </a:solidFill>
                    <a:sym typeface="Wingdings 2" panose="05020102010507070707" pitchFamily="18" charset="2"/>
                  </a:rPr>
                  <a:t></a:t>
                </a:r>
                <a:r>
                  <a:rPr lang="en-US"/>
                  <a:t> Đoạn thẳng </a:t>
                </a:r>
                <a14:m>
                  <m:oMath xmlns:m="http://schemas.openxmlformats.org/officeDocument/2006/math">
                    <m:r>
                      <a:rPr lang="en-US" i="1">
                        <a:latin typeface="Cambria Math" panose="02040503050406030204" pitchFamily="18" charset="0"/>
                      </a:rPr>
                      <m:t>𝐶𝐷</m:t>
                    </m:r>
                  </m:oMath>
                </a14:m>
                <a:r>
                  <a:rPr lang="en-US"/>
                  <a:t> được gọi là độ dài đường sinh.</a:t>
                </a:r>
              </a:p>
              <a:p>
                <a:pPr marL="747713" indent="-290513" algn="just"/>
                <a:r>
                  <a:rPr lang="en-US">
                    <a:solidFill>
                      <a:srgbClr val="FF0000"/>
                    </a:solidFill>
                    <a:sym typeface="Wingdings 2" panose="05020102010507070707" pitchFamily="18" charset="2"/>
                  </a:rPr>
                  <a:t></a:t>
                </a:r>
                <a:r>
                  <a:rPr lang="en-US"/>
                  <a:t> Độ dài đoạn thẳng </a:t>
                </a:r>
                <a14:m>
                  <m:oMath xmlns:m="http://schemas.openxmlformats.org/officeDocument/2006/math">
                    <m:r>
                      <a:rPr lang="en-US" i="1">
                        <a:latin typeface="Cambria Math" panose="02040503050406030204" pitchFamily="18" charset="0"/>
                      </a:rPr>
                      <m:t>𝐴𝐵</m:t>
                    </m:r>
                    <m:r>
                      <a:rPr lang="en-US" i="1">
                        <a:latin typeface="Cambria Math" panose="02040503050406030204" pitchFamily="18" charset="0"/>
                      </a:rPr>
                      <m:t>=</m:t>
                    </m:r>
                    <m:r>
                      <a:rPr lang="en-US" i="1">
                        <a:latin typeface="Cambria Math" panose="02040503050406030204" pitchFamily="18" charset="0"/>
                      </a:rPr>
                      <m:t>𝐶𝐷</m:t>
                    </m:r>
                    <m:r>
                      <a:rPr lang="en-US" i="1">
                        <a:latin typeface="Cambria Math" panose="02040503050406030204" pitchFamily="18" charset="0"/>
                      </a:rPr>
                      <m:t>=</m:t>
                    </m:r>
                    <m:r>
                      <a:rPr lang="en-US" i="1">
                        <a:latin typeface="Cambria Math" panose="02040503050406030204" pitchFamily="18" charset="0"/>
                      </a:rPr>
                      <m:t>h</m:t>
                    </m:r>
                  </m:oMath>
                </a14:m>
                <a:r>
                  <a:rPr lang="en-US"/>
                  <a:t> được gọi là chiều cao của hình trụ.</a:t>
                </a:r>
              </a:p>
              <a:p>
                <a:pPr marL="747713" indent="-290513" algn="just"/>
                <a:r>
                  <a:rPr lang="en-US">
                    <a:solidFill>
                      <a:srgbClr val="FF0000"/>
                    </a:solidFill>
                    <a:sym typeface="Wingdings 2" panose="05020102010507070707" pitchFamily="18" charset="2"/>
                  </a:rPr>
                  <a:t></a:t>
                </a:r>
                <a:r>
                  <a:rPr lang="en-US"/>
                  <a:t> Hình tròn tâm </a:t>
                </a:r>
                <a14:m>
                  <m:oMath xmlns:m="http://schemas.openxmlformats.org/officeDocument/2006/math">
                    <m:r>
                      <a:rPr lang="en-US" i="1">
                        <a:latin typeface="Cambria Math" panose="02040503050406030204" pitchFamily="18" charset="0"/>
                      </a:rPr>
                      <m:t>𝐴</m:t>
                    </m:r>
                  </m:oMath>
                </a14:m>
                <a:r>
                  <a:rPr lang="en-US"/>
                  <a:t>, bán kính </a:t>
                </a:r>
                <a14:m>
                  <m:oMath xmlns:m="http://schemas.openxmlformats.org/officeDocument/2006/math">
                    <m:r>
                      <a:rPr lang="en-US" i="1">
                        <a:latin typeface="Cambria Math" panose="02040503050406030204" pitchFamily="18" charset="0"/>
                      </a:rPr>
                      <m:t>𝑟</m:t>
                    </m:r>
                    <m:r>
                      <a:rPr lang="en-US" i="1">
                        <a:latin typeface="Cambria Math" panose="02040503050406030204" pitchFamily="18" charset="0"/>
                      </a:rPr>
                      <m:t>=</m:t>
                    </m:r>
                    <m:r>
                      <a:rPr lang="en-US" i="1">
                        <a:latin typeface="Cambria Math" panose="02040503050406030204" pitchFamily="18" charset="0"/>
                      </a:rPr>
                      <m:t>𝐴𝐷</m:t>
                    </m:r>
                  </m:oMath>
                </a14:m>
                <a:r>
                  <a:rPr lang="en-US"/>
                  <a:t> và hình tròn tâm </a:t>
                </a:r>
                <a14:m>
                  <m:oMath xmlns:m="http://schemas.openxmlformats.org/officeDocument/2006/math">
                    <m:r>
                      <a:rPr lang="en-US" i="1">
                        <a:latin typeface="Cambria Math" panose="02040503050406030204" pitchFamily="18" charset="0"/>
                      </a:rPr>
                      <m:t>𝐵</m:t>
                    </m:r>
                  </m:oMath>
                </a14:m>
                <a:r>
                  <a:rPr lang="en-US"/>
                  <a:t>, bán kính </a:t>
                </a:r>
                <a14:m>
                  <m:oMath xmlns:m="http://schemas.openxmlformats.org/officeDocument/2006/math">
                    <m:r>
                      <a:rPr lang="en-US" i="1">
                        <a:latin typeface="Cambria Math" panose="02040503050406030204" pitchFamily="18" charset="0"/>
                      </a:rPr>
                      <m:t>𝑟</m:t>
                    </m:r>
                    <m:r>
                      <a:rPr lang="en-US" i="1">
                        <a:latin typeface="Cambria Math" panose="02040503050406030204" pitchFamily="18" charset="0"/>
                      </a:rPr>
                      <m:t>=</m:t>
                    </m:r>
                    <m:r>
                      <a:rPr lang="en-US" i="1">
                        <a:latin typeface="Cambria Math" panose="02040503050406030204" pitchFamily="18" charset="0"/>
                      </a:rPr>
                      <m:t>𝐵𝐶</m:t>
                    </m:r>
                  </m:oMath>
                </a14:m>
                <a:r>
                  <a:rPr lang="en-US"/>
                  <a:t> được gọi là 2 đáy của hình trụ.</a:t>
                </a:r>
              </a:p>
            </p:txBody>
          </p:sp>
        </mc:Choice>
        <mc:Fallback xmlns="">
          <p:sp>
            <p:nvSpPr>
              <p:cNvPr id="14" name="Content Placeholder 2">
                <a:extLst>
                  <a:ext uri="{FF2B5EF4-FFF2-40B4-BE49-F238E27FC236}">
                    <a16:creationId xmlns:a16="http://schemas.microsoft.com/office/drawing/2014/main" id="{EFC7DFC1-DFA3-4304-88D3-E3F6B354EE8B}"/>
                  </a:ext>
                </a:extLst>
              </p:cNvPr>
              <p:cNvSpPr txBox="1">
                <a:spLocks noRot="1" noChangeAspect="1" noMove="1" noResize="1" noEditPoints="1" noAdjustHandles="1" noChangeArrowheads="1" noChangeShapeType="1" noTextEdit="1"/>
              </p:cNvSpPr>
              <p:nvPr/>
            </p:nvSpPr>
            <p:spPr>
              <a:xfrm>
                <a:off x="139583" y="2414133"/>
                <a:ext cx="9204667" cy="4331050"/>
              </a:xfrm>
              <a:prstGeom prst="rect">
                <a:avLst/>
              </a:prstGeom>
              <a:blipFill>
                <a:blip r:embed="rId5"/>
                <a:stretch>
                  <a:fillRect t="-3933" r="-2183" b="-421"/>
                </a:stretch>
              </a:blipFill>
              <a:ln>
                <a:solidFill>
                  <a:srgbClr val="0000CC"/>
                </a:solidFill>
                <a:prstDash val="sysDot"/>
              </a:ln>
            </p:spPr>
            <p:txBody>
              <a:bodyPr/>
              <a:lstStyle/>
              <a:p>
                <a:r>
                  <a:rPr lang="en-US">
                    <a:noFill/>
                  </a:rPr>
                  <a:t> </a:t>
                </a:r>
              </a:p>
            </p:txBody>
          </p:sp>
        </mc:Fallback>
      </mc:AlternateContent>
      <p:pic>
        <p:nvPicPr>
          <p:cNvPr id="22" name="Picture 21">
            <a:extLst>
              <a:ext uri="{FF2B5EF4-FFF2-40B4-BE49-F238E27FC236}">
                <a16:creationId xmlns="" xmlns:a16="http://schemas.microsoft.com/office/drawing/2014/main" id="{9544071E-40DF-448B-8C6C-C5EF71E83F66}"/>
              </a:ext>
            </a:extLst>
          </p:cNvPr>
          <p:cNvPicPr/>
          <p:nvPr/>
        </p:nvPicPr>
        <p:blipFill>
          <a:blip r:embed="rId6">
            <a:extLst>
              <a:ext uri="{28A0092B-C50C-407E-A947-70E740481C1C}">
                <a14:useLocalDpi xmlns:a14="http://schemas.microsoft.com/office/drawing/2010/main" val="0"/>
              </a:ext>
            </a:extLst>
          </a:blip>
          <a:srcRect/>
          <a:stretch>
            <a:fillRect/>
          </a:stretch>
        </p:blipFill>
        <p:spPr bwMode="auto">
          <a:xfrm>
            <a:off x="9378067" y="2414133"/>
            <a:ext cx="2721587" cy="4331050"/>
          </a:xfrm>
          <a:prstGeom prst="rect">
            <a:avLst/>
          </a:prstGeom>
          <a:noFill/>
          <a:ln>
            <a:noFill/>
          </a:ln>
        </p:spPr>
      </p:pic>
    </p:spTree>
    <p:extLst>
      <p:ext uri="{BB962C8B-B14F-4D97-AF65-F5344CB8AC3E}">
        <p14:creationId xmlns:p14="http://schemas.microsoft.com/office/powerpoint/2010/main" val="105484737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8">
                                            <p:bg/>
                                          </p:spTgt>
                                        </p:tgtEl>
                                        <p:attrNameLst>
                                          <p:attrName>style.visibility</p:attrName>
                                        </p:attrNameLst>
                                      </p:cBhvr>
                                      <p:to>
                                        <p:strVal val="visible"/>
                                      </p:to>
                                    </p:set>
                                    <p:animEffect transition="in" filter="wipe(up)">
                                      <p:cBhvr>
                                        <p:cTn id="7" dur="500"/>
                                        <p:tgtEl>
                                          <p:spTgt spid="18">
                                            <p:bg/>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8">
                                            <p:txEl>
                                              <p:pRg st="0" end="0"/>
                                            </p:txEl>
                                          </p:spTgt>
                                        </p:tgtEl>
                                        <p:attrNameLst>
                                          <p:attrName>style.visibility</p:attrName>
                                        </p:attrNameLst>
                                      </p:cBhvr>
                                      <p:to>
                                        <p:strVal val="visible"/>
                                      </p:to>
                                    </p:set>
                                    <p:animEffect transition="in" filter="wipe(up)">
                                      <p:cBhvr>
                                        <p:cTn id="12" dur="500"/>
                                        <p:tgtEl>
                                          <p:spTgt spid="1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18">
                                            <p:txEl>
                                              <p:pRg st="1" end="1"/>
                                            </p:txEl>
                                          </p:spTgt>
                                        </p:tgtEl>
                                        <p:attrNameLst>
                                          <p:attrName>style.visibility</p:attrName>
                                        </p:attrNameLst>
                                      </p:cBhvr>
                                      <p:to>
                                        <p:strVal val="visible"/>
                                      </p:to>
                                    </p:set>
                                    <p:animEffect transition="in" filter="wipe(up)">
                                      <p:cBhvr>
                                        <p:cTn id="17" dur="500"/>
                                        <p:tgtEl>
                                          <p:spTgt spid="18">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14">
                                            <p:bg/>
                                          </p:spTgt>
                                        </p:tgtEl>
                                        <p:attrNameLst>
                                          <p:attrName>style.visibility</p:attrName>
                                        </p:attrNameLst>
                                      </p:cBhvr>
                                      <p:to>
                                        <p:strVal val="visible"/>
                                      </p:to>
                                    </p:set>
                                    <p:animEffect transition="in" filter="wipe(up)">
                                      <p:cBhvr>
                                        <p:cTn id="22" dur="500"/>
                                        <p:tgtEl>
                                          <p:spTgt spid="14">
                                            <p:bg/>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14">
                                            <p:txEl>
                                              <p:pRg st="0" end="0"/>
                                            </p:txEl>
                                          </p:spTgt>
                                        </p:tgtEl>
                                        <p:attrNameLst>
                                          <p:attrName>style.visibility</p:attrName>
                                        </p:attrNameLst>
                                      </p:cBhvr>
                                      <p:to>
                                        <p:strVal val="visible"/>
                                      </p:to>
                                    </p:set>
                                    <p:animEffect transition="in" filter="wipe(up)">
                                      <p:cBhvr>
                                        <p:cTn id="27" dur="500"/>
                                        <p:tgtEl>
                                          <p:spTgt spid="14">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14">
                                            <p:txEl>
                                              <p:pRg st="1" end="1"/>
                                            </p:txEl>
                                          </p:spTgt>
                                        </p:tgtEl>
                                        <p:attrNameLst>
                                          <p:attrName>style.visibility</p:attrName>
                                        </p:attrNameLst>
                                      </p:cBhvr>
                                      <p:to>
                                        <p:strVal val="visible"/>
                                      </p:to>
                                    </p:set>
                                    <p:animEffect transition="in" filter="wipe(up)">
                                      <p:cBhvr>
                                        <p:cTn id="32" dur="500"/>
                                        <p:tgtEl>
                                          <p:spTgt spid="14">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grpId="0" nodeType="clickEffect">
                                  <p:stCondLst>
                                    <p:cond delay="0"/>
                                  </p:stCondLst>
                                  <p:childTnLst>
                                    <p:set>
                                      <p:cBhvr>
                                        <p:cTn id="36" dur="1" fill="hold">
                                          <p:stCondLst>
                                            <p:cond delay="0"/>
                                          </p:stCondLst>
                                        </p:cTn>
                                        <p:tgtEl>
                                          <p:spTgt spid="14">
                                            <p:txEl>
                                              <p:pRg st="2" end="2"/>
                                            </p:txEl>
                                          </p:spTgt>
                                        </p:tgtEl>
                                        <p:attrNameLst>
                                          <p:attrName>style.visibility</p:attrName>
                                        </p:attrNameLst>
                                      </p:cBhvr>
                                      <p:to>
                                        <p:strVal val="visible"/>
                                      </p:to>
                                    </p:set>
                                    <p:animEffect transition="in" filter="wipe(up)">
                                      <p:cBhvr>
                                        <p:cTn id="37" dur="500"/>
                                        <p:tgtEl>
                                          <p:spTgt spid="14">
                                            <p:txEl>
                                              <p:pRg st="2" end="2"/>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grpId="0" nodeType="clickEffect">
                                  <p:stCondLst>
                                    <p:cond delay="0"/>
                                  </p:stCondLst>
                                  <p:childTnLst>
                                    <p:set>
                                      <p:cBhvr>
                                        <p:cTn id="41" dur="1" fill="hold">
                                          <p:stCondLst>
                                            <p:cond delay="0"/>
                                          </p:stCondLst>
                                        </p:cTn>
                                        <p:tgtEl>
                                          <p:spTgt spid="14">
                                            <p:txEl>
                                              <p:pRg st="3" end="3"/>
                                            </p:txEl>
                                          </p:spTgt>
                                        </p:tgtEl>
                                        <p:attrNameLst>
                                          <p:attrName>style.visibility</p:attrName>
                                        </p:attrNameLst>
                                      </p:cBhvr>
                                      <p:to>
                                        <p:strVal val="visible"/>
                                      </p:to>
                                    </p:set>
                                    <p:animEffect transition="in" filter="wipe(up)">
                                      <p:cBhvr>
                                        <p:cTn id="42" dur="500"/>
                                        <p:tgtEl>
                                          <p:spTgt spid="14">
                                            <p:txEl>
                                              <p:pRg st="3" end="3"/>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grpId="0" nodeType="clickEffect">
                                  <p:stCondLst>
                                    <p:cond delay="0"/>
                                  </p:stCondLst>
                                  <p:childTnLst>
                                    <p:set>
                                      <p:cBhvr>
                                        <p:cTn id="46" dur="1" fill="hold">
                                          <p:stCondLst>
                                            <p:cond delay="0"/>
                                          </p:stCondLst>
                                        </p:cTn>
                                        <p:tgtEl>
                                          <p:spTgt spid="14">
                                            <p:txEl>
                                              <p:pRg st="4" end="4"/>
                                            </p:txEl>
                                          </p:spTgt>
                                        </p:tgtEl>
                                        <p:attrNameLst>
                                          <p:attrName>style.visibility</p:attrName>
                                        </p:attrNameLst>
                                      </p:cBhvr>
                                      <p:to>
                                        <p:strVal val="visible"/>
                                      </p:to>
                                    </p:set>
                                    <p:animEffect transition="in" filter="wipe(up)">
                                      <p:cBhvr>
                                        <p:cTn id="47" dur="500"/>
                                        <p:tgtEl>
                                          <p:spTgt spid="14">
                                            <p:txEl>
                                              <p:pRg st="4" end="4"/>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1" fill="hold" grpId="0" nodeType="clickEffect">
                                  <p:stCondLst>
                                    <p:cond delay="0"/>
                                  </p:stCondLst>
                                  <p:childTnLst>
                                    <p:set>
                                      <p:cBhvr>
                                        <p:cTn id="51" dur="1" fill="hold">
                                          <p:stCondLst>
                                            <p:cond delay="0"/>
                                          </p:stCondLst>
                                        </p:cTn>
                                        <p:tgtEl>
                                          <p:spTgt spid="14">
                                            <p:txEl>
                                              <p:pRg st="5" end="5"/>
                                            </p:txEl>
                                          </p:spTgt>
                                        </p:tgtEl>
                                        <p:attrNameLst>
                                          <p:attrName>style.visibility</p:attrName>
                                        </p:attrNameLst>
                                      </p:cBhvr>
                                      <p:to>
                                        <p:strVal val="visible"/>
                                      </p:to>
                                    </p:set>
                                    <p:animEffect transition="in" filter="wipe(up)">
                                      <p:cBhvr>
                                        <p:cTn id="52" dur="500"/>
                                        <p:tgtEl>
                                          <p:spTgt spid="14">
                                            <p:txEl>
                                              <p:pRg st="5" end="5"/>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nodeType="clickEffect">
                                  <p:stCondLst>
                                    <p:cond delay="0"/>
                                  </p:stCondLst>
                                  <p:childTnLst>
                                    <p:set>
                                      <p:cBhvr>
                                        <p:cTn id="56" dur="1" fill="hold">
                                          <p:stCondLst>
                                            <p:cond delay="0"/>
                                          </p:stCondLst>
                                        </p:cTn>
                                        <p:tgtEl>
                                          <p:spTgt spid="22"/>
                                        </p:tgtEl>
                                        <p:attrNameLst>
                                          <p:attrName>style.visibility</p:attrName>
                                        </p:attrNameLst>
                                      </p:cBhvr>
                                      <p:to>
                                        <p:strVal val="visible"/>
                                      </p:to>
                                    </p:set>
                                    <p:animEffect transition="in" filter="wipe(down)">
                                      <p:cBhvr>
                                        <p:cTn id="5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uiExpand="1" build="p" animBg="1">
        <p:tmplLst>
          <p:tmpl>
            <p:tnLst>
              <p:par>
                <p:cTn presetID="22" presetClass="entr" presetSubtype="1" fill="hold" nodeType="clickEffect">
                  <p:stCondLst>
                    <p:cond delay="0"/>
                  </p:stCondLst>
                  <p:childTnLst>
                    <p:set>
                      <p:cBhvr>
                        <p:cTn dur="1" fill="hold">
                          <p:stCondLst>
                            <p:cond delay="0"/>
                          </p:stCondLst>
                        </p:cTn>
                        <p:tgtEl>
                          <p:spTgt spid="18"/>
                        </p:tgtEl>
                        <p:attrNameLst>
                          <p:attrName>style.visibility</p:attrName>
                        </p:attrNameLst>
                      </p:cBhvr>
                      <p:to>
                        <p:strVal val="visible"/>
                      </p:to>
                    </p:set>
                    <p:animEffect transition="in" filter="wipe(up)">
                      <p:cBhvr>
                        <p:cTn dur="500"/>
                        <p:tgtEl>
                          <p:spTgt spid="18"/>
                        </p:tgtEl>
                      </p:cBhvr>
                    </p:animEffect>
                  </p:childTnLst>
                </p:cTn>
              </p:par>
            </p:tnLst>
          </p:tmpl>
          <p:tmpl lvl="1">
            <p:tnLst>
              <p:par>
                <p:cTn presetID="22" presetClass="entr" presetSubtype="1" fill="hold" nodeType="clickEffect">
                  <p:stCondLst>
                    <p:cond delay="0"/>
                  </p:stCondLst>
                  <p:childTnLst>
                    <p:set>
                      <p:cBhvr>
                        <p:cTn dur="1" fill="hold">
                          <p:stCondLst>
                            <p:cond delay="0"/>
                          </p:stCondLst>
                        </p:cTn>
                        <p:tgtEl>
                          <p:spTgt spid="18"/>
                        </p:tgtEl>
                        <p:attrNameLst>
                          <p:attrName>style.visibility</p:attrName>
                        </p:attrNameLst>
                      </p:cBhvr>
                      <p:to>
                        <p:strVal val="visible"/>
                      </p:to>
                    </p:set>
                    <p:animEffect transition="in" filter="wipe(up)">
                      <p:cBhvr>
                        <p:cTn dur="500"/>
                        <p:tgtEl>
                          <p:spTgt spid="18"/>
                        </p:tgtEl>
                      </p:cBhvr>
                    </p:animEffect>
                  </p:childTnLst>
                </p:cTn>
              </p:par>
            </p:tnLst>
          </p:tmpl>
        </p:tmplLst>
      </p:bldP>
      <p:bldP spid="14" grpId="0" uiExpand="1" build="p" animBg="1">
        <p:tmplLst>
          <p:tmpl>
            <p:tnLst>
              <p:par>
                <p:cTn presetID="22" presetClass="entr" presetSubtype="1" fill="hold" nodeType="click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wipe(up)">
                      <p:cBhvr>
                        <p:cTn dur="500"/>
                        <p:tgtEl>
                          <p:spTgt spid="14"/>
                        </p:tgtEl>
                      </p:cBhvr>
                    </p:animEffect>
                  </p:childTnLst>
                </p:cTn>
              </p:par>
            </p:tnLst>
          </p:tmpl>
          <p:tmpl lvl="1">
            <p:tnLst>
              <p:par>
                <p:cTn presetID="22" presetClass="entr" presetSubtype="1" fill="hold" nodeType="click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wipe(up)">
                      <p:cBhvr>
                        <p:cTn dur="500"/>
                        <p:tgtEl>
                          <p:spTgt spid="14"/>
                        </p:tgtEl>
                      </p:cBhvr>
                    </p:animEffect>
                  </p:childTnLst>
                </p:cTn>
              </p:par>
            </p:tnLst>
          </p:tmpl>
        </p:tmplLst>
      </p:b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BCA91DD8-A731-469A-BB09-5E7BA9C6C8D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1772" y="6745184"/>
            <a:ext cx="3903108" cy="79171"/>
          </a:xfrm>
          <a:prstGeom prst="rect">
            <a:avLst/>
          </a:prstGeom>
        </p:spPr>
      </p:pic>
      <p:pic>
        <p:nvPicPr>
          <p:cNvPr id="4" name="Picture 3">
            <a:extLst>
              <a:ext uri="{FF2B5EF4-FFF2-40B4-BE49-F238E27FC236}">
                <a16:creationId xmlns="" xmlns:a16="http://schemas.microsoft.com/office/drawing/2014/main" id="{BECD3442-55B7-44D2-8B0C-A48AFFBF415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97572" y="6597295"/>
            <a:ext cx="2775439" cy="295777"/>
          </a:xfrm>
          <a:prstGeom prst="rect">
            <a:avLst/>
          </a:prstGeom>
        </p:spPr>
      </p:pic>
      <p:grpSp>
        <p:nvGrpSpPr>
          <p:cNvPr id="13" name="Group 12">
            <a:extLst>
              <a:ext uri="{FF2B5EF4-FFF2-40B4-BE49-F238E27FC236}">
                <a16:creationId xmlns="" xmlns:a16="http://schemas.microsoft.com/office/drawing/2014/main" id="{8CCF46B5-7D20-415B-98D6-CFFB006B8506}"/>
              </a:ext>
            </a:extLst>
          </p:cNvPr>
          <p:cNvGrpSpPr/>
          <p:nvPr/>
        </p:nvGrpSpPr>
        <p:grpSpPr>
          <a:xfrm>
            <a:off x="3111340" y="75940"/>
            <a:ext cx="738457" cy="685800"/>
            <a:chOff x="1995645" y="1654893"/>
            <a:chExt cx="738457" cy="685800"/>
          </a:xfrm>
        </p:grpSpPr>
        <p:sp>
          <p:nvSpPr>
            <p:cNvPr id="16" name="AutoShape 43">
              <a:extLst>
                <a:ext uri="{FF2B5EF4-FFF2-40B4-BE49-F238E27FC236}">
                  <a16:creationId xmlns="" xmlns:a16="http://schemas.microsoft.com/office/drawing/2014/main" id="{EC2DAE92-0740-455C-998C-06ED1994E71D}"/>
                </a:ext>
              </a:extLst>
            </p:cNvPr>
            <p:cNvSpPr>
              <a:spLocks noChangeArrowheads="1"/>
            </p:cNvSpPr>
            <p:nvPr/>
          </p:nvSpPr>
          <p:spPr bwMode="gray">
            <a:xfrm>
              <a:off x="1995645" y="1654893"/>
              <a:ext cx="738457" cy="685800"/>
            </a:xfrm>
            <a:prstGeom prst="diamond">
              <a:avLst/>
            </a:prstGeom>
            <a:solidFill>
              <a:srgbClr val="FF0000"/>
            </a:solidFill>
            <a:ln w="25400" algn="ctr">
              <a:solidFill>
                <a:schemeClr val="bg1"/>
              </a:solidFill>
              <a:miter lim="800000"/>
              <a:headEnd/>
              <a:tailEnd/>
            </a:ln>
            <a:effectLst>
              <a:outerShdw dist="63500" dir="2212194" algn="ctr" rotWithShape="0">
                <a:srgbClr val="333333">
                  <a:alpha val="50000"/>
                </a:srgbClr>
              </a:outerShdw>
            </a:effectLst>
          </p:spPr>
          <p:txBody>
            <a:bodyPr wrap="none" anchor="ctr"/>
            <a:lstStyle/>
            <a:p>
              <a:pPr eaLnBrk="1" hangingPunct="1">
                <a:defRPr/>
              </a:pPr>
              <a:endParaRPr lang="en-US" sz="3200">
                <a:latin typeface="Chu Van An" panose="02020603050405020304" pitchFamily="18" charset="0"/>
                <a:cs typeface="Chu Van An" panose="02020603050405020304" pitchFamily="18" charset="0"/>
              </a:endParaRPr>
            </a:p>
          </p:txBody>
        </p:sp>
        <p:sp>
          <p:nvSpPr>
            <p:cNvPr id="17" name="Text Box 45">
              <a:extLst>
                <a:ext uri="{FF2B5EF4-FFF2-40B4-BE49-F238E27FC236}">
                  <a16:creationId xmlns="" xmlns:a16="http://schemas.microsoft.com/office/drawing/2014/main" id="{B73BB27B-82AA-46BA-B313-9BBC4936D223}"/>
                </a:ext>
              </a:extLst>
            </p:cNvPr>
            <p:cNvSpPr txBox="1">
              <a:spLocks noChangeArrowheads="1"/>
            </p:cNvSpPr>
            <p:nvPr/>
          </p:nvSpPr>
          <p:spPr bwMode="gray">
            <a:xfrm>
              <a:off x="2067355" y="1730835"/>
              <a:ext cx="59503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vi-VN" sz="3200" b="1">
                  <a:solidFill>
                    <a:srgbClr val="FFFF00"/>
                  </a:solidFill>
                  <a:latin typeface="Yu Gothic" panose="020B0400000000000000" pitchFamily="34" charset="-128"/>
                  <a:ea typeface="Yu Gothic" panose="020B0400000000000000" pitchFamily="34" charset="-128"/>
                  <a:cs typeface="Chu Van An" panose="02020603050405020304" pitchFamily="18" charset="0"/>
                </a:rPr>
                <a:t>⓷</a:t>
              </a:r>
              <a:endParaRPr lang="en-US" altLang="vi-VN" sz="3200" b="1">
                <a:solidFill>
                  <a:srgbClr val="FFFF00"/>
                </a:solidFill>
                <a:latin typeface="Chu Van An" panose="02020603050405020304" pitchFamily="18" charset="0"/>
                <a:cs typeface="Chu Van An" panose="02020603050405020304" pitchFamily="18" charset="0"/>
              </a:endParaRPr>
            </a:p>
          </p:txBody>
        </p:sp>
      </p:grpSp>
      <p:grpSp>
        <p:nvGrpSpPr>
          <p:cNvPr id="8" name="Group 7">
            <a:extLst>
              <a:ext uri="{FF2B5EF4-FFF2-40B4-BE49-F238E27FC236}">
                <a16:creationId xmlns="" xmlns:a16="http://schemas.microsoft.com/office/drawing/2014/main" id="{0C4A8818-A8C6-40B2-93FC-502248369014}"/>
              </a:ext>
            </a:extLst>
          </p:cNvPr>
          <p:cNvGrpSpPr/>
          <p:nvPr/>
        </p:nvGrpSpPr>
        <p:grpSpPr>
          <a:xfrm>
            <a:off x="-1372802" y="2046834"/>
            <a:ext cx="9144002" cy="5329684"/>
            <a:chOff x="-1059316" y="1014150"/>
            <a:chExt cx="9144002" cy="5329684"/>
          </a:xfrm>
        </p:grpSpPr>
        <p:pic>
          <p:nvPicPr>
            <p:cNvPr id="20" name="Picture 345" descr="shadow_1_m">
              <a:extLst>
                <a:ext uri="{FF2B5EF4-FFF2-40B4-BE49-F238E27FC236}">
                  <a16:creationId xmlns="" xmlns:a16="http://schemas.microsoft.com/office/drawing/2014/main" id="{E4140265-4281-4518-8FC8-899425A5D0E6}"/>
                </a:ext>
              </a:extLst>
            </p:cNvPr>
            <p:cNvPicPr>
              <a:picLocks noChangeAspect="1" noChangeArrowheads="1"/>
            </p:cNvPicPr>
            <p:nvPr/>
          </p:nvPicPr>
          <p:blipFill>
            <a:blip r:embed="rId4"/>
            <a:srcRect r="61411"/>
            <a:stretch>
              <a:fillRect/>
            </a:stretch>
          </p:blipFill>
          <p:spPr bwMode="gray">
            <a:xfrm flipH="1">
              <a:off x="419251" y="1014150"/>
              <a:ext cx="67637" cy="5329684"/>
            </a:xfrm>
            <a:prstGeom prst="rect">
              <a:avLst/>
            </a:prstGeom>
            <a:noFill/>
            <a:ln w="9525">
              <a:noFill/>
              <a:miter lim="800000"/>
              <a:headEnd/>
              <a:tailEnd/>
            </a:ln>
          </p:spPr>
        </p:pic>
        <p:pic>
          <p:nvPicPr>
            <p:cNvPr id="21" name="Picture 345" descr="shadow_1_m">
              <a:extLst>
                <a:ext uri="{FF2B5EF4-FFF2-40B4-BE49-F238E27FC236}">
                  <a16:creationId xmlns="" xmlns:a16="http://schemas.microsoft.com/office/drawing/2014/main" id="{9DFFB59F-41F6-40E0-93B9-B0DF75A1541D}"/>
                </a:ext>
              </a:extLst>
            </p:cNvPr>
            <p:cNvPicPr>
              <a:picLocks noChangeAspect="1" noChangeArrowheads="1"/>
            </p:cNvPicPr>
            <p:nvPr/>
          </p:nvPicPr>
          <p:blipFill>
            <a:blip r:embed="rId4"/>
            <a:srcRect r="61411"/>
            <a:stretch>
              <a:fillRect/>
            </a:stretch>
          </p:blipFill>
          <p:spPr bwMode="gray">
            <a:xfrm rot="16200000" flipH="1">
              <a:off x="3489825" y="1078573"/>
              <a:ext cx="45719" cy="9144002"/>
            </a:xfrm>
            <a:prstGeom prst="rect">
              <a:avLst/>
            </a:prstGeom>
            <a:noFill/>
            <a:ln w="9525">
              <a:noFill/>
              <a:miter lim="800000"/>
              <a:headEnd/>
              <a:tailEnd/>
            </a:ln>
          </p:spPr>
        </p:pic>
      </p:grpSp>
      <p:sp>
        <p:nvSpPr>
          <p:cNvPr id="24" name="Hexagon 26">
            <a:extLst>
              <a:ext uri="{FF2B5EF4-FFF2-40B4-BE49-F238E27FC236}">
                <a16:creationId xmlns="" xmlns:a16="http://schemas.microsoft.com/office/drawing/2014/main" id="{F8C658E0-2FBF-41D6-899E-A9FB2E7EC7FC}"/>
              </a:ext>
            </a:extLst>
          </p:cNvPr>
          <p:cNvSpPr/>
          <p:nvPr/>
        </p:nvSpPr>
        <p:spPr bwMode="auto">
          <a:xfrm>
            <a:off x="3921507" y="123655"/>
            <a:ext cx="5446566" cy="685800"/>
          </a:xfrm>
          <a:prstGeom prst="hexagon">
            <a:avLst>
              <a:gd name="adj" fmla="val 31838"/>
              <a:gd name="vf" fmla="val 115470"/>
            </a:avLst>
          </a:prstGeom>
          <a:solidFill>
            <a:srgbClr val="CCECFF"/>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algn="ctr"/>
            <a:r>
              <a:rPr lang="en-US" altLang="vi-VN" sz="3200" b="1">
                <a:solidFill>
                  <a:srgbClr val="0000CC"/>
                </a:solidFill>
                <a:latin typeface="Chu Van An" panose="02020603050405020304" pitchFamily="18" charset="0"/>
                <a:cs typeface="Chu Van An" panose="02020603050405020304" pitchFamily="18" charset="0"/>
              </a:rPr>
              <a:t>Bài tập minh họa</a:t>
            </a:r>
          </a:p>
        </p:txBody>
      </p:sp>
      <mc:AlternateContent xmlns:mc="http://schemas.openxmlformats.org/markup-compatibility/2006" xmlns:a14="http://schemas.microsoft.com/office/drawing/2010/main">
        <mc:Choice Requires="a14">
          <p:sp>
            <p:nvSpPr>
              <p:cNvPr id="25" name="Content Placeholder 2">
                <a:extLst>
                  <a:ext uri="{FF2B5EF4-FFF2-40B4-BE49-F238E27FC236}">
                    <a16:creationId xmlns="" xmlns:a16="http://schemas.microsoft.com/office/drawing/2014/main" id="{1CB4C6FF-9D2A-4DB8-995D-95E7EA1CCA0B}"/>
                  </a:ext>
                </a:extLst>
              </p:cNvPr>
              <p:cNvSpPr txBox="1">
                <a:spLocks/>
              </p:cNvSpPr>
              <p:nvPr/>
            </p:nvSpPr>
            <p:spPr>
              <a:xfrm>
                <a:off x="139583" y="907513"/>
                <a:ext cx="11951976" cy="2521488"/>
              </a:xfrm>
              <a:prstGeom prst="rect">
                <a:avLst/>
              </a:prstGeom>
              <a:solidFill>
                <a:srgbClr val="FFFFCC"/>
              </a:solidFill>
              <a:ln>
                <a:solidFill>
                  <a:srgbClr val="0000CC"/>
                </a:solidFill>
                <a:prstDash val="sysDash"/>
              </a:ln>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3200" kern="1200">
                    <a:solidFill>
                      <a:srgbClr val="000066"/>
                    </a:solidFill>
                    <a:latin typeface="Chu Van An" panose="02020603050405020304" pitchFamily="18" charset="0"/>
                    <a:ea typeface="+mn-ea"/>
                    <a:cs typeface="Chu Van An" panose="02020603050405020304" pitchFamily="18" charset="0"/>
                  </a:defRPr>
                </a:lvl1pPr>
                <a:lvl2pPr marL="457200" indent="0" algn="ctr" defTabSz="914400" rtl="0" eaLnBrk="1" latinLnBrk="0" hangingPunct="1">
                  <a:lnSpc>
                    <a:spcPct val="90000"/>
                  </a:lnSpc>
                  <a:spcBef>
                    <a:spcPts val="500"/>
                  </a:spcBef>
                  <a:buFont typeface="Arial" panose="020B0604020202020204" pitchFamily="34" charset="0"/>
                  <a:buNone/>
                  <a:defRPr sz="3800" kern="1200">
                    <a:solidFill>
                      <a:schemeClr val="bg1">
                        <a:lumMod val="95000"/>
                      </a:schemeClr>
                    </a:solidFill>
                    <a:latin typeface="Chu Van An" panose="02020603050405020304" pitchFamily="18" charset="0"/>
                    <a:ea typeface="+mn-ea"/>
                    <a:cs typeface="Chu Van An" panose="02020603050405020304" pitchFamily="18" charset="0"/>
                  </a:defRPr>
                </a:lvl2pPr>
                <a:lvl3pPr marL="914400" indent="0" algn="ctr" defTabSz="914400" rtl="0" eaLnBrk="1" latinLnBrk="0" hangingPunct="1">
                  <a:lnSpc>
                    <a:spcPct val="90000"/>
                  </a:lnSpc>
                  <a:spcBef>
                    <a:spcPts val="500"/>
                  </a:spcBef>
                  <a:buFont typeface="Arial" panose="020B0604020202020204" pitchFamily="34" charset="0"/>
                  <a:buNone/>
                  <a:defRPr sz="3800" kern="1200">
                    <a:solidFill>
                      <a:schemeClr val="bg1">
                        <a:lumMod val="95000"/>
                      </a:schemeClr>
                    </a:solidFill>
                    <a:latin typeface="Chu Van An" panose="02020603050405020304" pitchFamily="18" charset="0"/>
                    <a:ea typeface="+mn-ea"/>
                    <a:cs typeface="Chu Van An" panose="02020603050405020304" pitchFamily="18" charset="0"/>
                  </a:defRPr>
                </a:lvl3pPr>
                <a:lvl4pPr marL="1371600" indent="0" algn="ctr" defTabSz="914400" rtl="0" eaLnBrk="1" latinLnBrk="0" hangingPunct="1">
                  <a:lnSpc>
                    <a:spcPct val="90000"/>
                  </a:lnSpc>
                  <a:spcBef>
                    <a:spcPts val="500"/>
                  </a:spcBef>
                  <a:buFont typeface="Arial" panose="020B0604020202020204" pitchFamily="34" charset="0"/>
                  <a:buNone/>
                  <a:defRPr sz="3800" kern="1200">
                    <a:solidFill>
                      <a:schemeClr val="bg1">
                        <a:lumMod val="95000"/>
                      </a:schemeClr>
                    </a:solidFill>
                    <a:latin typeface="Chu Van An" panose="02020603050405020304" pitchFamily="18" charset="0"/>
                    <a:ea typeface="+mn-ea"/>
                    <a:cs typeface="Chu Van An" panose="02020603050405020304" pitchFamily="18" charset="0"/>
                  </a:defRPr>
                </a:lvl4pPr>
                <a:lvl5pPr marL="1828800" indent="0" algn="ctr" defTabSz="914400" rtl="0" eaLnBrk="1" latinLnBrk="0" hangingPunct="1">
                  <a:lnSpc>
                    <a:spcPct val="90000"/>
                  </a:lnSpc>
                  <a:spcBef>
                    <a:spcPts val="500"/>
                  </a:spcBef>
                  <a:buFont typeface="Arial" panose="020B0604020202020204" pitchFamily="34" charset="0"/>
                  <a:buNone/>
                  <a:defRPr sz="3800" kern="1200">
                    <a:solidFill>
                      <a:schemeClr val="bg1">
                        <a:lumMod val="95000"/>
                      </a:schemeClr>
                    </a:solidFill>
                    <a:latin typeface="Chu Van An" panose="02020603050405020304" pitchFamily="18" charset="0"/>
                    <a:ea typeface="+mn-ea"/>
                    <a:cs typeface="Chu Van An" panose="02020603050405020304" pitchFamily="18" charset="0"/>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1538288" indent="-1538288" algn="just"/>
                <a:r>
                  <a:rPr lang="en-US" b="1">
                    <a:solidFill>
                      <a:srgbClr val="FF0000"/>
                    </a:solidFill>
                  </a:rPr>
                  <a:t>Câu </a:t>
                </a:r>
                <a:r>
                  <a:rPr lang="en-US" b="1">
                    <a:solidFill>
                      <a:srgbClr val="FF0000"/>
                    </a:solidFill>
                    <a:sym typeface="Wingdings" panose="05000000000000000000" pitchFamily="2" charset="2"/>
                  </a:rPr>
                  <a:t></a:t>
                </a:r>
                <a:r>
                  <a:rPr lang="en-US" b="1">
                    <a:solidFill>
                      <a:srgbClr val="FF0000"/>
                    </a:solidFill>
                  </a:rPr>
                  <a:t>. </a:t>
                </a:r>
                <a:r>
                  <a:rPr lang="en-US"/>
                  <a:t>Cho hình chữ nhật </a:t>
                </a:r>
                <a14:m>
                  <m:oMath xmlns:m="http://schemas.openxmlformats.org/officeDocument/2006/math">
                    <m:r>
                      <a:rPr lang="en-US" i="1">
                        <a:latin typeface="Cambria Math" panose="02040503050406030204" pitchFamily="18" charset="0"/>
                      </a:rPr>
                      <m:t>𝐴𝐵𝐶𝐷</m:t>
                    </m:r>
                  </m:oMath>
                </a14:m>
                <a:r>
                  <a:rPr lang="en-US"/>
                  <a:t> cạnh </a:t>
                </a:r>
                <a14:m>
                  <m:oMath xmlns:m="http://schemas.openxmlformats.org/officeDocument/2006/math">
                    <m:r>
                      <a:rPr lang="en-US" i="1">
                        <a:latin typeface="Cambria Math" panose="02040503050406030204" pitchFamily="18" charset="0"/>
                      </a:rPr>
                      <m:t>𝐴𝐵</m:t>
                    </m:r>
                    <m:r>
                      <a:rPr lang="en-US" i="1">
                        <a:latin typeface="Cambria Math" panose="02040503050406030204" pitchFamily="18" charset="0"/>
                      </a:rPr>
                      <m:t>=</m:t>
                    </m:r>
                    <m:r>
                      <a:rPr lang="en-US">
                        <a:latin typeface="Cambria Math" panose="02040503050406030204" pitchFamily="18" charset="0"/>
                      </a:rPr>
                      <m:t>6</m:t>
                    </m:r>
                  </m:oMath>
                </a14:m>
                <a:r>
                  <a:rPr lang="en-US"/>
                  <a:t>, </a:t>
                </a:r>
                <a14:m>
                  <m:oMath xmlns:m="http://schemas.openxmlformats.org/officeDocument/2006/math">
                    <m:r>
                      <a:rPr lang="en-US" i="1">
                        <a:latin typeface="Cambria Math" panose="02040503050406030204" pitchFamily="18" charset="0"/>
                      </a:rPr>
                      <m:t>𝐴𝐷</m:t>
                    </m:r>
                    <m:r>
                      <a:rPr lang="en-US" i="1">
                        <a:latin typeface="Cambria Math" panose="02040503050406030204" pitchFamily="18" charset="0"/>
                      </a:rPr>
                      <m:t>=</m:t>
                    </m:r>
                    <m:r>
                      <a:rPr lang="en-US">
                        <a:latin typeface="Cambria Math" panose="02040503050406030204" pitchFamily="18" charset="0"/>
                      </a:rPr>
                      <m:t>4</m:t>
                    </m:r>
                  </m:oMath>
                </a14:m>
                <a:r>
                  <a:rPr lang="en-US"/>
                  <a:t> quay quanh </a:t>
                </a:r>
                <a14:m>
                  <m:oMath xmlns:m="http://schemas.openxmlformats.org/officeDocument/2006/math">
                    <m:r>
                      <a:rPr lang="en-US" i="1">
                        <a:latin typeface="Cambria Math" panose="02040503050406030204" pitchFamily="18" charset="0"/>
                      </a:rPr>
                      <m:t>𝐴𝐵</m:t>
                    </m:r>
                  </m:oMath>
                </a14:m>
                <a:r>
                  <a:rPr lang="en-US"/>
                  <a:t> ta được hình trụ có diện tích xung quanh bằng:</a:t>
                </a:r>
              </a:p>
              <a:p>
                <a:r>
                  <a:rPr lang="en-US" b="1"/>
                  <a:t>		Ⓐ. </a:t>
                </a:r>
                <a14:m>
                  <m:oMath xmlns:m="http://schemas.openxmlformats.org/officeDocument/2006/math">
                    <m:sSub>
                      <m:sSubPr>
                        <m:ctrlPr>
                          <a:rPr lang="en-US" i="1">
                            <a:latin typeface="Cambria Math"/>
                          </a:rPr>
                        </m:ctrlPr>
                      </m:sSubPr>
                      <m:e>
                        <m:r>
                          <a:rPr lang="en-US" i="1">
                            <a:latin typeface="Cambria Math" panose="02040503050406030204" pitchFamily="18" charset="0"/>
                          </a:rPr>
                          <m:t>𝑆</m:t>
                        </m:r>
                      </m:e>
                      <m:sub>
                        <m:r>
                          <a:rPr lang="en-US" i="1">
                            <a:latin typeface="Cambria Math" panose="02040503050406030204" pitchFamily="18" charset="0"/>
                          </a:rPr>
                          <m:t>𝑥𝑞</m:t>
                        </m:r>
                      </m:sub>
                    </m:sSub>
                    <m:r>
                      <a:rPr lang="en-US" i="1">
                        <a:latin typeface="Cambria Math" panose="02040503050406030204" pitchFamily="18" charset="0"/>
                      </a:rPr>
                      <m:t>=</m:t>
                    </m:r>
                    <m:r>
                      <a:rPr lang="en-US">
                        <a:latin typeface="Cambria Math" panose="02040503050406030204" pitchFamily="18" charset="0"/>
                      </a:rPr>
                      <m:t>8</m:t>
                    </m:r>
                    <m:r>
                      <a:rPr lang="en-US" i="1">
                        <a:latin typeface="Cambria Math" panose="02040503050406030204" pitchFamily="18" charset="0"/>
                      </a:rPr>
                      <m:t>𝜋</m:t>
                    </m:r>
                  </m:oMath>
                </a14:m>
                <a:r>
                  <a:rPr lang="en-US"/>
                  <a:t>.	</a:t>
                </a:r>
                <a:r>
                  <a:rPr lang="en-US" b="1"/>
                  <a:t>Ⓑ. </a:t>
                </a:r>
                <a14:m>
                  <m:oMath xmlns:m="http://schemas.openxmlformats.org/officeDocument/2006/math">
                    <m:sSub>
                      <m:sSubPr>
                        <m:ctrlPr>
                          <a:rPr lang="en-US" i="1">
                            <a:latin typeface="Cambria Math"/>
                          </a:rPr>
                        </m:ctrlPr>
                      </m:sSubPr>
                      <m:e>
                        <m:r>
                          <a:rPr lang="en-US" i="1">
                            <a:latin typeface="Cambria Math" panose="02040503050406030204" pitchFamily="18" charset="0"/>
                          </a:rPr>
                          <m:t>𝑆</m:t>
                        </m:r>
                      </m:e>
                      <m:sub>
                        <m:r>
                          <a:rPr lang="en-US" i="1">
                            <a:latin typeface="Cambria Math" panose="02040503050406030204" pitchFamily="18" charset="0"/>
                          </a:rPr>
                          <m:t>𝑥𝑞</m:t>
                        </m:r>
                      </m:sub>
                    </m:sSub>
                    <m:r>
                      <a:rPr lang="en-US" i="1">
                        <a:latin typeface="Cambria Math" panose="02040503050406030204" pitchFamily="18" charset="0"/>
                      </a:rPr>
                      <m:t>=</m:t>
                    </m:r>
                    <m:r>
                      <a:rPr lang="en-US">
                        <a:latin typeface="Cambria Math" panose="02040503050406030204" pitchFamily="18" charset="0"/>
                      </a:rPr>
                      <m:t>48</m:t>
                    </m:r>
                    <m:r>
                      <a:rPr lang="en-US" i="1">
                        <a:latin typeface="Cambria Math" panose="02040503050406030204" pitchFamily="18" charset="0"/>
                      </a:rPr>
                      <m:t>𝜋</m:t>
                    </m:r>
                  </m:oMath>
                </a14:m>
                <a:r>
                  <a:rPr lang="en-US"/>
                  <a:t>.	</a:t>
                </a:r>
              </a:p>
              <a:p>
                <a:r>
                  <a:rPr lang="en-US" b="1"/>
                  <a:t>		Ⓒ. </a:t>
                </a:r>
                <a14:m>
                  <m:oMath xmlns:m="http://schemas.openxmlformats.org/officeDocument/2006/math">
                    <m:sSub>
                      <m:sSubPr>
                        <m:ctrlPr>
                          <a:rPr lang="en-US" i="1">
                            <a:latin typeface="Cambria Math"/>
                          </a:rPr>
                        </m:ctrlPr>
                      </m:sSubPr>
                      <m:e>
                        <m:r>
                          <a:rPr lang="en-US" i="1">
                            <a:latin typeface="Cambria Math" panose="02040503050406030204" pitchFamily="18" charset="0"/>
                          </a:rPr>
                          <m:t>𝑆</m:t>
                        </m:r>
                      </m:e>
                      <m:sub>
                        <m:r>
                          <a:rPr lang="en-US" i="1">
                            <a:latin typeface="Cambria Math" panose="02040503050406030204" pitchFamily="18" charset="0"/>
                          </a:rPr>
                          <m:t>𝑥𝑞</m:t>
                        </m:r>
                      </m:sub>
                    </m:sSub>
                    <m:r>
                      <a:rPr lang="en-US" i="1">
                        <a:latin typeface="Cambria Math" panose="02040503050406030204" pitchFamily="18" charset="0"/>
                      </a:rPr>
                      <m:t>=</m:t>
                    </m:r>
                    <m:r>
                      <a:rPr lang="en-US">
                        <a:latin typeface="Cambria Math" panose="02040503050406030204" pitchFamily="18" charset="0"/>
                      </a:rPr>
                      <m:t>50</m:t>
                    </m:r>
                    <m:r>
                      <a:rPr lang="en-US" i="1">
                        <a:latin typeface="Cambria Math" panose="02040503050406030204" pitchFamily="18" charset="0"/>
                      </a:rPr>
                      <m:t>𝜋</m:t>
                    </m:r>
                  </m:oMath>
                </a14:m>
                <a:r>
                  <a:rPr lang="en-US"/>
                  <a:t>.	</a:t>
                </a:r>
                <a:r>
                  <a:rPr lang="en-US" b="1"/>
                  <a:t>Ⓓ. </a:t>
                </a:r>
                <a14:m>
                  <m:oMath xmlns:m="http://schemas.openxmlformats.org/officeDocument/2006/math">
                    <m:sSub>
                      <m:sSubPr>
                        <m:ctrlPr>
                          <a:rPr lang="en-US" i="1">
                            <a:latin typeface="Cambria Math"/>
                          </a:rPr>
                        </m:ctrlPr>
                      </m:sSubPr>
                      <m:e>
                        <m:r>
                          <a:rPr lang="en-US" i="1">
                            <a:latin typeface="Cambria Math" panose="02040503050406030204" pitchFamily="18" charset="0"/>
                          </a:rPr>
                          <m:t>𝑆</m:t>
                        </m:r>
                      </m:e>
                      <m:sub>
                        <m:r>
                          <a:rPr lang="en-US" i="1">
                            <a:latin typeface="Cambria Math" panose="02040503050406030204" pitchFamily="18" charset="0"/>
                          </a:rPr>
                          <m:t>𝑥𝑞</m:t>
                        </m:r>
                      </m:sub>
                    </m:sSub>
                    <m:r>
                      <a:rPr lang="en-US" i="1">
                        <a:latin typeface="Cambria Math" panose="02040503050406030204" pitchFamily="18" charset="0"/>
                      </a:rPr>
                      <m:t>=</m:t>
                    </m:r>
                    <m:r>
                      <a:rPr lang="en-US">
                        <a:latin typeface="Cambria Math" panose="02040503050406030204" pitchFamily="18" charset="0"/>
                      </a:rPr>
                      <m:t>32</m:t>
                    </m:r>
                    <m:r>
                      <a:rPr lang="en-US" i="1">
                        <a:latin typeface="Cambria Math" panose="02040503050406030204" pitchFamily="18" charset="0"/>
                      </a:rPr>
                      <m:t>𝜋</m:t>
                    </m:r>
                  </m:oMath>
                </a14:m>
                <a:r>
                  <a:rPr lang="en-US"/>
                  <a:t>.</a:t>
                </a:r>
              </a:p>
            </p:txBody>
          </p:sp>
        </mc:Choice>
        <mc:Fallback xmlns="">
          <p:sp>
            <p:nvSpPr>
              <p:cNvPr id="25" name="Content Placeholder 2">
                <a:extLst>
                  <a:ext uri="{FF2B5EF4-FFF2-40B4-BE49-F238E27FC236}">
                    <a16:creationId xmlns:a16="http://schemas.microsoft.com/office/drawing/2014/main" id="{1CB4C6FF-9D2A-4DB8-995D-95E7EA1CCA0B}"/>
                  </a:ext>
                </a:extLst>
              </p:cNvPr>
              <p:cNvSpPr txBox="1">
                <a:spLocks noRot="1" noChangeAspect="1" noMove="1" noResize="1" noEditPoints="1" noAdjustHandles="1" noChangeArrowheads="1" noChangeShapeType="1" noTextEdit="1"/>
              </p:cNvSpPr>
              <p:nvPr/>
            </p:nvSpPr>
            <p:spPr>
              <a:xfrm>
                <a:off x="139583" y="907513"/>
                <a:ext cx="11951976" cy="2521488"/>
              </a:xfrm>
              <a:prstGeom prst="rect">
                <a:avLst/>
              </a:prstGeom>
              <a:blipFill>
                <a:blip r:embed="rId5"/>
                <a:stretch>
                  <a:fillRect l="-1274" t="-5048" r="-1172"/>
                </a:stretch>
              </a:blipFill>
              <a:ln>
                <a:solidFill>
                  <a:srgbClr val="0000CC"/>
                </a:solidFill>
                <a:prstDash val="sysDash"/>
              </a:ln>
            </p:spPr>
            <p:txBody>
              <a:bodyPr/>
              <a:lstStyle/>
              <a:p>
                <a:r>
                  <a:rPr lang="en-US">
                    <a:noFill/>
                  </a:rPr>
                  <a:t> </a:t>
                </a:r>
              </a:p>
            </p:txBody>
          </p:sp>
        </mc:Fallback>
      </mc:AlternateContent>
      <p:sp>
        <p:nvSpPr>
          <p:cNvPr id="2" name="Oval 1">
            <a:extLst>
              <a:ext uri="{FF2B5EF4-FFF2-40B4-BE49-F238E27FC236}">
                <a16:creationId xmlns="" xmlns:a16="http://schemas.microsoft.com/office/drawing/2014/main" id="{B115D1D0-0856-44C3-9772-421F7E3019E3}"/>
              </a:ext>
            </a:extLst>
          </p:cNvPr>
          <p:cNvSpPr/>
          <p:nvPr/>
        </p:nvSpPr>
        <p:spPr>
          <a:xfrm>
            <a:off x="4722545" y="1898094"/>
            <a:ext cx="603482" cy="568036"/>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mc:AlternateContent xmlns:mc="http://schemas.openxmlformats.org/markup-compatibility/2006" xmlns:a14="http://schemas.microsoft.com/office/drawing/2010/main">
        <mc:Choice Requires="a14">
          <p:sp>
            <p:nvSpPr>
              <p:cNvPr id="14" name="Content Placeholder 2">
                <a:extLst>
                  <a:ext uri="{FF2B5EF4-FFF2-40B4-BE49-F238E27FC236}">
                    <a16:creationId xmlns="" xmlns:a16="http://schemas.microsoft.com/office/drawing/2014/main" id="{29564E12-EB90-414C-B802-FE38DAC3540A}"/>
                  </a:ext>
                </a:extLst>
              </p:cNvPr>
              <p:cNvSpPr txBox="1">
                <a:spLocks/>
              </p:cNvSpPr>
              <p:nvPr/>
            </p:nvSpPr>
            <p:spPr>
              <a:xfrm>
                <a:off x="126722" y="3475516"/>
                <a:ext cx="11938556" cy="3045360"/>
              </a:xfrm>
              <a:prstGeom prst="rect">
                <a:avLst/>
              </a:prstGeom>
              <a:solidFill>
                <a:srgbClr val="CCFFFF"/>
              </a:solidFill>
              <a:ln>
                <a:solidFill>
                  <a:srgbClr val="0000CC"/>
                </a:solidFill>
                <a:prstDash val="sysDot"/>
              </a:ln>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3200" kern="1200">
                    <a:solidFill>
                      <a:srgbClr val="000066"/>
                    </a:solidFill>
                    <a:latin typeface="Chu Van An" panose="02020603050405020304" pitchFamily="18" charset="0"/>
                    <a:ea typeface="+mn-ea"/>
                    <a:cs typeface="Chu Van An" panose="02020603050405020304" pitchFamily="18" charset="0"/>
                  </a:defRPr>
                </a:lvl1pPr>
                <a:lvl2pPr marL="457200" indent="0" algn="ctr" defTabSz="914400" rtl="0" eaLnBrk="1" latinLnBrk="0" hangingPunct="1">
                  <a:lnSpc>
                    <a:spcPct val="90000"/>
                  </a:lnSpc>
                  <a:spcBef>
                    <a:spcPts val="500"/>
                  </a:spcBef>
                  <a:buFont typeface="Arial" panose="020B0604020202020204" pitchFamily="34" charset="0"/>
                  <a:buNone/>
                  <a:defRPr sz="3800" kern="1200">
                    <a:solidFill>
                      <a:schemeClr val="bg1">
                        <a:lumMod val="95000"/>
                      </a:schemeClr>
                    </a:solidFill>
                    <a:latin typeface="Chu Van An" panose="02020603050405020304" pitchFamily="18" charset="0"/>
                    <a:ea typeface="+mn-ea"/>
                    <a:cs typeface="Chu Van An" panose="02020603050405020304" pitchFamily="18" charset="0"/>
                  </a:defRPr>
                </a:lvl2pPr>
                <a:lvl3pPr marL="914400" indent="0" algn="ctr" defTabSz="914400" rtl="0" eaLnBrk="1" latinLnBrk="0" hangingPunct="1">
                  <a:lnSpc>
                    <a:spcPct val="90000"/>
                  </a:lnSpc>
                  <a:spcBef>
                    <a:spcPts val="500"/>
                  </a:spcBef>
                  <a:buFont typeface="Arial" panose="020B0604020202020204" pitchFamily="34" charset="0"/>
                  <a:buNone/>
                  <a:defRPr sz="3800" kern="1200">
                    <a:solidFill>
                      <a:schemeClr val="bg1">
                        <a:lumMod val="95000"/>
                      </a:schemeClr>
                    </a:solidFill>
                    <a:latin typeface="Chu Van An" panose="02020603050405020304" pitchFamily="18" charset="0"/>
                    <a:ea typeface="+mn-ea"/>
                    <a:cs typeface="Chu Van An" panose="02020603050405020304" pitchFamily="18" charset="0"/>
                  </a:defRPr>
                </a:lvl3pPr>
                <a:lvl4pPr marL="1371600" indent="0" algn="ctr" defTabSz="914400" rtl="0" eaLnBrk="1" latinLnBrk="0" hangingPunct="1">
                  <a:lnSpc>
                    <a:spcPct val="90000"/>
                  </a:lnSpc>
                  <a:spcBef>
                    <a:spcPts val="500"/>
                  </a:spcBef>
                  <a:buFont typeface="Arial" panose="020B0604020202020204" pitchFamily="34" charset="0"/>
                  <a:buNone/>
                  <a:defRPr sz="3800" kern="1200">
                    <a:solidFill>
                      <a:schemeClr val="bg1">
                        <a:lumMod val="95000"/>
                      </a:schemeClr>
                    </a:solidFill>
                    <a:latin typeface="Chu Van An" panose="02020603050405020304" pitchFamily="18" charset="0"/>
                    <a:ea typeface="+mn-ea"/>
                    <a:cs typeface="Chu Van An" panose="02020603050405020304" pitchFamily="18" charset="0"/>
                  </a:defRPr>
                </a:lvl4pPr>
                <a:lvl5pPr marL="1828800" indent="0" algn="ctr" defTabSz="914400" rtl="0" eaLnBrk="1" latinLnBrk="0" hangingPunct="1">
                  <a:lnSpc>
                    <a:spcPct val="90000"/>
                  </a:lnSpc>
                  <a:spcBef>
                    <a:spcPts val="500"/>
                  </a:spcBef>
                  <a:buFont typeface="Arial" panose="020B0604020202020204" pitchFamily="34" charset="0"/>
                  <a:buNone/>
                  <a:defRPr sz="3800" kern="1200">
                    <a:solidFill>
                      <a:schemeClr val="bg1">
                        <a:lumMod val="95000"/>
                      </a:schemeClr>
                    </a:solidFill>
                    <a:latin typeface="Chu Van An" panose="02020603050405020304" pitchFamily="18" charset="0"/>
                    <a:ea typeface="+mn-ea"/>
                    <a:cs typeface="Chu Van An" panose="02020603050405020304" pitchFamily="18" charset="0"/>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b="1">
                    <a:solidFill>
                      <a:srgbClr val="FF0000"/>
                    </a:solidFill>
                    <a:sym typeface="Wingdings" panose="05000000000000000000" pitchFamily="2" charset="2"/>
                  </a:rPr>
                  <a:t>. </a:t>
                </a:r>
                <a:r>
                  <a:rPr lang="en-US" b="1">
                    <a:solidFill>
                      <a:srgbClr val="FF0000"/>
                    </a:solidFill>
                  </a:rPr>
                  <a:t>Lời giải:</a:t>
                </a:r>
              </a:p>
              <a:p>
                <a:pPr indent="569913"/>
                <a:r>
                  <a:rPr lang="vi-VN" b="1">
                    <a:solidFill>
                      <a:srgbClr val="FF0000"/>
                    </a:solidFill>
                    <a:sym typeface="Wingdings" panose="05000000000000000000" pitchFamily="2" charset="2"/>
                  </a:rPr>
                  <a:t></a:t>
                </a:r>
                <a:r>
                  <a:rPr lang="nl-NL">
                    <a:sym typeface="Wingdings 2" panose="05020102010507070707" pitchFamily="18" charset="2"/>
                  </a:rPr>
                  <a:t> </a:t>
                </a:r>
                <a:r>
                  <a:rPr lang="nl-NL"/>
                  <a:t>Ta có: </a:t>
                </a:r>
                <a14:m>
                  <m:oMath xmlns:m="http://schemas.openxmlformats.org/officeDocument/2006/math">
                    <m:r>
                      <a:rPr lang="en-US" i="1">
                        <a:latin typeface="Cambria Math" panose="02040503050406030204" pitchFamily="18" charset="0"/>
                      </a:rPr>
                      <m:t>𝐴𝐵</m:t>
                    </m:r>
                    <m:r>
                      <a:rPr lang="en-US" i="1">
                        <a:latin typeface="Cambria Math" panose="02040503050406030204" pitchFamily="18" charset="0"/>
                      </a:rPr>
                      <m:t>=</m:t>
                    </m:r>
                    <m:r>
                      <a:rPr lang="en-US">
                        <a:latin typeface="Cambria Math" panose="02040503050406030204" pitchFamily="18" charset="0"/>
                      </a:rPr>
                      <m:t>6</m:t>
                    </m:r>
                    <m:r>
                      <a:rPr lang="en-US" i="1">
                        <a:latin typeface="Cambria Math" panose="02040503050406030204" pitchFamily="18" charset="0"/>
                      </a:rPr>
                      <m:t>=</m:t>
                    </m:r>
                    <m:r>
                      <a:rPr lang="en-US" i="1">
                        <a:latin typeface="Cambria Math" panose="02040503050406030204" pitchFamily="18" charset="0"/>
                      </a:rPr>
                      <m:t>h</m:t>
                    </m:r>
                    <m:r>
                      <a:rPr lang="en-US">
                        <a:latin typeface="Cambria Math" panose="02040503050406030204" pitchFamily="18" charset="0"/>
                      </a:rPr>
                      <m:t>,</m:t>
                    </m:r>
                    <m:r>
                      <a:rPr lang="en-US" i="1">
                        <a:latin typeface="Cambria Math" panose="02040503050406030204" pitchFamily="18" charset="0"/>
                      </a:rPr>
                      <m:t>𝐴𝐷</m:t>
                    </m:r>
                    <m:r>
                      <a:rPr lang="en-US" i="1">
                        <a:latin typeface="Cambria Math" panose="02040503050406030204" pitchFamily="18" charset="0"/>
                      </a:rPr>
                      <m:t>=</m:t>
                    </m:r>
                    <m:r>
                      <a:rPr lang="en-US">
                        <a:latin typeface="Cambria Math" panose="02040503050406030204" pitchFamily="18" charset="0"/>
                      </a:rPr>
                      <m:t>4</m:t>
                    </m:r>
                    <m:r>
                      <a:rPr lang="en-US" i="1">
                        <a:latin typeface="Cambria Math" panose="02040503050406030204" pitchFamily="18" charset="0"/>
                      </a:rPr>
                      <m:t>=</m:t>
                    </m:r>
                    <m:r>
                      <a:rPr lang="en-US" i="1">
                        <a:latin typeface="Cambria Math" panose="02040503050406030204" pitchFamily="18" charset="0"/>
                      </a:rPr>
                      <m:t>𝑅</m:t>
                    </m:r>
                    <m:r>
                      <a:rPr lang="en-US" i="1">
                        <a:latin typeface="Cambria Math" panose="02040503050406030204" pitchFamily="18" charset="0"/>
                      </a:rPr>
                      <m:t>→</m:t>
                    </m:r>
                    <m:sSub>
                      <m:sSubPr>
                        <m:ctrlPr>
                          <a:rPr lang="en-US" i="1">
                            <a:latin typeface="Cambria Math"/>
                          </a:rPr>
                        </m:ctrlPr>
                      </m:sSubPr>
                      <m:e>
                        <m:r>
                          <a:rPr lang="en-US" i="1">
                            <a:latin typeface="Cambria Math" panose="02040503050406030204" pitchFamily="18" charset="0"/>
                          </a:rPr>
                          <m:t>𝑆</m:t>
                        </m:r>
                      </m:e>
                      <m:sub>
                        <m:r>
                          <a:rPr lang="en-US" i="1">
                            <a:latin typeface="Cambria Math" panose="02040503050406030204" pitchFamily="18" charset="0"/>
                          </a:rPr>
                          <m:t>𝑥𝑞</m:t>
                        </m:r>
                      </m:sub>
                    </m:sSub>
                    <m:r>
                      <a:rPr lang="en-US" i="1">
                        <a:latin typeface="Cambria Math" panose="02040503050406030204" pitchFamily="18" charset="0"/>
                      </a:rPr>
                      <m:t>=</m:t>
                    </m:r>
                    <m:r>
                      <a:rPr lang="en-US">
                        <a:latin typeface="Cambria Math" panose="02040503050406030204" pitchFamily="18" charset="0"/>
                      </a:rPr>
                      <m:t>2</m:t>
                    </m:r>
                    <m:r>
                      <a:rPr lang="en-US">
                        <a:latin typeface="Cambria Math" panose="02040503050406030204" pitchFamily="18" charset="0"/>
                      </a:rPr>
                      <m:t>.</m:t>
                    </m:r>
                    <m:r>
                      <a:rPr lang="en-US" i="1">
                        <a:latin typeface="Cambria Math" panose="02040503050406030204" pitchFamily="18" charset="0"/>
                      </a:rPr>
                      <m:t>𝜋</m:t>
                    </m:r>
                    <m:r>
                      <a:rPr lang="en-US">
                        <a:latin typeface="Cambria Math" panose="02040503050406030204" pitchFamily="18" charset="0"/>
                      </a:rPr>
                      <m:t>.</m:t>
                    </m:r>
                    <m:r>
                      <a:rPr lang="en-US">
                        <a:latin typeface="Cambria Math" panose="02040503050406030204" pitchFamily="18" charset="0"/>
                      </a:rPr>
                      <m:t>4</m:t>
                    </m:r>
                    <m:r>
                      <a:rPr lang="en-US">
                        <a:latin typeface="Cambria Math" panose="02040503050406030204" pitchFamily="18" charset="0"/>
                      </a:rPr>
                      <m:t>.</m:t>
                    </m:r>
                    <m:r>
                      <a:rPr lang="en-US">
                        <a:latin typeface="Cambria Math" panose="02040503050406030204" pitchFamily="18" charset="0"/>
                      </a:rPr>
                      <m:t>6</m:t>
                    </m:r>
                    <m:r>
                      <a:rPr lang="en-US" i="1">
                        <a:latin typeface="Cambria Math" panose="02040503050406030204" pitchFamily="18" charset="0"/>
                      </a:rPr>
                      <m:t>=</m:t>
                    </m:r>
                    <m:r>
                      <a:rPr lang="en-US">
                        <a:latin typeface="Cambria Math" panose="02040503050406030204" pitchFamily="18" charset="0"/>
                      </a:rPr>
                      <m:t>48</m:t>
                    </m:r>
                    <m:r>
                      <a:rPr lang="en-US" i="1">
                        <a:latin typeface="Cambria Math" panose="02040503050406030204" pitchFamily="18" charset="0"/>
                      </a:rPr>
                      <m:t>𝜋</m:t>
                    </m:r>
                  </m:oMath>
                </a14:m>
                <a:endParaRPr lang="en-US" b="1">
                  <a:solidFill>
                    <a:srgbClr val="FF0000"/>
                  </a:solidFill>
                  <a:sym typeface="Wingdings" panose="05000000000000000000" pitchFamily="2" charset="2"/>
                </a:endParaRPr>
              </a:p>
              <a:p>
                <a:pPr indent="569913"/>
                <a:r>
                  <a:rPr lang="en-US" b="1">
                    <a:solidFill>
                      <a:srgbClr val="FF0000"/>
                    </a:solidFill>
                    <a:sym typeface="Wingdings" panose="05000000000000000000" pitchFamily="2" charset="2"/>
                  </a:rPr>
                  <a:t> </a:t>
                </a:r>
                <a:r>
                  <a:rPr lang="en-US" b="1"/>
                  <a:t>Chọn B</a:t>
                </a:r>
                <a:endParaRPr lang="en-US"/>
              </a:p>
              <a:p>
                <a:pPr indent="568325"/>
                <a:r>
                  <a:rPr lang="vi-VN" b="1">
                    <a:solidFill>
                      <a:srgbClr val="FF0000"/>
                    </a:solidFill>
                    <a:sym typeface="Wingdings" panose="05000000000000000000" pitchFamily="2" charset="2"/>
                  </a:rPr>
                  <a:t></a:t>
                </a:r>
                <a:r>
                  <a:rPr lang="en-US" b="1">
                    <a:solidFill>
                      <a:srgbClr val="FF0000"/>
                    </a:solidFill>
                    <a:sym typeface="Wingdings" panose="05000000000000000000" pitchFamily="2" charset="2"/>
                  </a:rPr>
                  <a:t> </a:t>
                </a:r>
                <a:r>
                  <a:rPr lang="vi-VN" b="1">
                    <a:solidFill>
                      <a:srgbClr val="002060"/>
                    </a:solidFill>
                  </a:rPr>
                  <a:t>P</a:t>
                </a:r>
                <a:r>
                  <a:rPr lang="en-US" b="1">
                    <a:solidFill>
                      <a:srgbClr val="002060"/>
                    </a:solidFill>
                  </a:rPr>
                  <a:t>hương pháp</a:t>
                </a:r>
                <a:r>
                  <a:rPr lang="vi-VN" b="1">
                    <a:solidFill>
                      <a:srgbClr val="002060"/>
                    </a:solidFill>
                  </a:rPr>
                  <a:t> nhanh</a:t>
                </a:r>
                <a:endParaRPr lang="en-US">
                  <a:solidFill>
                    <a:srgbClr val="002060"/>
                  </a:solidFill>
                </a:endParaRPr>
              </a:p>
              <a:p>
                <a:pPr indent="749300"/>
                <a:r>
                  <a:rPr lang="en-US" b="1">
                    <a:solidFill>
                      <a:srgbClr val="FF0000"/>
                    </a:solidFill>
                    <a:sym typeface="Wingdings" panose="05000000000000000000" pitchFamily="2" charset="2"/>
                  </a:rPr>
                  <a:t></a:t>
                </a:r>
                <a:r>
                  <a:rPr lang="vi-VN" b="1"/>
                  <a:t> Sử dụng công thức </a:t>
                </a:r>
                <a:r>
                  <a:rPr lang="en-US"/>
                  <a:t> </a:t>
                </a:r>
                <a14:m>
                  <m:oMath xmlns:m="http://schemas.openxmlformats.org/officeDocument/2006/math">
                    <m:sSub>
                      <m:sSubPr>
                        <m:ctrlPr>
                          <a:rPr lang="en-US" i="1">
                            <a:latin typeface="Cambria Math"/>
                          </a:rPr>
                        </m:ctrlPr>
                      </m:sSubPr>
                      <m:e>
                        <m:r>
                          <a:rPr lang="en-US" i="1">
                            <a:latin typeface="Cambria Math" panose="02040503050406030204" pitchFamily="18" charset="0"/>
                          </a:rPr>
                          <m:t>𝑆</m:t>
                        </m:r>
                      </m:e>
                      <m:sub>
                        <m:r>
                          <a:rPr lang="en-US" i="1">
                            <a:latin typeface="Cambria Math" panose="02040503050406030204" pitchFamily="18" charset="0"/>
                          </a:rPr>
                          <m:t>𝑥𝑞</m:t>
                        </m:r>
                      </m:sub>
                    </m:sSub>
                    <m:r>
                      <a:rPr lang="en-US" i="1">
                        <a:latin typeface="Cambria Math" panose="02040503050406030204" pitchFamily="18" charset="0"/>
                      </a:rPr>
                      <m:t>=</m:t>
                    </m:r>
                    <m:r>
                      <a:rPr lang="en-US">
                        <a:latin typeface="Cambria Math" panose="02040503050406030204" pitchFamily="18" charset="0"/>
                      </a:rPr>
                      <m:t>2</m:t>
                    </m:r>
                    <m:r>
                      <a:rPr lang="en-US" i="1">
                        <a:latin typeface="Cambria Math" panose="02040503050406030204" pitchFamily="18" charset="0"/>
                      </a:rPr>
                      <m:t>𝜋</m:t>
                    </m:r>
                    <m:r>
                      <a:rPr lang="en-US" i="1">
                        <a:latin typeface="Cambria Math" panose="02040503050406030204" pitchFamily="18" charset="0"/>
                      </a:rPr>
                      <m:t>𝑟𝑙</m:t>
                    </m:r>
                  </m:oMath>
                </a14:m>
                <a:endParaRPr lang="en-US"/>
              </a:p>
            </p:txBody>
          </p:sp>
        </mc:Choice>
        <mc:Fallback xmlns="">
          <p:sp>
            <p:nvSpPr>
              <p:cNvPr id="14" name="Content Placeholder 2">
                <a:extLst>
                  <a:ext uri="{FF2B5EF4-FFF2-40B4-BE49-F238E27FC236}">
                    <a16:creationId xmlns:a16="http://schemas.microsoft.com/office/drawing/2014/main" id="{29564E12-EB90-414C-B802-FE38DAC3540A}"/>
                  </a:ext>
                </a:extLst>
              </p:cNvPr>
              <p:cNvSpPr txBox="1">
                <a:spLocks noRot="1" noChangeAspect="1" noMove="1" noResize="1" noEditPoints="1" noAdjustHandles="1" noChangeArrowheads="1" noChangeShapeType="1" noTextEdit="1"/>
              </p:cNvSpPr>
              <p:nvPr/>
            </p:nvSpPr>
            <p:spPr>
              <a:xfrm>
                <a:off x="126722" y="3475516"/>
                <a:ext cx="11938556" cy="3045360"/>
              </a:xfrm>
              <a:prstGeom prst="rect">
                <a:avLst/>
              </a:prstGeom>
              <a:blipFill>
                <a:blip r:embed="rId6"/>
                <a:stretch>
                  <a:fillRect l="-1276" t="-4183"/>
                </a:stretch>
              </a:blipFill>
              <a:ln>
                <a:solidFill>
                  <a:srgbClr val="0000CC"/>
                </a:solidFill>
                <a:prstDash val="sysDot"/>
              </a:ln>
            </p:spPr>
            <p:txBody>
              <a:bodyPr/>
              <a:lstStyle/>
              <a:p>
                <a:r>
                  <a:rPr lang="en-US">
                    <a:noFill/>
                  </a:rPr>
                  <a:t> </a:t>
                </a:r>
              </a:p>
            </p:txBody>
          </p:sp>
        </mc:Fallback>
      </mc:AlternateContent>
    </p:spTree>
    <p:extLst>
      <p:ext uri="{BB962C8B-B14F-4D97-AF65-F5344CB8AC3E}">
        <p14:creationId xmlns:p14="http://schemas.microsoft.com/office/powerpoint/2010/main" val="3100938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5">
                                            <p:bg/>
                                          </p:spTgt>
                                        </p:tgtEl>
                                        <p:attrNameLst>
                                          <p:attrName>style.visibility</p:attrName>
                                        </p:attrNameLst>
                                      </p:cBhvr>
                                      <p:to>
                                        <p:strVal val="visible"/>
                                      </p:to>
                                    </p:set>
                                    <p:animEffect transition="in" filter="wipe(up)">
                                      <p:cBhvr>
                                        <p:cTn id="7" dur="500"/>
                                        <p:tgtEl>
                                          <p:spTgt spid="25">
                                            <p:bg/>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25">
                                            <p:txEl>
                                              <p:pRg st="0" end="0"/>
                                            </p:txEl>
                                          </p:spTgt>
                                        </p:tgtEl>
                                        <p:attrNameLst>
                                          <p:attrName>style.visibility</p:attrName>
                                        </p:attrNameLst>
                                      </p:cBhvr>
                                      <p:to>
                                        <p:strVal val="visible"/>
                                      </p:to>
                                    </p:set>
                                    <p:animEffect transition="in" filter="wipe(up)">
                                      <p:cBhvr>
                                        <p:cTn id="12" dur="500"/>
                                        <p:tgtEl>
                                          <p:spTgt spid="2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25">
                                            <p:txEl>
                                              <p:pRg st="1" end="1"/>
                                            </p:txEl>
                                          </p:spTgt>
                                        </p:tgtEl>
                                        <p:attrNameLst>
                                          <p:attrName>style.visibility</p:attrName>
                                        </p:attrNameLst>
                                      </p:cBhvr>
                                      <p:to>
                                        <p:strVal val="visible"/>
                                      </p:to>
                                    </p:set>
                                    <p:animEffect transition="in" filter="wipe(up)">
                                      <p:cBhvr>
                                        <p:cTn id="17" dur="500"/>
                                        <p:tgtEl>
                                          <p:spTgt spid="2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25">
                                            <p:txEl>
                                              <p:pRg st="2" end="2"/>
                                            </p:txEl>
                                          </p:spTgt>
                                        </p:tgtEl>
                                        <p:attrNameLst>
                                          <p:attrName>style.visibility</p:attrName>
                                        </p:attrNameLst>
                                      </p:cBhvr>
                                      <p:to>
                                        <p:strVal val="visible"/>
                                      </p:to>
                                    </p:set>
                                    <p:animEffect transition="in" filter="wipe(up)">
                                      <p:cBhvr>
                                        <p:cTn id="22" dur="500"/>
                                        <p:tgtEl>
                                          <p:spTgt spid="2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14">
                                            <p:bg/>
                                          </p:spTgt>
                                        </p:tgtEl>
                                        <p:attrNameLst>
                                          <p:attrName>style.visibility</p:attrName>
                                        </p:attrNameLst>
                                      </p:cBhvr>
                                      <p:to>
                                        <p:strVal val="visible"/>
                                      </p:to>
                                    </p:set>
                                    <p:animEffect transition="in" filter="wipe(up)">
                                      <p:cBhvr>
                                        <p:cTn id="27" dur="500"/>
                                        <p:tgtEl>
                                          <p:spTgt spid="14">
                                            <p:bg/>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14">
                                            <p:txEl>
                                              <p:pRg st="0" end="0"/>
                                            </p:txEl>
                                          </p:spTgt>
                                        </p:tgtEl>
                                        <p:attrNameLst>
                                          <p:attrName>style.visibility</p:attrName>
                                        </p:attrNameLst>
                                      </p:cBhvr>
                                      <p:to>
                                        <p:strVal val="visible"/>
                                      </p:to>
                                    </p:set>
                                    <p:animEffect transition="in" filter="wipe(up)">
                                      <p:cBhvr>
                                        <p:cTn id="32" dur="500"/>
                                        <p:tgtEl>
                                          <p:spTgt spid="14">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grpId="0" nodeType="clickEffect">
                                  <p:stCondLst>
                                    <p:cond delay="0"/>
                                  </p:stCondLst>
                                  <p:childTnLst>
                                    <p:set>
                                      <p:cBhvr>
                                        <p:cTn id="36" dur="1" fill="hold">
                                          <p:stCondLst>
                                            <p:cond delay="0"/>
                                          </p:stCondLst>
                                        </p:cTn>
                                        <p:tgtEl>
                                          <p:spTgt spid="14">
                                            <p:txEl>
                                              <p:pRg st="1" end="1"/>
                                            </p:txEl>
                                          </p:spTgt>
                                        </p:tgtEl>
                                        <p:attrNameLst>
                                          <p:attrName>style.visibility</p:attrName>
                                        </p:attrNameLst>
                                      </p:cBhvr>
                                      <p:to>
                                        <p:strVal val="visible"/>
                                      </p:to>
                                    </p:set>
                                    <p:animEffect transition="in" filter="wipe(up)">
                                      <p:cBhvr>
                                        <p:cTn id="37" dur="500"/>
                                        <p:tgtEl>
                                          <p:spTgt spid="14">
                                            <p:txEl>
                                              <p:pRg st="1" end="1"/>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grpId="0" nodeType="clickEffect">
                                  <p:stCondLst>
                                    <p:cond delay="0"/>
                                  </p:stCondLst>
                                  <p:childTnLst>
                                    <p:set>
                                      <p:cBhvr>
                                        <p:cTn id="41" dur="1" fill="hold">
                                          <p:stCondLst>
                                            <p:cond delay="0"/>
                                          </p:stCondLst>
                                        </p:cTn>
                                        <p:tgtEl>
                                          <p:spTgt spid="14">
                                            <p:txEl>
                                              <p:pRg st="2" end="2"/>
                                            </p:txEl>
                                          </p:spTgt>
                                        </p:tgtEl>
                                        <p:attrNameLst>
                                          <p:attrName>style.visibility</p:attrName>
                                        </p:attrNameLst>
                                      </p:cBhvr>
                                      <p:to>
                                        <p:strVal val="visible"/>
                                      </p:to>
                                    </p:set>
                                    <p:animEffect transition="in" filter="wipe(up)">
                                      <p:cBhvr>
                                        <p:cTn id="42" dur="500"/>
                                        <p:tgtEl>
                                          <p:spTgt spid="14">
                                            <p:txEl>
                                              <p:pRg st="2" end="2"/>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wipe(left)">
                                      <p:cBhvr>
                                        <p:cTn id="47" dur="250"/>
                                        <p:tgtEl>
                                          <p:spTgt spid="2"/>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1" fill="hold" grpId="0" nodeType="clickEffect">
                                  <p:stCondLst>
                                    <p:cond delay="0"/>
                                  </p:stCondLst>
                                  <p:childTnLst>
                                    <p:set>
                                      <p:cBhvr>
                                        <p:cTn id="51" dur="1" fill="hold">
                                          <p:stCondLst>
                                            <p:cond delay="0"/>
                                          </p:stCondLst>
                                        </p:cTn>
                                        <p:tgtEl>
                                          <p:spTgt spid="14">
                                            <p:txEl>
                                              <p:pRg st="3" end="3"/>
                                            </p:txEl>
                                          </p:spTgt>
                                        </p:tgtEl>
                                        <p:attrNameLst>
                                          <p:attrName>style.visibility</p:attrName>
                                        </p:attrNameLst>
                                      </p:cBhvr>
                                      <p:to>
                                        <p:strVal val="visible"/>
                                      </p:to>
                                    </p:set>
                                    <p:animEffect transition="in" filter="wipe(up)">
                                      <p:cBhvr>
                                        <p:cTn id="52" dur="500"/>
                                        <p:tgtEl>
                                          <p:spTgt spid="14">
                                            <p:txEl>
                                              <p:pRg st="3" end="3"/>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1" fill="hold" grpId="0" nodeType="clickEffect">
                                  <p:stCondLst>
                                    <p:cond delay="0"/>
                                  </p:stCondLst>
                                  <p:childTnLst>
                                    <p:set>
                                      <p:cBhvr>
                                        <p:cTn id="56" dur="1" fill="hold">
                                          <p:stCondLst>
                                            <p:cond delay="0"/>
                                          </p:stCondLst>
                                        </p:cTn>
                                        <p:tgtEl>
                                          <p:spTgt spid="14">
                                            <p:txEl>
                                              <p:pRg st="4" end="4"/>
                                            </p:txEl>
                                          </p:spTgt>
                                        </p:tgtEl>
                                        <p:attrNameLst>
                                          <p:attrName>style.visibility</p:attrName>
                                        </p:attrNameLst>
                                      </p:cBhvr>
                                      <p:to>
                                        <p:strVal val="visible"/>
                                      </p:to>
                                    </p:set>
                                    <p:animEffect transition="in" filter="wipe(up)">
                                      <p:cBhvr>
                                        <p:cTn id="57" dur="500"/>
                                        <p:tgtEl>
                                          <p:spTgt spid="1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uiExpand="1" build="p" animBg="1">
        <p:tmplLst>
          <p:tmpl>
            <p:tnLst>
              <p:par>
                <p:cTn presetID="22" presetClass="entr" presetSubtype="1" fill="hold" nodeType="clickEffect">
                  <p:stCondLst>
                    <p:cond delay="0"/>
                  </p:stCondLst>
                  <p:childTnLst>
                    <p:set>
                      <p:cBhvr>
                        <p:cTn dur="1" fill="hold">
                          <p:stCondLst>
                            <p:cond delay="0"/>
                          </p:stCondLst>
                        </p:cTn>
                        <p:tgtEl>
                          <p:spTgt spid="25"/>
                        </p:tgtEl>
                        <p:attrNameLst>
                          <p:attrName>style.visibility</p:attrName>
                        </p:attrNameLst>
                      </p:cBhvr>
                      <p:to>
                        <p:strVal val="visible"/>
                      </p:to>
                    </p:set>
                    <p:animEffect transition="in" filter="wipe(up)">
                      <p:cBhvr>
                        <p:cTn dur="500"/>
                        <p:tgtEl>
                          <p:spTgt spid="25"/>
                        </p:tgtEl>
                      </p:cBhvr>
                    </p:animEffect>
                  </p:childTnLst>
                </p:cTn>
              </p:par>
            </p:tnLst>
          </p:tmpl>
          <p:tmpl lvl="1">
            <p:tnLst>
              <p:par>
                <p:cTn presetID="22" presetClass="entr" presetSubtype="1" fill="hold" nodeType="clickEffect">
                  <p:stCondLst>
                    <p:cond delay="0"/>
                  </p:stCondLst>
                  <p:childTnLst>
                    <p:set>
                      <p:cBhvr>
                        <p:cTn dur="1" fill="hold">
                          <p:stCondLst>
                            <p:cond delay="0"/>
                          </p:stCondLst>
                        </p:cTn>
                        <p:tgtEl>
                          <p:spTgt spid="25"/>
                        </p:tgtEl>
                        <p:attrNameLst>
                          <p:attrName>style.visibility</p:attrName>
                        </p:attrNameLst>
                      </p:cBhvr>
                      <p:to>
                        <p:strVal val="visible"/>
                      </p:to>
                    </p:set>
                    <p:animEffect transition="in" filter="wipe(up)">
                      <p:cBhvr>
                        <p:cTn dur="500"/>
                        <p:tgtEl>
                          <p:spTgt spid="25"/>
                        </p:tgtEl>
                      </p:cBhvr>
                    </p:animEffect>
                  </p:childTnLst>
                </p:cTn>
              </p:par>
            </p:tnLst>
          </p:tmpl>
        </p:tmplLst>
      </p:bldP>
      <p:bldP spid="2" grpId="0" animBg="1"/>
      <p:bldP spid="14" grpId="0" uiExpand="1" build="p" animBg="1">
        <p:tmplLst>
          <p:tmpl>
            <p:tnLst>
              <p:par>
                <p:cTn presetID="22" presetClass="entr" presetSubtype="1" fill="hold" nodeType="click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wipe(up)">
                      <p:cBhvr>
                        <p:cTn dur="500"/>
                        <p:tgtEl>
                          <p:spTgt spid="14"/>
                        </p:tgtEl>
                      </p:cBhvr>
                    </p:animEffect>
                  </p:childTnLst>
                </p:cTn>
              </p:par>
            </p:tnLst>
          </p:tmpl>
          <p:tmpl lvl="1">
            <p:tnLst>
              <p:par>
                <p:cTn presetID="22" presetClass="entr" presetSubtype="1" fill="hold" nodeType="click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wipe(up)">
                      <p:cBhvr>
                        <p:cTn dur="500"/>
                        <p:tgtEl>
                          <p:spTgt spid="14"/>
                        </p:tgtEl>
                      </p:cBhvr>
                    </p:animEffect>
                  </p:childTnLst>
                </p:cTn>
              </p:par>
            </p:tnLst>
          </p:tmpl>
        </p:tmplLst>
      </p:b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BCA91DD8-A731-469A-BB09-5E7BA9C6C8D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1772" y="6745184"/>
            <a:ext cx="3903108" cy="79171"/>
          </a:xfrm>
          <a:prstGeom prst="rect">
            <a:avLst/>
          </a:prstGeom>
        </p:spPr>
      </p:pic>
      <p:pic>
        <p:nvPicPr>
          <p:cNvPr id="4" name="Picture 3">
            <a:extLst>
              <a:ext uri="{FF2B5EF4-FFF2-40B4-BE49-F238E27FC236}">
                <a16:creationId xmlns="" xmlns:a16="http://schemas.microsoft.com/office/drawing/2014/main" id="{BECD3442-55B7-44D2-8B0C-A48AFFBF415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97572" y="6597295"/>
            <a:ext cx="2775439" cy="295777"/>
          </a:xfrm>
          <a:prstGeom prst="rect">
            <a:avLst/>
          </a:prstGeom>
        </p:spPr>
      </p:pic>
      <p:grpSp>
        <p:nvGrpSpPr>
          <p:cNvPr id="13" name="Group 12">
            <a:extLst>
              <a:ext uri="{FF2B5EF4-FFF2-40B4-BE49-F238E27FC236}">
                <a16:creationId xmlns="" xmlns:a16="http://schemas.microsoft.com/office/drawing/2014/main" id="{8CCF46B5-7D20-415B-98D6-CFFB006B8506}"/>
              </a:ext>
            </a:extLst>
          </p:cNvPr>
          <p:cNvGrpSpPr/>
          <p:nvPr/>
        </p:nvGrpSpPr>
        <p:grpSpPr>
          <a:xfrm>
            <a:off x="3111340" y="75940"/>
            <a:ext cx="738457" cy="685800"/>
            <a:chOff x="1995645" y="1654893"/>
            <a:chExt cx="738457" cy="685800"/>
          </a:xfrm>
        </p:grpSpPr>
        <p:sp>
          <p:nvSpPr>
            <p:cNvPr id="16" name="AutoShape 43">
              <a:extLst>
                <a:ext uri="{FF2B5EF4-FFF2-40B4-BE49-F238E27FC236}">
                  <a16:creationId xmlns="" xmlns:a16="http://schemas.microsoft.com/office/drawing/2014/main" id="{EC2DAE92-0740-455C-998C-06ED1994E71D}"/>
                </a:ext>
              </a:extLst>
            </p:cNvPr>
            <p:cNvSpPr>
              <a:spLocks noChangeArrowheads="1"/>
            </p:cNvSpPr>
            <p:nvPr/>
          </p:nvSpPr>
          <p:spPr bwMode="gray">
            <a:xfrm>
              <a:off x="1995645" y="1654893"/>
              <a:ext cx="738457" cy="685800"/>
            </a:xfrm>
            <a:prstGeom prst="diamond">
              <a:avLst/>
            </a:prstGeom>
            <a:solidFill>
              <a:srgbClr val="FF0000"/>
            </a:solidFill>
            <a:ln w="25400" algn="ctr">
              <a:solidFill>
                <a:schemeClr val="bg1"/>
              </a:solidFill>
              <a:miter lim="800000"/>
              <a:headEnd/>
              <a:tailEnd/>
            </a:ln>
            <a:effectLst>
              <a:outerShdw dist="63500" dir="2212194" algn="ctr" rotWithShape="0">
                <a:srgbClr val="333333">
                  <a:alpha val="50000"/>
                </a:srgbClr>
              </a:outerShdw>
            </a:effectLst>
          </p:spPr>
          <p:txBody>
            <a:bodyPr wrap="none" anchor="ctr"/>
            <a:lstStyle/>
            <a:p>
              <a:pPr eaLnBrk="1" hangingPunct="1">
                <a:defRPr/>
              </a:pPr>
              <a:endParaRPr lang="en-US" sz="3200">
                <a:latin typeface="Chu Van An" panose="02020603050405020304" pitchFamily="18" charset="0"/>
                <a:cs typeface="Chu Van An" panose="02020603050405020304" pitchFamily="18" charset="0"/>
              </a:endParaRPr>
            </a:p>
          </p:txBody>
        </p:sp>
        <p:sp>
          <p:nvSpPr>
            <p:cNvPr id="17" name="Text Box 45">
              <a:extLst>
                <a:ext uri="{FF2B5EF4-FFF2-40B4-BE49-F238E27FC236}">
                  <a16:creationId xmlns="" xmlns:a16="http://schemas.microsoft.com/office/drawing/2014/main" id="{B73BB27B-82AA-46BA-B313-9BBC4936D223}"/>
                </a:ext>
              </a:extLst>
            </p:cNvPr>
            <p:cNvSpPr txBox="1">
              <a:spLocks noChangeArrowheads="1"/>
            </p:cNvSpPr>
            <p:nvPr/>
          </p:nvSpPr>
          <p:spPr bwMode="gray">
            <a:xfrm>
              <a:off x="2067355" y="1730835"/>
              <a:ext cx="59503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vi-VN" sz="3200" b="1">
                  <a:solidFill>
                    <a:srgbClr val="FFFF00"/>
                  </a:solidFill>
                  <a:latin typeface="Yu Gothic" panose="020B0400000000000000" pitchFamily="34" charset="-128"/>
                  <a:ea typeface="Yu Gothic" panose="020B0400000000000000" pitchFamily="34" charset="-128"/>
                  <a:cs typeface="Chu Van An" panose="02020603050405020304" pitchFamily="18" charset="0"/>
                </a:rPr>
                <a:t>⓷</a:t>
              </a:r>
              <a:endParaRPr lang="en-US" altLang="vi-VN" sz="3200" b="1">
                <a:solidFill>
                  <a:srgbClr val="FFFF00"/>
                </a:solidFill>
                <a:latin typeface="Chu Van An" panose="02020603050405020304" pitchFamily="18" charset="0"/>
                <a:cs typeface="Chu Van An" panose="02020603050405020304" pitchFamily="18" charset="0"/>
              </a:endParaRPr>
            </a:p>
          </p:txBody>
        </p:sp>
      </p:grpSp>
      <p:grpSp>
        <p:nvGrpSpPr>
          <p:cNvPr id="8" name="Group 7">
            <a:extLst>
              <a:ext uri="{FF2B5EF4-FFF2-40B4-BE49-F238E27FC236}">
                <a16:creationId xmlns="" xmlns:a16="http://schemas.microsoft.com/office/drawing/2014/main" id="{0C4A8818-A8C6-40B2-93FC-502248369014}"/>
              </a:ext>
            </a:extLst>
          </p:cNvPr>
          <p:cNvGrpSpPr/>
          <p:nvPr/>
        </p:nvGrpSpPr>
        <p:grpSpPr>
          <a:xfrm>
            <a:off x="-1372802" y="2046834"/>
            <a:ext cx="9144002" cy="5329684"/>
            <a:chOff x="-1059316" y="1014150"/>
            <a:chExt cx="9144002" cy="5329684"/>
          </a:xfrm>
        </p:grpSpPr>
        <p:pic>
          <p:nvPicPr>
            <p:cNvPr id="20" name="Picture 345" descr="shadow_1_m">
              <a:extLst>
                <a:ext uri="{FF2B5EF4-FFF2-40B4-BE49-F238E27FC236}">
                  <a16:creationId xmlns="" xmlns:a16="http://schemas.microsoft.com/office/drawing/2014/main" id="{E4140265-4281-4518-8FC8-899425A5D0E6}"/>
                </a:ext>
              </a:extLst>
            </p:cNvPr>
            <p:cNvPicPr>
              <a:picLocks noChangeAspect="1" noChangeArrowheads="1"/>
            </p:cNvPicPr>
            <p:nvPr/>
          </p:nvPicPr>
          <p:blipFill>
            <a:blip r:embed="rId4"/>
            <a:srcRect r="61411"/>
            <a:stretch>
              <a:fillRect/>
            </a:stretch>
          </p:blipFill>
          <p:spPr bwMode="gray">
            <a:xfrm flipH="1">
              <a:off x="419251" y="1014150"/>
              <a:ext cx="67637" cy="5329684"/>
            </a:xfrm>
            <a:prstGeom prst="rect">
              <a:avLst/>
            </a:prstGeom>
            <a:noFill/>
            <a:ln w="9525">
              <a:noFill/>
              <a:miter lim="800000"/>
              <a:headEnd/>
              <a:tailEnd/>
            </a:ln>
          </p:spPr>
        </p:pic>
        <p:pic>
          <p:nvPicPr>
            <p:cNvPr id="21" name="Picture 345" descr="shadow_1_m">
              <a:extLst>
                <a:ext uri="{FF2B5EF4-FFF2-40B4-BE49-F238E27FC236}">
                  <a16:creationId xmlns="" xmlns:a16="http://schemas.microsoft.com/office/drawing/2014/main" id="{9DFFB59F-41F6-40E0-93B9-B0DF75A1541D}"/>
                </a:ext>
              </a:extLst>
            </p:cNvPr>
            <p:cNvPicPr>
              <a:picLocks noChangeAspect="1" noChangeArrowheads="1"/>
            </p:cNvPicPr>
            <p:nvPr/>
          </p:nvPicPr>
          <p:blipFill>
            <a:blip r:embed="rId4"/>
            <a:srcRect r="61411"/>
            <a:stretch>
              <a:fillRect/>
            </a:stretch>
          </p:blipFill>
          <p:spPr bwMode="gray">
            <a:xfrm rot="16200000" flipH="1">
              <a:off x="3489825" y="1078573"/>
              <a:ext cx="45719" cy="9144002"/>
            </a:xfrm>
            <a:prstGeom prst="rect">
              <a:avLst/>
            </a:prstGeom>
            <a:noFill/>
            <a:ln w="9525">
              <a:noFill/>
              <a:miter lim="800000"/>
              <a:headEnd/>
              <a:tailEnd/>
            </a:ln>
          </p:spPr>
        </p:pic>
      </p:grpSp>
      <p:sp>
        <p:nvSpPr>
          <p:cNvPr id="24" name="Hexagon 26">
            <a:extLst>
              <a:ext uri="{FF2B5EF4-FFF2-40B4-BE49-F238E27FC236}">
                <a16:creationId xmlns="" xmlns:a16="http://schemas.microsoft.com/office/drawing/2014/main" id="{F8C658E0-2FBF-41D6-899E-A9FB2E7EC7FC}"/>
              </a:ext>
            </a:extLst>
          </p:cNvPr>
          <p:cNvSpPr/>
          <p:nvPr/>
        </p:nvSpPr>
        <p:spPr bwMode="auto">
          <a:xfrm>
            <a:off x="3921507" y="123655"/>
            <a:ext cx="5446566" cy="685800"/>
          </a:xfrm>
          <a:prstGeom prst="hexagon">
            <a:avLst>
              <a:gd name="adj" fmla="val 31838"/>
              <a:gd name="vf" fmla="val 115470"/>
            </a:avLst>
          </a:prstGeom>
          <a:solidFill>
            <a:srgbClr val="CCECFF"/>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algn="ctr"/>
            <a:r>
              <a:rPr lang="en-US" altLang="vi-VN" sz="3200" b="1">
                <a:solidFill>
                  <a:srgbClr val="0000CC"/>
                </a:solidFill>
                <a:latin typeface="Chu Van An" panose="02020603050405020304" pitchFamily="18" charset="0"/>
                <a:cs typeface="Chu Van An" panose="02020603050405020304" pitchFamily="18" charset="0"/>
              </a:rPr>
              <a:t>Bài tập minh họa</a:t>
            </a:r>
          </a:p>
        </p:txBody>
      </p:sp>
      <mc:AlternateContent xmlns:mc="http://schemas.openxmlformats.org/markup-compatibility/2006" xmlns:a14="http://schemas.microsoft.com/office/drawing/2010/main">
        <mc:Choice Requires="a14">
          <p:sp>
            <p:nvSpPr>
              <p:cNvPr id="25" name="Content Placeholder 2">
                <a:extLst>
                  <a:ext uri="{FF2B5EF4-FFF2-40B4-BE49-F238E27FC236}">
                    <a16:creationId xmlns="" xmlns:a16="http://schemas.microsoft.com/office/drawing/2014/main" id="{1CB4C6FF-9D2A-4DB8-995D-95E7EA1CCA0B}"/>
                  </a:ext>
                </a:extLst>
              </p:cNvPr>
              <p:cNvSpPr txBox="1">
                <a:spLocks/>
              </p:cNvSpPr>
              <p:nvPr/>
            </p:nvSpPr>
            <p:spPr>
              <a:xfrm>
                <a:off x="139583" y="907512"/>
                <a:ext cx="11951976" cy="2790124"/>
              </a:xfrm>
              <a:prstGeom prst="rect">
                <a:avLst/>
              </a:prstGeom>
              <a:solidFill>
                <a:srgbClr val="FFFFCC"/>
              </a:solidFill>
              <a:ln>
                <a:solidFill>
                  <a:srgbClr val="0000CC"/>
                </a:solidFill>
                <a:prstDash val="sysDash"/>
              </a:ln>
            </p:spPr>
            <p:txBody>
              <a:bodyPr vert="horz" lIns="91440" tIns="45720" rIns="91440" bIns="45720" rtlCol="0">
                <a:normAutofit fontScale="92500" lnSpcReduction="10000"/>
              </a:bodyPr>
              <a:lstStyle>
                <a:lvl1pPr marL="0" indent="0" algn="l" defTabSz="914400" rtl="0" eaLnBrk="1" latinLnBrk="0" hangingPunct="1">
                  <a:lnSpc>
                    <a:spcPct val="90000"/>
                  </a:lnSpc>
                  <a:spcBef>
                    <a:spcPts val="1000"/>
                  </a:spcBef>
                  <a:buFont typeface="Arial" panose="020B0604020202020204" pitchFamily="34" charset="0"/>
                  <a:buNone/>
                  <a:defRPr sz="3200" kern="1200">
                    <a:solidFill>
                      <a:srgbClr val="000066"/>
                    </a:solidFill>
                    <a:latin typeface="Chu Van An" panose="02020603050405020304" pitchFamily="18" charset="0"/>
                    <a:ea typeface="+mn-ea"/>
                    <a:cs typeface="Chu Van An" panose="02020603050405020304" pitchFamily="18" charset="0"/>
                  </a:defRPr>
                </a:lvl1pPr>
                <a:lvl2pPr marL="457200" indent="0" algn="ctr" defTabSz="914400" rtl="0" eaLnBrk="1" latinLnBrk="0" hangingPunct="1">
                  <a:lnSpc>
                    <a:spcPct val="90000"/>
                  </a:lnSpc>
                  <a:spcBef>
                    <a:spcPts val="500"/>
                  </a:spcBef>
                  <a:buFont typeface="Arial" panose="020B0604020202020204" pitchFamily="34" charset="0"/>
                  <a:buNone/>
                  <a:defRPr sz="3800" kern="1200">
                    <a:solidFill>
                      <a:schemeClr val="bg1">
                        <a:lumMod val="95000"/>
                      </a:schemeClr>
                    </a:solidFill>
                    <a:latin typeface="Chu Van An" panose="02020603050405020304" pitchFamily="18" charset="0"/>
                    <a:ea typeface="+mn-ea"/>
                    <a:cs typeface="Chu Van An" panose="02020603050405020304" pitchFamily="18" charset="0"/>
                  </a:defRPr>
                </a:lvl2pPr>
                <a:lvl3pPr marL="914400" indent="0" algn="ctr" defTabSz="914400" rtl="0" eaLnBrk="1" latinLnBrk="0" hangingPunct="1">
                  <a:lnSpc>
                    <a:spcPct val="90000"/>
                  </a:lnSpc>
                  <a:spcBef>
                    <a:spcPts val="500"/>
                  </a:spcBef>
                  <a:buFont typeface="Arial" panose="020B0604020202020204" pitchFamily="34" charset="0"/>
                  <a:buNone/>
                  <a:defRPr sz="3800" kern="1200">
                    <a:solidFill>
                      <a:schemeClr val="bg1">
                        <a:lumMod val="95000"/>
                      </a:schemeClr>
                    </a:solidFill>
                    <a:latin typeface="Chu Van An" panose="02020603050405020304" pitchFamily="18" charset="0"/>
                    <a:ea typeface="+mn-ea"/>
                    <a:cs typeface="Chu Van An" panose="02020603050405020304" pitchFamily="18" charset="0"/>
                  </a:defRPr>
                </a:lvl3pPr>
                <a:lvl4pPr marL="1371600" indent="0" algn="ctr" defTabSz="914400" rtl="0" eaLnBrk="1" latinLnBrk="0" hangingPunct="1">
                  <a:lnSpc>
                    <a:spcPct val="90000"/>
                  </a:lnSpc>
                  <a:spcBef>
                    <a:spcPts val="500"/>
                  </a:spcBef>
                  <a:buFont typeface="Arial" panose="020B0604020202020204" pitchFamily="34" charset="0"/>
                  <a:buNone/>
                  <a:defRPr sz="3800" kern="1200">
                    <a:solidFill>
                      <a:schemeClr val="bg1">
                        <a:lumMod val="95000"/>
                      </a:schemeClr>
                    </a:solidFill>
                    <a:latin typeface="Chu Van An" panose="02020603050405020304" pitchFamily="18" charset="0"/>
                    <a:ea typeface="+mn-ea"/>
                    <a:cs typeface="Chu Van An" panose="02020603050405020304" pitchFamily="18" charset="0"/>
                  </a:defRPr>
                </a:lvl4pPr>
                <a:lvl5pPr marL="1828800" indent="0" algn="ctr" defTabSz="914400" rtl="0" eaLnBrk="1" latinLnBrk="0" hangingPunct="1">
                  <a:lnSpc>
                    <a:spcPct val="90000"/>
                  </a:lnSpc>
                  <a:spcBef>
                    <a:spcPts val="500"/>
                  </a:spcBef>
                  <a:buFont typeface="Arial" panose="020B0604020202020204" pitchFamily="34" charset="0"/>
                  <a:buNone/>
                  <a:defRPr sz="3800" kern="1200">
                    <a:solidFill>
                      <a:schemeClr val="bg1">
                        <a:lumMod val="95000"/>
                      </a:schemeClr>
                    </a:solidFill>
                    <a:latin typeface="Chu Van An" panose="02020603050405020304" pitchFamily="18" charset="0"/>
                    <a:ea typeface="+mn-ea"/>
                    <a:cs typeface="Chu Van An" panose="02020603050405020304" pitchFamily="18" charset="0"/>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1427163" indent="-1427163" algn="just"/>
                <a:r>
                  <a:rPr lang="en-US" b="1">
                    <a:solidFill>
                      <a:srgbClr val="FF0000"/>
                    </a:solidFill>
                  </a:rPr>
                  <a:t>Câu </a:t>
                </a:r>
                <a:r>
                  <a:rPr lang="en-US" b="1">
                    <a:solidFill>
                      <a:srgbClr val="FF0000"/>
                    </a:solidFill>
                    <a:sym typeface="Wingdings" panose="05000000000000000000" pitchFamily="2" charset="2"/>
                  </a:rPr>
                  <a:t></a:t>
                </a:r>
                <a:r>
                  <a:rPr lang="en-US" b="1">
                    <a:solidFill>
                      <a:srgbClr val="FF0000"/>
                    </a:solidFill>
                  </a:rPr>
                  <a:t>. </a:t>
                </a:r>
                <a:r>
                  <a:rPr lang="en-US"/>
                  <a:t>Trong không gian, cho hình chữ nhật </a:t>
                </a:r>
                <a14:m>
                  <m:oMath xmlns:m="http://schemas.openxmlformats.org/officeDocument/2006/math">
                    <m:r>
                      <a:rPr lang="en-US" i="1">
                        <a:latin typeface="Cambria Math" panose="02040503050406030204" pitchFamily="18" charset="0"/>
                      </a:rPr>
                      <m:t>𝐴𝐵𝐶𝐷</m:t>
                    </m:r>
                  </m:oMath>
                </a14:m>
                <a:r>
                  <a:rPr lang="en-US"/>
                  <a:t> có </a:t>
                </a:r>
                <a14:m>
                  <m:oMath xmlns:m="http://schemas.openxmlformats.org/officeDocument/2006/math">
                    <m:r>
                      <a:rPr lang="en-US" i="1">
                        <a:latin typeface="Cambria Math" panose="02040503050406030204" pitchFamily="18" charset="0"/>
                      </a:rPr>
                      <m:t>𝐴𝐵</m:t>
                    </m:r>
                    <m:r>
                      <a:rPr lang="en-US" i="1">
                        <a:latin typeface="Cambria Math" panose="02040503050406030204" pitchFamily="18" charset="0"/>
                      </a:rPr>
                      <m:t>=</m:t>
                    </m:r>
                    <m:r>
                      <a:rPr lang="en-US">
                        <a:latin typeface="Cambria Math" panose="02040503050406030204" pitchFamily="18" charset="0"/>
                      </a:rPr>
                      <m:t>1</m:t>
                    </m:r>
                  </m:oMath>
                </a14:m>
                <a:r>
                  <a:rPr lang="en-US"/>
                  <a:t> và </a:t>
                </a:r>
                <a14:m>
                  <m:oMath xmlns:m="http://schemas.openxmlformats.org/officeDocument/2006/math">
                    <m:r>
                      <a:rPr lang="en-US" i="1">
                        <a:latin typeface="Cambria Math" panose="02040503050406030204" pitchFamily="18" charset="0"/>
                      </a:rPr>
                      <m:t>𝐴𝐷</m:t>
                    </m:r>
                    <m:r>
                      <a:rPr lang="en-US" i="1">
                        <a:latin typeface="Cambria Math" panose="02040503050406030204" pitchFamily="18" charset="0"/>
                      </a:rPr>
                      <m:t>=</m:t>
                    </m:r>
                    <m:r>
                      <a:rPr lang="en-US">
                        <a:latin typeface="Cambria Math" panose="02040503050406030204" pitchFamily="18" charset="0"/>
                      </a:rPr>
                      <m:t>2</m:t>
                    </m:r>
                  </m:oMath>
                </a14:m>
                <a:r>
                  <a:rPr lang="en-US"/>
                  <a:t>. Gọi </a:t>
                </a:r>
                <a14:m>
                  <m:oMath xmlns:m="http://schemas.openxmlformats.org/officeDocument/2006/math">
                    <m:r>
                      <a:rPr lang="en-US" i="1">
                        <a:latin typeface="Cambria Math" panose="02040503050406030204" pitchFamily="18" charset="0"/>
                      </a:rPr>
                      <m:t>𝑀</m:t>
                    </m:r>
                  </m:oMath>
                </a14:m>
                <a:r>
                  <a:rPr lang="en-US"/>
                  <a:t>, </a:t>
                </a:r>
                <a14:m>
                  <m:oMath xmlns:m="http://schemas.openxmlformats.org/officeDocument/2006/math">
                    <m:r>
                      <a:rPr lang="en-US" i="1">
                        <a:latin typeface="Cambria Math" panose="02040503050406030204" pitchFamily="18" charset="0"/>
                      </a:rPr>
                      <m:t>𝑁</m:t>
                    </m:r>
                  </m:oMath>
                </a14:m>
                <a:r>
                  <a:rPr lang="en-US"/>
                  <a:t> lần lượt là trung điểm của </a:t>
                </a:r>
                <a14:m>
                  <m:oMath xmlns:m="http://schemas.openxmlformats.org/officeDocument/2006/math">
                    <m:r>
                      <a:rPr lang="en-US" i="1">
                        <a:latin typeface="Cambria Math" panose="02040503050406030204" pitchFamily="18" charset="0"/>
                      </a:rPr>
                      <m:t>𝐴𝐷</m:t>
                    </m:r>
                  </m:oMath>
                </a14:m>
                <a:r>
                  <a:rPr lang="en-US"/>
                  <a:t> và </a:t>
                </a:r>
                <a14:m>
                  <m:oMath xmlns:m="http://schemas.openxmlformats.org/officeDocument/2006/math">
                    <m:r>
                      <a:rPr lang="en-US" i="1">
                        <a:latin typeface="Cambria Math" panose="02040503050406030204" pitchFamily="18" charset="0"/>
                      </a:rPr>
                      <m:t>𝐵𝐶</m:t>
                    </m:r>
                  </m:oMath>
                </a14:m>
                <a:r>
                  <a:rPr lang="en-US"/>
                  <a:t>. Quay hình chữ nhật đó xung quanh trục </a:t>
                </a:r>
                <a14:m>
                  <m:oMath xmlns:m="http://schemas.openxmlformats.org/officeDocument/2006/math">
                    <m:r>
                      <a:rPr lang="en-US" i="1">
                        <a:latin typeface="Cambria Math" panose="02040503050406030204" pitchFamily="18" charset="0"/>
                      </a:rPr>
                      <m:t>𝑀𝑁</m:t>
                    </m:r>
                  </m:oMath>
                </a14:m>
                <a:r>
                  <a:rPr lang="en-US"/>
                  <a:t>, ta được một hình trụ. Tính diện tích toàn phần </a:t>
                </a:r>
                <a14:m>
                  <m:oMath xmlns:m="http://schemas.openxmlformats.org/officeDocument/2006/math">
                    <m:sSub>
                      <m:sSubPr>
                        <m:ctrlPr>
                          <a:rPr lang="en-US" i="1">
                            <a:latin typeface="Cambria Math"/>
                          </a:rPr>
                        </m:ctrlPr>
                      </m:sSubPr>
                      <m:e>
                        <m:r>
                          <a:rPr lang="en-US" i="1">
                            <a:latin typeface="Cambria Math" panose="02040503050406030204" pitchFamily="18" charset="0"/>
                          </a:rPr>
                          <m:t>𝑆</m:t>
                        </m:r>
                      </m:e>
                      <m:sub>
                        <m:r>
                          <a:rPr lang="en-US" i="1">
                            <a:latin typeface="Cambria Math" panose="02040503050406030204" pitchFamily="18" charset="0"/>
                          </a:rPr>
                          <m:t>𝑡𝑝</m:t>
                        </m:r>
                      </m:sub>
                    </m:sSub>
                  </m:oMath>
                </a14:m>
                <a:r>
                  <a:rPr lang="en-US"/>
                  <a:t> của hình trụ đó</a:t>
                </a:r>
              </a:p>
              <a:p>
                <a:r>
                  <a:rPr lang="en-US" b="1"/>
                  <a:t>		Ⓐ. </a:t>
                </a:r>
                <a14:m>
                  <m:oMath xmlns:m="http://schemas.openxmlformats.org/officeDocument/2006/math">
                    <m:sSub>
                      <m:sSubPr>
                        <m:ctrlPr>
                          <a:rPr lang="en-US" i="1">
                            <a:latin typeface="Cambria Math"/>
                          </a:rPr>
                        </m:ctrlPr>
                      </m:sSubPr>
                      <m:e>
                        <m:r>
                          <a:rPr lang="en-US" i="1">
                            <a:latin typeface="Cambria Math" panose="02040503050406030204" pitchFamily="18" charset="0"/>
                          </a:rPr>
                          <m:t>𝑆</m:t>
                        </m:r>
                      </m:e>
                      <m:sub>
                        <m:r>
                          <a:rPr lang="en-US" i="1">
                            <a:latin typeface="Cambria Math" panose="02040503050406030204" pitchFamily="18" charset="0"/>
                          </a:rPr>
                          <m:t>𝑡𝑞</m:t>
                        </m:r>
                      </m:sub>
                    </m:sSub>
                    <m:r>
                      <a:rPr lang="en-US" i="1">
                        <a:latin typeface="Cambria Math" panose="02040503050406030204" pitchFamily="18" charset="0"/>
                      </a:rPr>
                      <m:t>=</m:t>
                    </m:r>
                    <m:r>
                      <a:rPr lang="en-US">
                        <a:latin typeface="Cambria Math" panose="02040503050406030204" pitchFamily="18" charset="0"/>
                      </a:rPr>
                      <m:t>4</m:t>
                    </m:r>
                    <m:r>
                      <a:rPr lang="en-US" i="1">
                        <a:latin typeface="Cambria Math" panose="02040503050406030204" pitchFamily="18" charset="0"/>
                      </a:rPr>
                      <m:t>𝜋</m:t>
                    </m:r>
                  </m:oMath>
                </a14:m>
                <a:r>
                  <a:rPr lang="en-US"/>
                  <a:t>.		</a:t>
                </a:r>
                <a:r>
                  <a:rPr lang="en-US" b="1"/>
                  <a:t>Ⓑ. </a:t>
                </a:r>
                <a14:m>
                  <m:oMath xmlns:m="http://schemas.openxmlformats.org/officeDocument/2006/math">
                    <m:sSub>
                      <m:sSubPr>
                        <m:ctrlPr>
                          <a:rPr lang="en-US" i="1">
                            <a:latin typeface="Cambria Math"/>
                          </a:rPr>
                        </m:ctrlPr>
                      </m:sSubPr>
                      <m:e>
                        <m:r>
                          <a:rPr lang="en-US" i="1">
                            <a:latin typeface="Cambria Math" panose="02040503050406030204" pitchFamily="18" charset="0"/>
                          </a:rPr>
                          <m:t>𝑆</m:t>
                        </m:r>
                      </m:e>
                      <m:sub>
                        <m:r>
                          <a:rPr lang="en-US" i="1">
                            <a:latin typeface="Cambria Math" panose="02040503050406030204" pitchFamily="18" charset="0"/>
                          </a:rPr>
                          <m:t>𝑡𝑝</m:t>
                        </m:r>
                      </m:sub>
                    </m:sSub>
                    <m:r>
                      <a:rPr lang="en-US" i="1">
                        <a:latin typeface="Cambria Math" panose="02040503050406030204" pitchFamily="18" charset="0"/>
                      </a:rPr>
                      <m:t>=</m:t>
                    </m:r>
                    <m:r>
                      <a:rPr lang="en-US">
                        <a:latin typeface="Cambria Math" panose="02040503050406030204" pitchFamily="18" charset="0"/>
                      </a:rPr>
                      <m:t>2</m:t>
                    </m:r>
                    <m:r>
                      <a:rPr lang="en-US" i="1">
                        <a:latin typeface="Cambria Math" panose="02040503050406030204" pitchFamily="18" charset="0"/>
                      </a:rPr>
                      <m:t>𝜋</m:t>
                    </m:r>
                  </m:oMath>
                </a14:m>
                <a:r>
                  <a:rPr lang="en-US"/>
                  <a:t>.	</a:t>
                </a:r>
              </a:p>
              <a:p>
                <a:r>
                  <a:rPr lang="en-US" b="1"/>
                  <a:t>		Ⓒ. </a:t>
                </a:r>
                <a14:m>
                  <m:oMath xmlns:m="http://schemas.openxmlformats.org/officeDocument/2006/math">
                    <m:sSub>
                      <m:sSubPr>
                        <m:ctrlPr>
                          <a:rPr lang="en-US" i="1">
                            <a:latin typeface="Cambria Math"/>
                          </a:rPr>
                        </m:ctrlPr>
                      </m:sSubPr>
                      <m:e>
                        <m:r>
                          <a:rPr lang="en-US" i="1">
                            <a:latin typeface="Cambria Math" panose="02040503050406030204" pitchFamily="18" charset="0"/>
                          </a:rPr>
                          <m:t>𝑆</m:t>
                        </m:r>
                      </m:e>
                      <m:sub>
                        <m:r>
                          <a:rPr lang="en-US" i="1">
                            <a:latin typeface="Cambria Math" panose="02040503050406030204" pitchFamily="18" charset="0"/>
                          </a:rPr>
                          <m:t>𝑡𝑝</m:t>
                        </m:r>
                      </m:sub>
                    </m:sSub>
                    <m:r>
                      <a:rPr lang="en-US" i="1">
                        <a:latin typeface="Cambria Math" panose="02040503050406030204" pitchFamily="18" charset="0"/>
                      </a:rPr>
                      <m:t>=</m:t>
                    </m:r>
                    <m:r>
                      <a:rPr lang="en-US">
                        <a:latin typeface="Cambria Math" panose="02040503050406030204" pitchFamily="18" charset="0"/>
                      </a:rPr>
                      <m:t>6</m:t>
                    </m:r>
                    <m:r>
                      <a:rPr lang="en-US" i="1">
                        <a:latin typeface="Cambria Math" panose="02040503050406030204" pitchFamily="18" charset="0"/>
                      </a:rPr>
                      <m:t>𝜋</m:t>
                    </m:r>
                  </m:oMath>
                </a14:m>
                <a:r>
                  <a:rPr lang="en-US"/>
                  <a:t>.		</a:t>
                </a:r>
                <a:r>
                  <a:rPr lang="en-US" b="1"/>
                  <a:t>Ⓓ. </a:t>
                </a:r>
                <a14:m>
                  <m:oMath xmlns:m="http://schemas.openxmlformats.org/officeDocument/2006/math">
                    <m:sSub>
                      <m:sSubPr>
                        <m:ctrlPr>
                          <a:rPr lang="en-US" i="1">
                            <a:latin typeface="Cambria Math"/>
                          </a:rPr>
                        </m:ctrlPr>
                      </m:sSubPr>
                      <m:e>
                        <m:r>
                          <a:rPr lang="en-US" i="1">
                            <a:latin typeface="Cambria Math" panose="02040503050406030204" pitchFamily="18" charset="0"/>
                          </a:rPr>
                          <m:t>𝑆</m:t>
                        </m:r>
                      </m:e>
                      <m:sub>
                        <m:r>
                          <a:rPr lang="en-US" i="1">
                            <a:latin typeface="Cambria Math" panose="02040503050406030204" pitchFamily="18" charset="0"/>
                          </a:rPr>
                          <m:t>𝑡𝑝</m:t>
                        </m:r>
                      </m:sub>
                    </m:sSub>
                    <m:r>
                      <a:rPr lang="en-US" i="1">
                        <a:latin typeface="Cambria Math" panose="02040503050406030204" pitchFamily="18" charset="0"/>
                      </a:rPr>
                      <m:t>=</m:t>
                    </m:r>
                    <m:r>
                      <a:rPr lang="en-US">
                        <a:latin typeface="Cambria Math" panose="02040503050406030204" pitchFamily="18" charset="0"/>
                      </a:rPr>
                      <m:t>10</m:t>
                    </m:r>
                    <m:r>
                      <a:rPr lang="en-US" i="1">
                        <a:latin typeface="Cambria Math" panose="02040503050406030204" pitchFamily="18" charset="0"/>
                      </a:rPr>
                      <m:t>𝜋</m:t>
                    </m:r>
                  </m:oMath>
                </a14:m>
                <a:r>
                  <a:rPr lang="en-US"/>
                  <a:t>.</a:t>
                </a:r>
              </a:p>
            </p:txBody>
          </p:sp>
        </mc:Choice>
        <mc:Fallback xmlns="">
          <p:sp>
            <p:nvSpPr>
              <p:cNvPr id="25" name="Content Placeholder 2">
                <a:extLst>
                  <a:ext uri="{FF2B5EF4-FFF2-40B4-BE49-F238E27FC236}">
                    <a16:creationId xmlns:a16="http://schemas.microsoft.com/office/drawing/2014/main" id="{1CB4C6FF-9D2A-4DB8-995D-95E7EA1CCA0B}"/>
                  </a:ext>
                </a:extLst>
              </p:cNvPr>
              <p:cNvSpPr txBox="1">
                <a:spLocks noRot="1" noChangeAspect="1" noMove="1" noResize="1" noEditPoints="1" noAdjustHandles="1" noChangeArrowheads="1" noChangeShapeType="1" noTextEdit="1"/>
              </p:cNvSpPr>
              <p:nvPr/>
            </p:nvSpPr>
            <p:spPr>
              <a:xfrm>
                <a:off x="139583" y="907512"/>
                <a:ext cx="11951976" cy="2790124"/>
              </a:xfrm>
              <a:prstGeom prst="rect">
                <a:avLst/>
              </a:prstGeom>
              <a:blipFill>
                <a:blip r:embed="rId5"/>
                <a:stretch>
                  <a:fillRect l="-1172" t="-6087" r="-1834"/>
                </a:stretch>
              </a:blipFill>
              <a:ln>
                <a:solidFill>
                  <a:srgbClr val="0000CC"/>
                </a:solidFill>
                <a:prstDash val="sysDash"/>
              </a:ln>
            </p:spPr>
            <p:txBody>
              <a:bodyPr/>
              <a:lstStyle/>
              <a:p>
                <a:r>
                  <a:rPr lang="en-US">
                    <a:noFill/>
                  </a:rPr>
                  <a:t> </a:t>
                </a:r>
              </a:p>
            </p:txBody>
          </p:sp>
        </mc:Fallback>
      </mc:AlternateContent>
      <p:sp>
        <p:nvSpPr>
          <p:cNvPr id="2" name="Oval 1">
            <a:extLst>
              <a:ext uri="{FF2B5EF4-FFF2-40B4-BE49-F238E27FC236}">
                <a16:creationId xmlns="" xmlns:a16="http://schemas.microsoft.com/office/drawing/2014/main" id="{B115D1D0-0856-44C3-9772-421F7E3019E3}"/>
              </a:ext>
            </a:extLst>
          </p:cNvPr>
          <p:cNvSpPr/>
          <p:nvPr/>
        </p:nvSpPr>
        <p:spPr>
          <a:xfrm>
            <a:off x="1998875" y="2458356"/>
            <a:ext cx="603482" cy="568036"/>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mc:AlternateContent xmlns:mc="http://schemas.openxmlformats.org/markup-compatibility/2006" xmlns:a14="http://schemas.microsoft.com/office/drawing/2010/main">
        <mc:Choice Requires="a14">
          <p:sp>
            <p:nvSpPr>
              <p:cNvPr id="14" name="Content Placeholder 2">
                <a:extLst>
                  <a:ext uri="{FF2B5EF4-FFF2-40B4-BE49-F238E27FC236}">
                    <a16:creationId xmlns="" xmlns:a16="http://schemas.microsoft.com/office/drawing/2014/main" id="{29564E12-EB90-414C-B802-FE38DAC3540A}"/>
                  </a:ext>
                </a:extLst>
              </p:cNvPr>
              <p:cNvSpPr txBox="1">
                <a:spLocks/>
              </p:cNvSpPr>
              <p:nvPr/>
            </p:nvSpPr>
            <p:spPr>
              <a:xfrm>
                <a:off x="145256" y="3724502"/>
                <a:ext cx="11940979" cy="3015992"/>
              </a:xfrm>
              <a:prstGeom prst="rect">
                <a:avLst/>
              </a:prstGeom>
              <a:solidFill>
                <a:srgbClr val="CCFFFF"/>
              </a:solidFill>
              <a:ln>
                <a:solidFill>
                  <a:srgbClr val="0000CC"/>
                </a:solidFill>
                <a:prstDash val="sysDot"/>
              </a:ln>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3200" kern="1200">
                    <a:solidFill>
                      <a:srgbClr val="000066"/>
                    </a:solidFill>
                    <a:latin typeface="Chu Van An" panose="02020603050405020304" pitchFamily="18" charset="0"/>
                    <a:ea typeface="+mn-ea"/>
                    <a:cs typeface="Chu Van An" panose="02020603050405020304" pitchFamily="18" charset="0"/>
                  </a:defRPr>
                </a:lvl1pPr>
                <a:lvl2pPr marL="457200" indent="0" algn="ctr" defTabSz="914400" rtl="0" eaLnBrk="1" latinLnBrk="0" hangingPunct="1">
                  <a:lnSpc>
                    <a:spcPct val="90000"/>
                  </a:lnSpc>
                  <a:spcBef>
                    <a:spcPts val="500"/>
                  </a:spcBef>
                  <a:buFont typeface="Arial" panose="020B0604020202020204" pitchFamily="34" charset="0"/>
                  <a:buNone/>
                  <a:defRPr sz="3800" kern="1200">
                    <a:solidFill>
                      <a:schemeClr val="bg1">
                        <a:lumMod val="95000"/>
                      </a:schemeClr>
                    </a:solidFill>
                    <a:latin typeface="Chu Van An" panose="02020603050405020304" pitchFamily="18" charset="0"/>
                    <a:ea typeface="+mn-ea"/>
                    <a:cs typeface="Chu Van An" panose="02020603050405020304" pitchFamily="18" charset="0"/>
                  </a:defRPr>
                </a:lvl2pPr>
                <a:lvl3pPr marL="914400" indent="0" algn="ctr" defTabSz="914400" rtl="0" eaLnBrk="1" latinLnBrk="0" hangingPunct="1">
                  <a:lnSpc>
                    <a:spcPct val="90000"/>
                  </a:lnSpc>
                  <a:spcBef>
                    <a:spcPts val="500"/>
                  </a:spcBef>
                  <a:buFont typeface="Arial" panose="020B0604020202020204" pitchFamily="34" charset="0"/>
                  <a:buNone/>
                  <a:defRPr sz="3800" kern="1200">
                    <a:solidFill>
                      <a:schemeClr val="bg1">
                        <a:lumMod val="95000"/>
                      </a:schemeClr>
                    </a:solidFill>
                    <a:latin typeface="Chu Van An" panose="02020603050405020304" pitchFamily="18" charset="0"/>
                    <a:ea typeface="+mn-ea"/>
                    <a:cs typeface="Chu Van An" panose="02020603050405020304" pitchFamily="18" charset="0"/>
                  </a:defRPr>
                </a:lvl3pPr>
                <a:lvl4pPr marL="1371600" indent="0" algn="ctr" defTabSz="914400" rtl="0" eaLnBrk="1" latinLnBrk="0" hangingPunct="1">
                  <a:lnSpc>
                    <a:spcPct val="90000"/>
                  </a:lnSpc>
                  <a:spcBef>
                    <a:spcPts val="500"/>
                  </a:spcBef>
                  <a:buFont typeface="Arial" panose="020B0604020202020204" pitchFamily="34" charset="0"/>
                  <a:buNone/>
                  <a:defRPr sz="3800" kern="1200">
                    <a:solidFill>
                      <a:schemeClr val="bg1">
                        <a:lumMod val="95000"/>
                      </a:schemeClr>
                    </a:solidFill>
                    <a:latin typeface="Chu Van An" panose="02020603050405020304" pitchFamily="18" charset="0"/>
                    <a:ea typeface="+mn-ea"/>
                    <a:cs typeface="Chu Van An" panose="02020603050405020304" pitchFamily="18" charset="0"/>
                  </a:defRPr>
                </a:lvl4pPr>
                <a:lvl5pPr marL="1828800" indent="0" algn="ctr" defTabSz="914400" rtl="0" eaLnBrk="1" latinLnBrk="0" hangingPunct="1">
                  <a:lnSpc>
                    <a:spcPct val="90000"/>
                  </a:lnSpc>
                  <a:spcBef>
                    <a:spcPts val="500"/>
                  </a:spcBef>
                  <a:buFont typeface="Arial" panose="020B0604020202020204" pitchFamily="34" charset="0"/>
                  <a:buNone/>
                  <a:defRPr sz="3800" kern="1200">
                    <a:solidFill>
                      <a:schemeClr val="bg1">
                        <a:lumMod val="95000"/>
                      </a:schemeClr>
                    </a:solidFill>
                    <a:latin typeface="Chu Van An" panose="02020603050405020304" pitchFamily="18" charset="0"/>
                    <a:ea typeface="+mn-ea"/>
                    <a:cs typeface="Chu Van An" panose="02020603050405020304" pitchFamily="18" charset="0"/>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b="1">
                    <a:solidFill>
                      <a:srgbClr val="FF0000"/>
                    </a:solidFill>
                    <a:sym typeface="Wingdings" panose="05000000000000000000" pitchFamily="2" charset="2"/>
                  </a:rPr>
                  <a:t>. </a:t>
                </a:r>
                <a:r>
                  <a:rPr lang="en-US" b="1">
                    <a:solidFill>
                      <a:srgbClr val="FF0000"/>
                    </a:solidFill>
                  </a:rPr>
                  <a:t>Lời giải:</a:t>
                </a:r>
              </a:p>
              <a:p>
                <a:pPr marL="914400" indent="-457200"/>
                <a:r>
                  <a:rPr lang="vi-VN" b="1">
                    <a:solidFill>
                      <a:srgbClr val="FF0000"/>
                    </a:solidFill>
                    <a:sym typeface="Wingdings" panose="05000000000000000000" pitchFamily="2" charset="2"/>
                  </a:rPr>
                  <a:t></a:t>
                </a:r>
                <a:r>
                  <a:rPr lang="nl-NL">
                    <a:sym typeface="Wingdings 2" panose="05020102010507070707" pitchFamily="18" charset="2"/>
                  </a:rPr>
                  <a:t> Ta có: </a:t>
                </a:r>
                <a14:m>
                  <m:oMath xmlns:m="http://schemas.openxmlformats.org/officeDocument/2006/math">
                    <m:r>
                      <a:rPr lang="en-US" i="1">
                        <a:latin typeface="Cambria Math" panose="02040503050406030204" pitchFamily="18" charset="0"/>
                      </a:rPr>
                      <m:t>𝐴𝐵</m:t>
                    </m:r>
                    <m:r>
                      <a:rPr lang="en-US" i="1">
                        <a:latin typeface="Cambria Math" panose="02040503050406030204" pitchFamily="18" charset="0"/>
                      </a:rPr>
                      <m:t>=</m:t>
                    </m:r>
                    <m:r>
                      <a:rPr lang="en-US">
                        <a:latin typeface="Cambria Math" panose="02040503050406030204" pitchFamily="18" charset="0"/>
                      </a:rPr>
                      <m:t>1</m:t>
                    </m:r>
                    <m:r>
                      <a:rPr lang="en-US" i="1">
                        <a:latin typeface="Cambria Math" panose="02040503050406030204" pitchFamily="18" charset="0"/>
                      </a:rPr>
                      <m:t>=</m:t>
                    </m:r>
                    <m:r>
                      <a:rPr lang="en-US" i="1">
                        <a:latin typeface="Cambria Math" panose="02040503050406030204" pitchFamily="18" charset="0"/>
                      </a:rPr>
                      <m:t>h</m:t>
                    </m:r>
                    <m:r>
                      <a:rPr lang="en-US">
                        <a:latin typeface="Cambria Math" panose="02040503050406030204" pitchFamily="18" charset="0"/>
                      </a:rPr>
                      <m:t>,</m:t>
                    </m:r>
                    <m:r>
                      <a:rPr lang="en-US" i="1">
                        <a:latin typeface="Cambria Math" panose="02040503050406030204" pitchFamily="18" charset="0"/>
                      </a:rPr>
                      <m:t>𝑅</m:t>
                    </m:r>
                    <m:r>
                      <a:rPr lang="en-US" i="1">
                        <a:latin typeface="Cambria Math" panose="02040503050406030204" pitchFamily="18" charset="0"/>
                      </a:rPr>
                      <m:t>=</m:t>
                    </m:r>
                    <m:f>
                      <m:fPr>
                        <m:ctrlPr>
                          <a:rPr lang="en-US" i="1">
                            <a:latin typeface="Cambria Math"/>
                          </a:rPr>
                        </m:ctrlPr>
                      </m:fPr>
                      <m:num>
                        <m:r>
                          <a:rPr lang="en-US" i="1">
                            <a:latin typeface="Cambria Math" panose="02040503050406030204" pitchFamily="18" charset="0"/>
                          </a:rPr>
                          <m:t>𝐴𝐷</m:t>
                        </m:r>
                      </m:num>
                      <m:den>
                        <m:r>
                          <a:rPr lang="en-US">
                            <a:latin typeface="Cambria Math" panose="02040503050406030204" pitchFamily="18" charset="0"/>
                          </a:rPr>
                          <m:t>2</m:t>
                        </m:r>
                      </m:den>
                    </m:f>
                    <m:r>
                      <a:rPr lang="en-US" i="1">
                        <a:latin typeface="Cambria Math" panose="02040503050406030204" pitchFamily="18" charset="0"/>
                      </a:rPr>
                      <m:t>=</m:t>
                    </m:r>
                    <m:r>
                      <a:rPr lang="en-US">
                        <a:latin typeface="Cambria Math" panose="02040503050406030204" pitchFamily="18" charset="0"/>
                      </a:rPr>
                      <m:t>1</m:t>
                    </m:r>
                    <m:r>
                      <a:rPr lang="en-US" i="1">
                        <a:latin typeface="Cambria Math" panose="02040503050406030204" pitchFamily="18" charset="0"/>
                      </a:rPr>
                      <m:t>→</m:t>
                    </m:r>
                    <m:sSub>
                      <m:sSubPr>
                        <m:ctrlPr>
                          <a:rPr lang="en-US" i="1">
                            <a:latin typeface="Cambria Math"/>
                          </a:rPr>
                        </m:ctrlPr>
                      </m:sSubPr>
                      <m:e>
                        <m:r>
                          <a:rPr lang="en-US" i="1">
                            <a:latin typeface="Cambria Math" panose="02040503050406030204" pitchFamily="18" charset="0"/>
                          </a:rPr>
                          <m:t>𝑆</m:t>
                        </m:r>
                      </m:e>
                      <m:sub>
                        <m:r>
                          <a:rPr lang="en-US" i="1">
                            <a:latin typeface="Cambria Math" panose="02040503050406030204" pitchFamily="18" charset="0"/>
                          </a:rPr>
                          <m:t>𝑡𝑝</m:t>
                        </m:r>
                      </m:sub>
                    </m:sSub>
                    <m:r>
                      <a:rPr lang="en-US" i="1">
                        <a:latin typeface="Cambria Math" panose="02040503050406030204" pitchFamily="18" charset="0"/>
                      </a:rPr>
                      <m:t>=</m:t>
                    </m:r>
                    <m:r>
                      <a:rPr lang="en-US">
                        <a:latin typeface="Cambria Math" panose="02040503050406030204" pitchFamily="18" charset="0"/>
                      </a:rPr>
                      <m:t>2</m:t>
                    </m:r>
                    <m:r>
                      <a:rPr lang="en-US" i="1">
                        <a:latin typeface="Cambria Math" panose="02040503050406030204" pitchFamily="18" charset="0"/>
                      </a:rPr>
                      <m:t>𝜋</m:t>
                    </m:r>
                    <m:r>
                      <a:rPr lang="en-US">
                        <a:latin typeface="Cambria Math" panose="02040503050406030204" pitchFamily="18" charset="0"/>
                      </a:rPr>
                      <m:t>.1.1</m:t>
                    </m:r>
                    <m:r>
                      <a:rPr lang="en-US" i="1">
                        <a:latin typeface="Cambria Math" panose="02040503050406030204" pitchFamily="18" charset="0"/>
                      </a:rPr>
                      <m:t>+</m:t>
                    </m:r>
                    <m:r>
                      <a:rPr lang="en-US">
                        <a:latin typeface="Cambria Math" panose="02040503050406030204" pitchFamily="18" charset="0"/>
                      </a:rPr>
                      <m:t>2</m:t>
                    </m:r>
                    <m:r>
                      <a:rPr lang="en-US" i="1">
                        <a:latin typeface="Cambria Math" panose="02040503050406030204" pitchFamily="18" charset="0"/>
                      </a:rPr>
                      <m:t>𝜋</m:t>
                    </m:r>
                    <m:r>
                      <a:rPr lang="en-US">
                        <a:latin typeface="Cambria Math" panose="02040503050406030204" pitchFamily="18" charset="0"/>
                      </a:rPr>
                      <m:t>.</m:t>
                    </m:r>
                    <m:sSup>
                      <m:sSupPr>
                        <m:ctrlPr>
                          <a:rPr lang="en-US" i="1">
                            <a:latin typeface="Cambria Math"/>
                          </a:rPr>
                        </m:ctrlPr>
                      </m:sSupPr>
                      <m:e>
                        <m:r>
                          <a:rPr lang="en-US">
                            <a:latin typeface="Cambria Math" panose="02040503050406030204" pitchFamily="18" charset="0"/>
                          </a:rPr>
                          <m:t>1</m:t>
                        </m:r>
                      </m:e>
                      <m:sup>
                        <m:r>
                          <a:rPr lang="en-US">
                            <a:latin typeface="Cambria Math" panose="02040503050406030204" pitchFamily="18" charset="0"/>
                          </a:rPr>
                          <m:t>2</m:t>
                        </m:r>
                      </m:sup>
                    </m:sSup>
                    <m:r>
                      <a:rPr lang="en-US" i="1">
                        <a:latin typeface="Cambria Math" panose="02040503050406030204" pitchFamily="18" charset="0"/>
                      </a:rPr>
                      <m:t>=</m:t>
                    </m:r>
                    <m:r>
                      <a:rPr lang="en-US">
                        <a:latin typeface="Cambria Math" panose="02040503050406030204" pitchFamily="18" charset="0"/>
                      </a:rPr>
                      <m:t>4</m:t>
                    </m:r>
                    <m:r>
                      <a:rPr lang="en-US" i="1">
                        <a:latin typeface="Cambria Math" panose="02040503050406030204" pitchFamily="18" charset="0"/>
                      </a:rPr>
                      <m:t>𝜋</m:t>
                    </m:r>
                  </m:oMath>
                </a14:m>
                <a:endParaRPr lang="en-US" b="1">
                  <a:solidFill>
                    <a:srgbClr val="FF0000"/>
                  </a:solidFill>
                  <a:sym typeface="Wingdings" panose="05000000000000000000" pitchFamily="2" charset="2"/>
                </a:endParaRPr>
              </a:p>
              <a:p>
                <a:pPr marL="914400" indent="-457200"/>
                <a:r>
                  <a:rPr lang="en-US" b="1">
                    <a:solidFill>
                      <a:srgbClr val="FF0000"/>
                    </a:solidFill>
                    <a:sym typeface="Wingdings" panose="05000000000000000000" pitchFamily="2" charset="2"/>
                  </a:rPr>
                  <a:t> </a:t>
                </a:r>
                <a:r>
                  <a:rPr lang="en-US" b="1"/>
                  <a:t>Chọn A</a:t>
                </a:r>
                <a:endParaRPr lang="en-US"/>
              </a:p>
              <a:p>
                <a:pPr indent="457200"/>
                <a:r>
                  <a:rPr lang="vi-VN" b="1">
                    <a:solidFill>
                      <a:srgbClr val="FF0000"/>
                    </a:solidFill>
                    <a:sym typeface="Wingdings" panose="05000000000000000000" pitchFamily="2" charset="2"/>
                  </a:rPr>
                  <a:t></a:t>
                </a:r>
                <a:r>
                  <a:rPr lang="en-US" b="1">
                    <a:solidFill>
                      <a:srgbClr val="FF0000"/>
                    </a:solidFill>
                    <a:sym typeface="Wingdings" panose="05000000000000000000" pitchFamily="2" charset="2"/>
                  </a:rPr>
                  <a:t> </a:t>
                </a:r>
                <a:r>
                  <a:rPr lang="vi-VN" b="1">
                    <a:solidFill>
                      <a:srgbClr val="002060"/>
                    </a:solidFill>
                  </a:rPr>
                  <a:t>P</a:t>
                </a:r>
                <a:r>
                  <a:rPr lang="en-US" b="1">
                    <a:solidFill>
                      <a:srgbClr val="002060"/>
                    </a:solidFill>
                  </a:rPr>
                  <a:t>hương pháp</a:t>
                </a:r>
                <a:r>
                  <a:rPr lang="vi-VN" b="1">
                    <a:solidFill>
                      <a:srgbClr val="002060"/>
                    </a:solidFill>
                  </a:rPr>
                  <a:t> nhanh</a:t>
                </a:r>
                <a:endParaRPr lang="en-US">
                  <a:solidFill>
                    <a:srgbClr val="002060"/>
                  </a:solidFill>
                </a:endParaRPr>
              </a:p>
              <a:p>
                <a:pPr indent="749300"/>
                <a:r>
                  <a:rPr lang="en-US" b="1">
                    <a:solidFill>
                      <a:srgbClr val="FF0000"/>
                    </a:solidFill>
                    <a:sym typeface="Wingdings" panose="05000000000000000000" pitchFamily="2" charset="2"/>
                  </a:rPr>
                  <a:t></a:t>
                </a:r>
                <a:r>
                  <a:rPr lang="vi-VN" b="1"/>
                  <a:t> Sử dụng công thức</a:t>
                </a:r>
                <a:r>
                  <a:rPr lang="en-US" b="1"/>
                  <a:t> </a:t>
                </a:r>
                <a14:m>
                  <m:oMath xmlns:m="http://schemas.openxmlformats.org/officeDocument/2006/math">
                    <m:sSub>
                      <m:sSubPr>
                        <m:ctrlPr>
                          <a:rPr lang="en-US" i="1">
                            <a:latin typeface="Cambria Math"/>
                          </a:rPr>
                        </m:ctrlPr>
                      </m:sSubPr>
                      <m:e>
                        <m:r>
                          <a:rPr lang="en-US" i="1">
                            <a:latin typeface="Cambria Math" panose="02040503050406030204" pitchFamily="18" charset="0"/>
                          </a:rPr>
                          <m:t>𝑆</m:t>
                        </m:r>
                      </m:e>
                      <m:sub>
                        <m:r>
                          <a:rPr lang="en-US" i="1">
                            <a:latin typeface="Cambria Math" panose="02040503050406030204" pitchFamily="18" charset="0"/>
                          </a:rPr>
                          <m:t>𝑡𝑝</m:t>
                        </m:r>
                      </m:sub>
                    </m:sSub>
                    <m:r>
                      <a:rPr lang="en-US" i="1">
                        <a:latin typeface="Cambria Math" panose="02040503050406030204" pitchFamily="18" charset="0"/>
                      </a:rPr>
                      <m:t>=</m:t>
                    </m:r>
                    <m:sSub>
                      <m:sSubPr>
                        <m:ctrlPr>
                          <a:rPr lang="en-US" i="1">
                            <a:latin typeface="Cambria Math"/>
                          </a:rPr>
                        </m:ctrlPr>
                      </m:sSubPr>
                      <m:e>
                        <m:r>
                          <a:rPr lang="en-US" i="1">
                            <a:latin typeface="Cambria Math" panose="02040503050406030204" pitchFamily="18" charset="0"/>
                          </a:rPr>
                          <m:t>𝑆</m:t>
                        </m:r>
                      </m:e>
                      <m:sub>
                        <m:r>
                          <a:rPr lang="en-US" i="1">
                            <a:latin typeface="Cambria Math" panose="02040503050406030204" pitchFamily="18" charset="0"/>
                          </a:rPr>
                          <m:t>𝑥𝑞</m:t>
                        </m:r>
                      </m:sub>
                    </m:sSub>
                    <m:r>
                      <a:rPr lang="en-US" i="1">
                        <a:latin typeface="Cambria Math" panose="02040503050406030204" pitchFamily="18" charset="0"/>
                      </a:rPr>
                      <m:t>+</m:t>
                    </m:r>
                    <m:r>
                      <a:rPr lang="en-US">
                        <a:latin typeface="Cambria Math" panose="02040503050406030204" pitchFamily="18" charset="0"/>
                      </a:rPr>
                      <m:t>2</m:t>
                    </m:r>
                    <m:sSub>
                      <m:sSubPr>
                        <m:ctrlPr>
                          <a:rPr lang="en-US" i="1">
                            <a:latin typeface="Cambria Math"/>
                          </a:rPr>
                        </m:ctrlPr>
                      </m:sSubPr>
                      <m:e>
                        <m:r>
                          <a:rPr lang="en-US" i="1">
                            <a:latin typeface="Cambria Math" panose="02040503050406030204" pitchFamily="18" charset="0"/>
                          </a:rPr>
                          <m:t>𝑆</m:t>
                        </m:r>
                      </m:e>
                      <m:sub>
                        <m:r>
                          <a:rPr lang="en-US" i="1">
                            <a:latin typeface="Cambria Math" panose="02040503050406030204" pitchFamily="18" charset="0"/>
                          </a:rPr>
                          <m:t>ñ</m:t>
                        </m:r>
                      </m:sub>
                    </m:sSub>
                  </m:oMath>
                </a14:m>
                <a:endParaRPr lang="en-US"/>
              </a:p>
            </p:txBody>
          </p:sp>
        </mc:Choice>
        <mc:Fallback xmlns="">
          <p:sp>
            <p:nvSpPr>
              <p:cNvPr id="14" name="Content Placeholder 2">
                <a:extLst>
                  <a:ext uri="{FF2B5EF4-FFF2-40B4-BE49-F238E27FC236}">
                    <a16:creationId xmlns:a16="http://schemas.microsoft.com/office/drawing/2014/main" id="{29564E12-EB90-414C-B802-FE38DAC3540A}"/>
                  </a:ext>
                </a:extLst>
              </p:cNvPr>
              <p:cNvSpPr txBox="1">
                <a:spLocks noRot="1" noChangeAspect="1" noMove="1" noResize="1" noEditPoints="1" noAdjustHandles="1" noChangeArrowheads="1" noChangeShapeType="1" noTextEdit="1"/>
              </p:cNvSpPr>
              <p:nvPr/>
            </p:nvSpPr>
            <p:spPr>
              <a:xfrm>
                <a:off x="145256" y="3724502"/>
                <a:ext cx="11940979" cy="3015992"/>
              </a:xfrm>
              <a:prstGeom prst="rect">
                <a:avLst/>
              </a:prstGeom>
              <a:blipFill>
                <a:blip r:embed="rId6"/>
                <a:stretch>
                  <a:fillRect l="-1275" t="-5835"/>
                </a:stretch>
              </a:blipFill>
              <a:ln>
                <a:solidFill>
                  <a:srgbClr val="0000CC"/>
                </a:solidFill>
                <a:prstDash val="sysDot"/>
              </a:ln>
            </p:spPr>
            <p:txBody>
              <a:bodyPr/>
              <a:lstStyle/>
              <a:p>
                <a:r>
                  <a:rPr lang="en-US">
                    <a:noFill/>
                  </a:rPr>
                  <a:t> </a:t>
                </a:r>
              </a:p>
            </p:txBody>
          </p:sp>
        </mc:Fallback>
      </mc:AlternateContent>
    </p:spTree>
    <p:extLst>
      <p:ext uri="{BB962C8B-B14F-4D97-AF65-F5344CB8AC3E}">
        <p14:creationId xmlns:p14="http://schemas.microsoft.com/office/powerpoint/2010/main" val="318835133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5">
                                            <p:bg/>
                                          </p:spTgt>
                                        </p:tgtEl>
                                        <p:attrNameLst>
                                          <p:attrName>style.visibility</p:attrName>
                                        </p:attrNameLst>
                                      </p:cBhvr>
                                      <p:to>
                                        <p:strVal val="visible"/>
                                      </p:to>
                                    </p:set>
                                    <p:animEffect transition="in" filter="wipe(up)">
                                      <p:cBhvr>
                                        <p:cTn id="7" dur="500"/>
                                        <p:tgtEl>
                                          <p:spTgt spid="25">
                                            <p:bg/>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25">
                                            <p:txEl>
                                              <p:pRg st="0" end="0"/>
                                            </p:txEl>
                                          </p:spTgt>
                                        </p:tgtEl>
                                        <p:attrNameLst>
                                          <p:attrName>style.visibility</p:attrName>
                                        </p:attrNameLst>
                                      </p:cBhvr>
                                      <p:to>
                                        <p:strVal val="visible"/>
                                      </p:to>
                                    </p:set>
                                    <p:animEffect transition="in" filter="wipe(up)">
                                      <p:cBhvr>
                                        <p:cTn id="12" dur="500"/>
                                        <p:tgtEl>
                                          <p:spTgt spid="2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25">
                                            <p:txEl>
                                              <p:pRg st="1" end="1"/>
                                            </p:txEl>
                                          </p:spTgt>
                                        </p:tgtEl>
                                        <p:attrNameLst>
                                          <p:attrName>style.visibility</p:attrName>
                                        </p:attrNameLst>
                                      </p:cBhvr>
                                      <p:to>
                                        <p:strVal val="visible"/>
                                      </p:to>
                                    </p:set>
                                    <p:animEffect transition="in" filter="wipe(up)">
                                      <p:cBhvr>
                                        <p:cTn id="17" dur="500"/>
                                        <p:tgtEl>
                                          <p:spTgt spid="2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25">
                                            <p:txEl>
                                              <p:pRg st="2" end="2"/>
                                            </p:txEl>
                                          </p:spTgt>
                                        </p:tgtEl>
                                        <p:attrNameLst>
                                          <p:attrName>style.visibility</p:attrName>
                                        </p:attrNameLst>
                                      </p:cBhvr>
                                      <p:to>
                                        <p:strVal val="visible"/>
                                      </p:to>
                                    </p:set>
                                    <p:animEffect transition="in" filter="wipe(up)">
                                      <p:cBhvr>
                                        <p:cTn id="22" dur="500"/>
                                        <p:tgtEl>
                                          <p:spTgt spid="2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14">
                                            <p:bg/>
                                          </p:spTgt>
                                        </p:tgtEl>
                                        <p:attrNameLst>
                                          <p:attrName>style.visibility</p:attrName>
                                        </p:attrNameLst>
                                      </p:cBhvr>
                                      <p:to>
                                        <p:strVal val="visible"/>
                                      </p:to>
                                    </p:set>
                                    <p:animEffect transition="in" filter="wipe(up)">
                                      <p:cBhvr>
                                        <p:cTn id="27" dur="500"/>
                                        <p:tgtEl>
                                          <p:spTgt spid="14">
                                            <p:bg/>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14">
                                            <p:txEl>
                                              <p:pRg st="0" end="0"/>
                                            </p:txEl>
                                          </p:spTgt>
                                        </p:tgtEl>
                                        <p:attrNameLst>
                                          <p:attrName>style.visibility</p:attrName>
                                        </p:attrNameLst>
                                      </p:cBhvr>
                                      <p:to>
                                        <p:strVal val="visible"/>
                                      </p:to>
                                    </p:set>
                                    <p:animEffect transition="in" filter="wipe(up)">
                                      <p:cBhvr>
                                        <p:cTn id="32" dur="500"/>
                                        <p:tgtEl>
                                          <p:spTgt spid="14">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grpId="0" nodeType="clickEffect">
                                  <p:stCondLst>
                                    <p:cond delay="0"/>
                                  </p:stCondLst>
                                  <p:childTnLst>
                                    <p:set>
                                      <p:cBhvr>
                                        <p:cTn id="36" dur="1" fill="hold">
                                          <p:stCondLst>
                                            <p:cond delay="0"/>
                                          </p:stCondLst>
                                        </p:cTn>
                                        <p:tgtEl>
                                          <p:spTgt spid="14">
                                            <p:txEl>
                                              <p:pRg st="1" end="1"/>
                                            </p:txEl>
                                          </p:spTgt>
                                        </p:tgtEl>
                                        <p:attrNameLst>
                                          <p:attrName>style.visibility</p:attrName>
                                        </p:attrNameLst>
                                      </p:cBhvr>
                                      <p:to>
                                        <p:strVal val="visible"/>
                                      </p:to>
                                    </p:set>
                                    <p:animEffect transition="in" filter="wipe(up)">
                                      <p:cBhvr>
                                        <p:cTn id="37" dur="500"/>
                                        <p:tgtEl>
                                          <p:spTgt spid="14">
                                            <p:txEl>
                                              <p:pRg st="1" end="1"/>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grpId="0" nodeType="clickEffect">
                                  <p:stCondLst>
                                    <p:cond delay="0"/>
                                  </p:stCondLst>
                                  <p:childTnLst>
                                    <p:set>
                                      <p:cBhvr>
                                        <p:cTn id="41" dur="1" fill="hold">
                                          <p:stCondLst>
                                            <p:cond delay="0"/>
                                          </p:stCondLst>
                                        </p:cTn>
                                        <p:tgtEl>
                                          <p:spTgt spid="14">
                                            <p:txEl>
                                              <p:pRg st="2" end="2"/>
                                            </p:txEl>
                                          </p:spTgt>
                                        </p:tgtEl>
                                        <p:attrNameLst>
                                          <p:attrName>style.visibility</p:attrName>
                                        </p:attrNameLst>
                                      </p:cBhvr>
                                      <p:to>
                                        <p:strVal val="visible"/>
                                      </p:to>
                                    </p:set>
                                    <p:animEffect transition="in" filter="wipe(up)">
                                      <p:cBhvr>
                                        <p:cTn id="42" dur="500"/>
                                        <p:tgtEl>
                                          <p:spTgt spid="14">
                                            <p:txEl>
                                              <p:pRg st="2" end="2"/>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wipe(left)">
                                      <p:cBhvr>
                                        <p:cTn id="47" dur="250"/>
                                        <p:tgtEl>
                                          <p:spTgt spid="2"/>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1" fill="hold" grpId="0" nodeType="clickEffect">
                                  <p:stCondLst>
                                    <p:cond delay="0"/>
                                  </p:stCondLst>
                                  <p:childTnLst>
                                    <p:set>
                                      <p:cBhvr>
                                        <p:cTn id="51" dur="1" fill="hold">
                                          <p:stCondLst>
                                            <p:cond delay="0"/>
                                          </p:stCondLst>
                                        </p:cTn>
                                        <p:tgtEl>
                                          <p:spTgt spid="14">
                                            <p:txEl>
                                              <p:pRg st="3" end="3"/>
                                            </p:txEl>
                                          </p:spTgt>
                                        </p:tgtEl>
                                        <p:attrNameLst>
                                          <p:attrName>style.visibility</p:attrName>
                                        </p:attrNameLst>
                                      </p:cBhvr>
                                      <p:to>
                                        <p:strVal val="visible"/>
                                      </p:to>
                                    </p:set>
                                    <p:animEffect transition="in" filter="wipe(up)">
                                      <p:cBhvr>
                                        <p:cTn id="52" dur="500"/>
                                        <p:tgtEl>
                                          <p:spTgt spid="14">
                                            <p:txEl>
                                              <p:pRg st="3" end="3"/>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1" fill="hold" grpId="0" nodeType="clickEffect">
                                  <p:stCondLst>
                                    <p:cond delay="0"/>
                                  </p:stCondLst>
                                  <p:childTnLst>
                                    <p:set>
                                      <p:cBhvr>
                                        <p:cTn id="56" dur="1" fill="hold">
                                          <p:stCondLst>
                                            <p:cond delay="0"/>
                                          </p:stCondLst>
                                        </p:cTn>
                                        <p:tgtEl>
                                          <p:spTgt spid="14">
                                            <p:txEl>
                                              <p:pRg st="4" end="4"/>
                                            </p:txEl>
                                          </p:spTgt>
                                        </p:tgtEl>
                                        <p:attrNameLst>
                                          <p:attrName>style.visibility</p:attrName>
                                        </p:attrNameLst>
                                      </p:cBhvr>
                                      <p:to>
                                        <p:strVal val="visible"/>
                                      </p:to>
                                    </p:set>
                                    <p:animEffect transition="in" filter="wipe(up)">
                                      <p:cBhvr>
                                        <p:cTn id="57" dur="500"/>
                                        <p:tgtEl>
                                          <p:spTgt spid="1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uiExpand="1" build="p" animBg="1">
        <p:tmplLst>
          <p:tmpl>
            <p:tnLst>
              <p:par>
                <p:cTn presetID="22" presetClass="entr" presetSubtype="1" fill="hold" nodeType="clickEffect">
                  <p:stCondLst>
                    <p:cond delay="0"/>
                  </p:stCondLst>
                  <p:childTnLst>
                    <p:set>
                      <p:cBhvr>
                        <p:cTn dur="1" fill="hold">
                          <p:stCondLst>
                            <p:cond delay="0"/>
                          </p:stCondLst>
                        </p:cTn>
                        <p:tgtEl>
                          <p:spTgt spid="25"/>
                        </p:tgtEl>
                        <p:attrNameLst>
                          <p:attrName>style.visibility</p:attrName>
                        </p:attrNameLst>
                      </p:cBhvr>
                      <p:to>
                        <p:strVal val="visible"/>
                      </p:to>
                    </p:set>
                    <p:animEffect transition="in" filter="wipe(up)">
                      <p:cBhvr>
                        <p:cTn dur="500"/>
                        <p:tgtEl>
                          <p:spTgt spid="25"/>
                        </p:tgtEl>
                      </p:cBhvr>
                    </p:animEffect>
                  </p:childTnLst>
                </p:cTn>
              </p:par>
            </p:tnLst>
          </p:tmpl>
          <p:tmpl lvl="1">
            <p:tnLst>
              <p:par>
                <p:cTn presetID="22" presetClass="entr" presetSubtype="1" fill="hold" nodeType="clickEffect">
                  <p:stCondLst>
                    <p:cond delay="0"/>
                  </p:stCondLst>
                  <p:childTnLst>
                    <p:set>
                      <p:cBhvr>
                        <p:cTn dur="1" fill="hold">
                          <p:stCondLst>
                            <p:cond delay="0"/>
                          </p:stCondLst>
                        </p:cTn>
                        <p:tgtEl>
                          <p:spTgt spid="25"/>
                        </p:tgtEl>
                        <p:attrNameLst>
                          <p:attrName>style.visibility</p:attrName>
                        </p:attrNameLst>
                      </p:cBhvr>
                      <p:to>
                        <p:strVal val="visible"/>
                      </p:to>
                    </p:set>
                    <p:animEffect transition="in" filter="wipe(up)">
                      <p:cBhvr>
                        <p:cTn dur="500"/>
                        <p:tgtEl>
                          <p:spTgt spid="25"/>
                        </p:tgtEl>
                      </p:cBhvr>
                    </p:animEffect>
                  </p:childTnLst>
                </p:cTn>
              </p:par>
            </p:tnLst>
          </p:tmpl>
        </p:tmplLst>
      </p:bldP>
      <p:bldP spid="2" grpId="0" animBg="1"/>
      <p:bldP spid="14" grpId="0" uiExpand="1" build="p" animBg="1">
        <p:tmplLst>
          <p:tmpl>
            <p:tnLst>
              <p:par>
                <p:cTn presetID="22" presetClass="entr" presetSubtype="1" fill="hold" nodeType="click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wipe(up)">
                      <p:cBhvr>
                        <p:cTn dur="500"/>
                        <p:tgtEl>
                          <p:spTgt spid="14"/>
                        </p:tgtEl>
                      </p:cBhvr>
                    </p:animEffect>
                  </p:childTnLst>
                </p:cTn>
              </p:par>
            </p:tnLst>
          </p:tmpl>
          <p:tmpl lvl="1">
            <p:tnLst>
              <p:par>
                <p:cTn presetID="22" presetClass="entr" presetSubtype="1" fill="hold" nodeType="click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wipe(up)">
                      <p:cBhvr>
                        <p:cTn dur="500"/>
                        <p:tgtEl>
                          <p:spTgt spid="14"/>
                        </p:tgtEl>
                      </p:cBhvr>
                    </p:animEffect>
                  </p:childTnLst>
                </p:cTn>
              </p:par>
            </p:tnLst>
          </p:tmpl>
        </p:tmplLst>
      </p:b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BCA91DD8-A731-469A-BB09-5E7BA9C6C8D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1772" y="6745184"/>
            <a:ext cx="3903108" cy="79171"/>
          </a:xfrm>
          <a:prstGeom prst="rect">
            <a:avLst/>
          </a:prstGeom>
        </p:spPr>
      </p:pic>
      <p:pic>
        <p:nvPicPr>
          <p:cNvPr id="4" name="Picture 3">
            <a:extLst>
              <a:ext uri="{FF2B5EF4-FFF2-40B4-BE49-F238E27FC236}">
                <a16:creationId xmlns="" xmlns:a16="http://schemas.microsoft.com/office/drawing/2014/main" id="{BECD3442-55B7-44D2-8B0C-A48AFFBF415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97572" y="6597295"/>
            <a:ext cx="2775439" cy="295777"/>
          </a:xfrm>
          <a:prstGeom prst="rect">
            <a:avLst/>
          </a:prstGeom>
        </p:spPr>
      </p:pic>
      <p:grpSp>
        <p:nvGrpSpPr>
          <p:cNvPr id="13" name="Group 12">
            <a:extLst>
              <a:ext uri="{FF2B5EF4-FFF2-40B4-BE49-F238E27FC236}">
                <a16:creationId xmlns="" xmlns:a16="http://schemas.microsoft.com/office/drawing/2014/main" id="{8CCF46B5-7D20-415B-98D6-CFFB006B8506}"/>
              </a:ext>
            </a:extLst>
          </p:cNvPr>
          <p:cNvGrpSpPr/>
          <p:nvPr/>
        </p:nvGrpSpPr>
        <p:grpSpPr>
          <a:xfrm>
            <a:off x="3111340" y="75940"/>
            <a:ext cx="738457" cy="685800"/>
            <a:chOff x="1995645" y="1654893"/>
            <a:chExt cx="738457" cy="685800"/>
          </a:xfrm>
        </p:grpSpPr>
        <p:sp>
          <p:nvSpPr>
            <p:cNvPr id="16" name="AutoShape 43">
              <a:extLst>
                <a:ext uri="{FF2B5EF4-FFF2-40B4-BE49-F238E27FC236}">
                  <a16:creationId xmlns="" xmlns:a16="http://schemas.microsoft.com/office/drawing/2014/main" id="{EC2DAE92-0740-455C-998C-06ED1994E71D}"/>
                </a:ext>
              </a:extLst>
            </p:cNvPr>
            <p:cNvSpPr>
              <a:spLocks noChangeArrowheads="1"/>
            </p:cNvSpPr>
            <p:nvPr/>
          </p:nvSpPr>
          <p:spPr bwMode="gray">
            <a:xfrm>
              <a:off x="1995645" y="1654893"/>
              <a:ext cx="738457" cy="685800"/>
            </a:xfrm>
            <a:prstGeom prst="diamond">
              <a:avLst/>
            </a:prstGeom>
            <a:solidFill>
              <a:srgbClr val="FF0000"/>
            </a:solidFill>
            <a:ln w="25400" algn="ctr">
              <a:solidFill>
                <a:schemeClr val="bg1"/>
              </a:solidFill>
              <a:miter lim="800000"/>
              <a:headEnd/>
              <a:tailEnd/>
            </a:ln>
            <a:effectLst>
              <a:outerShdw dist="63500" dir="2212194" algn="ctr" rotWithShape="0">
                <a:srgbClr val="333333">
                  <a:alpha val="50000"/>
                </a:srgbClr>
              </a:outerShdw>
            </a:effectLst>
          </p:spPr>
          <p:txBody>
            <a:bodyPr wrap="none" anchor="ctr"/>
            <a:lstStyle/>
            <a:p>
              <a:pPr eaLnBrk="1" hangingPunct="1">
                <a:defRPr/>
              </a:pPr>
              <a:endParaRPr lang="en-US" sz="3200">
                <a:latin typeface="Chu Van An" panose="02020603050405020304" pitchFamily="18" charset="0"/>
                <a:cs typeface="Chu Van An" panose="02020603050405020304" pitchFamily="18" charset="0"/>
              </a:endParaRPr>
            </a:p>
          </p:txBody>
        </p:sp>
        <p:sp>
          <p:nvSpPr>
            <p:cNvPr id="17" name="Text Box 45">
              <a:extLst>
                <a:ext uri="{FF2B5EF4-FFF2-40B4-BE49-F238E27FC236}">
                  <a16:creationId xmlns="" xmlns:a16="http://schemas.microsoft.com/office/drawing/2014/main" id="{B73BB27B-82AA-46BA-B313-9BBC4936D223}"/>
                </a:ext>
              </a:extLst>
            </p:cNvPr>
            <p:cNvSpPr txBox="1">
              <a:spLocks noChangeArrowheads="1"/>
            </p:cNvSpPr>
            <p:nvPr/>
          </p:nvSpPr>
          <p:spPr bwMode="gray">
            <a:xfrm>
              <a:off x="2067355" y="1730835"/>
              <a:ext cx="59503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vi-VN" sz="3200" b="1">
                  <a:solidFill>
                    <a:srgbClr val="FFFF00"/>
                  </a:solidFill>
                  <a:latin typeface="Yu Gothic" panose="020B0400000000000000" pitchFamily="34" charset="-128"/>
                  <a:ea typeface="Yu Gothic" panose="020B0400000000000000" pitchFamily="34" charset="-128"/>
                  <a:cs typeface="Chu Van An" panose="02020603050405020304" pitchFamily="18" charset="0"/>
                </a:rPr>
                <a:t>⓷</a:t>
              </a:r>
              <a:endParaRPr lang="en-US" altLang="vi-VN" sz="3200" b="1">
                <a:solidFill>
                  <a:srgbClr val="FFFF00"/>
                </a:solidFill>
                <a:latin typeface="Chu Van An" panose="02020603050405020304" pitchFamily="18" charset="0"/>
                <a:cs typeface="Chu Van An" panose="02020603050405020304" pitchFamily="18" charset="0"/>
              </a:endParaRPr>
            </a:p>
          </p:txBody>
        </p:sp>
      </p:grpSp>
      <p:grpSp>
        <p:nvGrpSpPr>
          <p:cNvPr id="8" name="Group 7">
            <a:extLst>
              <a:ext uri="{FF2B5EF4-FFF2-40B4-BE49-F238E27FC236}">
                <a16:creationId xmlns="" xmlns:a16="http://schemas.microsoft.com/office/drawing/2014/main" id="{0C4A8818-A8C6-40B2-93FC-502248369014}"/>
              </a:ext>
            </a:extLst>
          </p:cNvPr>
          <p:cNvGrpSpPr/>
          <p:nvPr/>
        </p:nvGrpSpPr>
        <p:grpSpPr>
          <a:xfrm>
            <a:off x="-1372802" y="2046834"/>
            <a:ext cx="9144002" cy="5329684"/>
            <a:chOff x="-1059316" y="1014150"/>
            <a:chExt cx="9144002" cy="5329684"/>
          </a:xfrm>
        </p:grpSpPr>
        <p:pic>
          <p:nvPicPr>
            <p:cNvPr id="20" name="Picture 345" descr="shadow_1_m">
              <a:extLst>
                <a:ext uri="{FF2B5EF4-FFF2-40B4-BE49-F238E27FC236}">
                  <a16:creationId xmlns="" xmlns:a16="http://schemas.microsoft.com/office/drawing/2014/main" id="{E4140265-4281-4518-8FC8-899425A5D0E6}"/>
                </a:ext>
              </a:extLst>
            </p:cNvPr>
            <p:cNvPicPr>
              <a:picLocks noChangeAspect="1" noChangeArrowheads="1"/>
            </p:cNvPicPr>
            <p:nvPr/>
          </p:nvPicPr>
          <p:blipFill>
            <a:blip r:embed="rId4"/>
            <a:srcRect r="61411"/>
            <a:stretch>
              <a:fillRect/>
            </a:stretch>
          </p:blipFill>
          <p:spPr bwMode="gray">
            <a:xfrm flipH="1">
              <a:off x="419251" y="1014150"/>
              <a:ext cx="67637" cy="5329684"/>
            </a:xfrm>
            <a:prstGeom prst="rect">
              <a:avLst/>
            </a:prstGeom>
            <a:noFill/>
            <a:ln w="9525">
              <a:noFill/>
              <a:miter lim="800000"/>
              <a:headEnd/>
              <a:tailEnd/>
            </a:ln>
          </p:spPr>
        </p:pic>
        <p:pic>
          <p:nvPicPr>
            <p:cNvPr id="21" name="Picture 345" descr="shadow_1_m">
              <a:extLst>
                <a:ext uri="{FF2B5EF4-FFF2-40B4-BE49-F238E27FC236}">
                  <a16:creationId xmlns="" xmlns:a16="http://schemas.microsoft.com/office/drawing/2014/main" id="{9DFFB59F-41F6-40E0-93B9-B0DF75A1541D}"/>
                </a:ext>
              </a:extLst>
            </p:cNvPr>
            <p:cNvPicPr>
              <a:picLocks noChangeAspect="1" noChangeArrowheads="1"/>
            </p:cNvPicPr>
            <p:nvPr/>
          </p:nvPicPr>
          <p:blipFill>
            <a:blip r:embed="rId4"/>
            <a:srcRect r="61411"/>
            <a:stretch>
              <a:fillRect/>
            </a:stretch>
          </p:blipFill>
          <p:spPr bwMode="gray">
            <a:xfrm rot="16200000" flipH="1">
              <a:off x="3489825" y="1078573"/>
              <a:ext cx="45719" cy="9144002"/>
            </a:xfrm>
            <a:prstGeom prst="rect">
              <a:avLst/>
            </a:prstGeom>
            <a:noFill/>
            <a:ln w="9525">
              <a:noFill/>
              <a:miter lim="800000"/>
              <a:headEnd/>
              <a:tailEnd/>
            </a:ln>
          </p:spPr>
        </p:pic>
      </p:grpSp>
      <p:sp>
        <p:nvSpPr>
          <p:cNvPr id="24" name="Hexagon 26">
            <a:extLst>
              <a:ext uri="{FF2B5EF4-FFF2-40B4-BE49-F238E27FC236}">
                <a16:creationId xmlns="" xmlns:a16="http://schemas.microsoft.com/office/drawing/2014/main" id="{F8C658E0-2FBF-41D6-899E-A9FB2E7EC7FC}"/>
              </a:ext>
            </a:extLst>
          </p:cNvPr>
          <p:cNvSpPr/>
          <p:nvPr/>
        </p:nvSpPr>
        <p:spPr bwMode="auto">
          <a:xfrm>
            <a:off x="3921507" y="123655"/>
            <a:ext cx="5446566" cy="685800"/>
          </a:xfrm>
          <a:prstGeom prst="hexagon">
            <a:avLst>
              <a:gd name="adj" fmla="val 31838"/>
              <a:gd name="vf" fmla="val 115470"/>
            </a:avLst>
          </a:prstGeom>
          <a:solidFill>
            <a:srgbClr val="CCECFF"/>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algn="ctr"/>
            <a:r>
              <a:rPr lang="en-US" altLang="vi-VN" sz="3200" b="1">
                <a:solidFill>
                  <a:srgbClr val="0000CC"/>
                </a:solidFill>
                <a:latin typeface="Chu Van An" panose="02020603050405020304" pitchFamily="18" charset="0"/>
                <a:cs typeface="Chu Van An" panose="02020603050405020304" pitchFamily="18" charset="0"/>
              </a:rPr>
              <a:t>Bài tập minh họa</a:t>
            </a:r>
          </a:p>
        </p:txBody>
      </p:sp>
      <mc:AlternateContent xmlns:mc="http://schemas.openxmlformats.org/markup-compatibility/2006" xmlns:a14="http://schemas.microsoft.com/office/drawing/2010/main">
        <mc:Choice Requires="a14">
          <p:sp>
            <p:nvSpPr>
              <p:cNvPr id="25" name="Content Placeholder 2">
                <a:extLst>
                  <a:ext uri="{FF2B5EF4-FFF2-40B4-BE49-F238E27FC236}">
                    <a16:creationId xmlns="" xmlns:a16="http://schemas.microsoft.com/office/drawing/2014/main" id="{1CB4C6FF-9D2A-4DB8-995D-95E7EA1CCA0B}"/>
                  </a:ext>
                </a:extLst>
              </p:cNvPr>
              <p:cNvSpPr txBox="1">
                <a:spLocks/>
              </p:cNvSpPr>
              <p:nvPr/>
            </p:nvSpPr>
            <p:spPr>
              <a:xfrm>
                <a:off x="139583" y="907512"/>
                <a:ext cx="11951976" cy="1787371"/>
              </a:xfrm>
              <a:prstGeom prst="rect">
                <a:avLst/>
              </a:prstGeom>
              <a:solidFill>
                <a:srgbClr val="FFFFCC"/>
              </a:solidFill>
              <a:ln>
                <a:solidFill>
                  <a:srgbClr val="0000CC"/>
                </a:solidFill>
                <a:prstDash val="sysDash"/>
              </a:ln>
            </p:spPr>
            <p:txBody>
              <a:bodyPr vert="horz" lIns="91440" tIns="45720" rIns="91440" bIns="45720" rtlCol="0">
                <a:normAutofit fontScale="92500" lnSpcReduction="20000"/>
              </a:bodyPr>
              <a:lstStyle>
                <a:lvl1pPr marL="0" indent="0" algn="l" defTabSz="914400" rtl="0" eaLnBrk="1" latinLnBrk="0" hangingPunct="1">
                  <a:lnSpc>
                    <a:spcPct val="90000"/>
                  </a:lnSpc>
                  <a:spcBef>
                    <a:spcPts val="1000"/>
                  </a:spcBef>
                  <a:buFont typeface="Arial" panose="020B0604020202020204" pitchFamily="34" charset="0"/>
                  <a:buNone/>
                  <a:defRPr sz="3200" kern="1200">
                    <a:solidFill>
                      <a:srgbClr val="000066"/>
                    </a:solidFill>
                    <a:latin typeface="Chu Van An" panose="02020603050405020304" pitchFamily="18" charset="0"/>
                    <a:ea typeface="+mn-ea"/>
                    <a:cs typeface="Chu Van An" panose="02020603050405020304" pitchFamily="18" charset="0"/>
                  </a:defRPr>
                </a:lvl1pPr>
                <a:lvl2pPr marL="457200" indent="0" algn="ctr" defTabSz="914400" rtl="0" eaLnBrk="1" latinLnBrk="0" hangingPunct="1">
                  <a:lnSpc>
                    <a:spcPct val="90000"/>
                  </a:lnSpc>
                  <a:spcBef>
                    <a:spcPts val="500"/>
                  </a:spcBef>
                  <a:buFont typeface="Arial" panose="020B0604020202020204" pitchFamily="34" charset="0"/>
                  <a:buNone/>
                  <a:defRPr sz="3800" kern="1200">
                    <a:solidFill>
                      <a:schemeClr val="bg1">
                        <a:lumMod val="95000"/>
                      </a:schemeClr>
                    </a:solidFill>
                    <a:latin typeface="Chu Van An" panose="02020603050405020304" pitchFamily="18" charset="0"/>
                    <a:ea typeface="+mn-ea"/>
                    <a:cs typeface="Chu Van An" panose="02020603050405020304" pitchFamily="18" charset="0"/>
                  </a:defRPr>
                </a:lvl2pPr>
                <a:lvl3pPr marL="914400" indent="0" algn="ctr" defTabSz="914400" rtl="0" eaLnBrk="1" latinLnBrk="0" hangingPunct="1">
                  <a:lnSpc>
                    <a:spcPct val="90000"/>
                  </a:lnSpc>
                  <a:spcBef>
                    <a:spcPts val="500"/>
                  </a:spcBef>
                  <a:buFont typeface="Arial" panose="020B0604020202020204" pitchFamily="34" charset="0"/>
                  <a:buNone/>
                  <a:defRPr sz="3800" kern="1200">
                    <a:solidFill>
                      <a:schemeClr val="bg1">
                        <a:lumMod val="95000"/>
                      </a:schemeClr>
                    </a:solidFill>
                    <a:latin typeface="Chu Van An" panose="02020603050405020304" pitchFamily="18" charset="0"/>
                    <a:ea typeface="+mn-ea"/>
                    <a:cs typeface="Chu Van An" panose="02020603050405020304" pitchFamily="18" charset="0"/>
                  </a:defRPr>
                </a:lvl3pPr>
                <a:lvl4pPr marL="1371600" indent="0" algn="ctr" defTabSz="914400" rtl="0" eaLnBrk="1" latinLnBrk="0" hangingPunct="1">
                  <a:lnSpc>
                    <a:spcPct val="90000"/>
                  </a:lnSpc>
                  <a:spcBef>
                    <a:spcPts val="500"/>
                  </a:spcBef>
                  <a:buFont typeface="Arial" panose="020B0604020202020204" pitchFamily="34" charset="0"/>
                  <a:buNone/>
                  <a:defRPr sz="3800" kern="1200">
                    <a:solidFill>
                      <a:schemeClr val="bg1">
                        <a:lumMod val="95000"/>
                      </a:schemeClr>
                    </a:solidFill>
                    <a:latin typeface="Chu Van An" panose="02020603050405020304" pitchFamily="18" charset="0"/>
                    <a:ea typeface="+mn-ea"/>
                    <a:cs typeface="Chu Van An" panose="02020603050405020304" pitchFamily="18" charset="0"/>
                  </a:defRPr>
                </a:lvl4pPr>
                <a:lvl5pPr marL="1828800" indent="0" algn="ctr" defTabSz="914400" rtl="0" eaLnBrk="1" latinLnBrk="0" hangingPunct="1">
                  <a:lnSpc>
                    <a:spcPct val="90000"/>
                  </a:lnSpc>
                  <a:spcBef>
                    <a:spcPts val="500"/>
                  </a:spcBef>
                  <a:buFont typeface="Arial" panose="020B0604020202020204" pitchFamily="34" charset="0"/>
                  <a:buNone/>
                  <a:defRPr sz="3800" kern="1200">
                    <a:solidFill>
                      <a:schemeClr val="bg1">
                        <a:lumMod val="95000"/>
                      </a:schemeClr>
                    </a:solidFill>
                    <a:latin typeface="Chu Van An" panose="02020603050405020304" pitchFamily="18" charset="0"/>
                    <a:ea typeface="+mn-ea"/>
                    <a:cs typeface="Chu Van An" panose="02020603050405020304" pitchFamily="18" charset="0"/>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b="1">
                    <a:solidFill>
                      <a:srgbClr val="FF0000"/>
                    </a:solidFill>
                  </a:rPr>
                  <a:t>Câu </a:t>
                </a:r>
                <a:r>
                  <a:rPr lang="en-US" b="1">
                    <a:solidFill>
                      <a:srgbClr val="FF0000"/>
                    </a:solidFill>
                    <a:sym typeface="Wingdings" panose="05000000000000000000" pitchFamily="2" charset="2"/>
                  </a:rPr>
                  <a:t></a:t>
                </a:r>
                <a:r>
                  <a:rPr lang="en-US" b="1">
                    <a:solidFill>
                      <a:srgbClr val="FF0000"/>
                    </a:solidFill>
                  </a:rPr>
                  <a:t>. </a:t>
                </a:r>
                <a:r>
                  <a:rPr lang="en-US"/>
                  <a:t>Một hình thang vuông </a:t>
                </a:r>
                <a14:m>
                  <m:oMath xmlns:m="http://schemas.openxmlformats.org/officeDocument/2006/math">
                    <m:r>
                      <a:rPr lang="en-US" i="1">
                        <a:latin typeface="Cambria Math" panose="02040503050406030204" pitchFamily="18" charset="0"/>
                      </a:rPr>
                      <m:t>𝐴𝐵𝐶𝐷</m:t>
                    </m:r>
                  </m:oMath>
                </a14:m>
                <a:r>
                  <a:rPr lang="en-US"/>
                  <a:t> có đường cao </a:t>
                </a:r>
                <a14:m>
                  <m:oMath xmlns:m="http://schemas.openxmlformats.org/officeDocument/2006/math">
                    <m:r>
                      <a:rPr lang="en-US" i="1">
                        <a:latin typeface="Cambria Math" panose="02040503050406030204" pitchFamily="18" charset="0"/>
                      </a:rPr>
                      <m:t>𝐴𝐷</m:t>
                    </m:r>
                    <m:r>
                      <a:rPr lang="en-US" i="1">
                        <a:latin typeface="Cambria Math" panose="02040503050406030204" pitchFamily="18" charset="0"/>
                      </a:rPr>
                      <m:t>=</m:t>
                    </m:r>
                    <m:r>
                      <a:rPr lang="en-US" i="1">
                        <a:latin typeface="Cambria Math" panose="02040503050406030204" pitchFamily="18" charset="0"/>
                      </a:rPr>
                      <m:t>𝜋</m:t>
                    </m:r>
                  </m:oMath>
                </a14:m>
                <a:r>
                  <a:rPr lang="en-US"/>
                  <a:t>, đáy nhỏ </a:t>
                </a:r>
                <a14:m>
                  <m:oMath xmlns:m="http://schemas.openxmlformats.org/officeDocument/2006/math">
                    <m:r>
                      <a:rPr lang="en-US" i="1">
                        <a:latin typeface="Cambria Math" panose="02040503050406030204" pitchFamily="18" charset="0"/>
                      </a:rPr>
                      <m:t>𝐴𝐵</m:t>
                    </m:r>
                    <m:r>
                      <a:rPr lang="en-US" i="1">
                        <a:latin typeface="Cambria Math" panose="02040503050406030204" pitchFamily="18" charset="0"/>
                      </a:rPr>
                      <m:t>=</m:t>
                    </m:r>
                    <m:r>
                      <a:rPr lang="en-US" i="1">
                        <a:latin typeface="Cambria Math" panose="02040503050406030204" pitchFamily="18" charset="0"/>
                      </a:rPr>
                      <m:t>𝜋</m:t>
                    </m:r>
                  </m:oMath>
                </a14:m>
                <a:r>
                  <a:rPr lang="en-US"/>
                  <a:t>, đáy lớn </a:t>
                </a:r>
                <a14:m>
                  <m:oMath xmlns:m="http://schemas.openxmlformats.org/officeDocument/2006/math">
                    <m:r>
                      <a:rPr lang="en-US" i="1">
                        <a:latin typeface="Cambria Math" panose="02040503050406030204" pitchFamily="18" charset="0"/>
                      </a:rPr>
                      <m:t>𝐶𝐷</m:t>
                    </m:r>
                    <m:r>
                      <a:rPr lang="en-US" i="1">
                        <a:latin typeface="Cambria Math" panose="02040503050406030204" pitchFamily="18" charset="0"/>
                      </a:rPr>
                      <m:t>=</m:t>
                    </m:r>
                    <m:r>
                      <a:rPr lang="en-US">
                        <a:latin typeface="Cambria Math" panose="02040503050406030204" pitchFamily="18" charset="0"/>
                      </a:rPr>
                      <m:t>2</m:t>
                    </m:r>
                    <m:r>
                      <a:rPr lang="en-US" i="1">
                        <a:latin typeface="Cambria Math" panose="02040503050406030204" pitchFamily="18" charset="0"/>
                      </a:rPr>
                      <m:t>𝜋</m:t>
                    </m:r>
                  </m:oMath>
                </a14:m>
                <a:r>
                  <a:rPr lang="en-US"/>
                  <a:t>. Cho hình thang quay quanh </a:t>
                </a:r>
                <a14:m>
                  <m:oMath xmlns:m="http://schemas.openxmlformats.org/officeDocument/2006/math">
                    <m:r>
                      <a:rPr lang="en-US" i="1">
                        <a:latin typeface="Cambria Math" panose="02040503050406030204" pitchFamily="18" charset="0"/>
                      </a:rPr>
                      <m:t>𝐶𝐷</m:t>
                    </m:r>
                  </m:oMath>
                </a14:m>
                <a:r>
                  <a:rPr lang="en-US"/>
                  <a:t>, ta được khối tròn xoay có thể tích bằng</a:t>
                </a:r>
              </a:p>
              <a:p>
                <a:r>
                  <a:rPr lang="en-US" b="1"/>
                  <a:t>	Ⓐ. </a:t>
                </a:r>
                <a14:m>
                  <m:oMath xmlns:m="http://schemas.openxmlformats.org/officeDocument/2006/math">
                    <m:r>
                      <a:rPr lang="en-US" i="1">
                        <a:latin typeface="Cambria Math" panose="02040503050406030204" pitchFamily="18" charset="0"/>
                      </a:rPr>
                      <m:t>𝑉</m:t>
                    </m:r>
                    <m:r>
                      <a:rPr lang="en-US" i="1">
                        <a:latin typeface="Cambria Math" panose="02040503050406030204" pitchFamily="18" charset="0"/>
                      </a:rPr>
                      <m:t>=</m:t>
                    </m:r>
                    <m:r>
                      <a:rPr lang="en-US">
                        <a:latin typeface="Cambria Math" panose="02040503050406030204" pitchFamily="18" charset="0"/>
                      </a:rPr>
                      <m:t>2</m:t>
                    </m:r>
                    <m:sSup>
                      <m:sSupPr>
                        <m:ctrlPr>
                          <a:rPr lang="en-US" i="1">
                            <a:latin typeface="Cambria Math"/>
                          </a:rPr>
                        </m:ctrlPr>
                      </m:sSupPr>
                      <m:e>
                        <m:r>
                          <a:rPr lang="en-US" i="1">
                            <a:latin typeface="Cambria Math" panose="02040503050406030204" pitchFamily="18" charset="0"/>
                          </a:rPr>
                          <m:t>𝜋</m:t>
                        </m:r>
                      </m:e>
                      <m:sup>
                        <m:r>
                          <a:rPr lang="en-US">
                            <a:latin typeface="Cambria Math" panose="02040503050406030204" pitchFamily="18" charset="0"/>
                          </a:rPr>
                          <m:t>4</m:t>
                        </m:r>
                      </m:sup>
                    </m:sSup>
                  </m:oMath>
                </a14:m>
                <a:r>
                  <a:rPr lang="en-US"/>
                  <a:t>.	</a:t>
                </a:r>
                <a:r>
                  <a:rPr lang="en-US" b="1"/>
                  <a:t>Ⓑ. </a:t>
                </a:r>
                <a14:m>
                  <m:oMath xmlns:m="http://schemas.openxmlformats.org/officeDocument/2006/math">
                    <m:r>
                      <a:rPr lang="en-US" i="1">
                        <a:latin typeface="Cambria Math" panose="02040503050406030204" pitchFamily="18" charset="0"/>
                      </a:rPr>
                      <m:t>𝑉</m:t>
                    </m:r>
                    <m:r>
                      <a:rPr lang="en-US" i="1">
                        <a:latin typeface="Cambria Math" panose="02040503050406030204" pitchFamily="18" charset="0"/>
                      </a:rPr>
                      <m:t>=</m:t>
                    </m:r>
                    <m:f>
                      <m:fPr>
                        <m:ctrlPr>
                          <a:rPr lang="en-US" i="1">
                            <a:latin typeface="Cambria Math"/>
                          </a:rPr>
                        </m:ctrlPr>
                      </m:fPr>
                      <m:num>
                        <m:r>
                          <a:rPr lang="en-US">
                            <a:latin typeface="Cambria Math" panose="02040503050406030204" pitchFamily="18" charset="0"/>
                          </a:rPr>
                          <m:t>4</m:t>
                        </m:r>
                      </m:num>
                      <m:den>
                        <m:r>
                          <a:rPr lang="en-US">
                            <a:latin typeface="Cambria Math" panose="02040503050406030204" pitchFamily="18" charset="0"/>
                          </a:rPr>
                          <m:t>3</m:t>
                        </m:r>
                      </m:den>
                    </m:f>
                    <m:sSup>
                      <m:sSupPr>
                        <m:ctrlPr>
                          <a:rPr lang="en-US" i="1">
                            <a:latin typeface="Cambria Math"/>
                          </a:rPr>
                        </m:ctrlPr>
                      </m:sSupPr>
                      <m:e>
                        <m:r>
                          <a:rPr lang="en-US" i="1">
                            <a:latin typeface="Cambria Math" panose="02040503050406030204" pitchFamily="18" charset="0"/>
                          </a:rPr>
                          <m:t>𝜋</m:t>
                        </m:r>
                      </m:e>
                      <m:sup>
                        <m:r>
                          <a:rPr lang="en-US">
                            <a:latin typeface="Cambria Math" panose="02040503050406030204" pitchFamily="18" charset="0"/>
                          </a:rPr>
                          <m:t>4</m:t>
                        </m:r>
                      </m:sup>
                    </m:sSup>
                  </m:oMath>
                </a14:m>
                <a:r>
                  <a:rPr lang="en-US"/>
                  <a:t>.	</a:t>
                </a:r>
                <a:r>
                  <a:rPr lang="en-US" b="1"/>
                  <a:t>Ⓒ. </a:t>
                </a:r>
                <a14:m>
                  <m:oMath xmlns:m="http://schemas.openxmlformats.org/officeDocument/2006/math">
                    <m:r>
                      <a:rPr lang="en-US" i="1">
                        <a:latin typeface="Cambria Math" panose="02040503050406030204" pitchFamily="18" charset="0"/>
                      </a:rPr>
                      <m:t>𝑉</m:t>
                    </m:r>
                    <m:r>
                      <a:rPr lang="en-US" i="1">
                        <a:latin typeface="Cambria Math" panose="02040503050406030204" pitchFamily="18" charset="0"/>
                      </a:rPr>
                      <m:t>=</m:t>
                    </m:r>
                    <m:f>
                      <m:fPr>
                        <m:ctrlPr>
                          <a:rPr lang="en-US" i="1">
                            <a:latin typeface="Cambria Math"/>
                          </a:rPr>
                        </m:ctrlPr>
                      </m:fPr>
                      <m:num>
                        <m:r>
                          <a:rPr lang="en-US">
                            <a:latin typeface="Cambria Math" panose="02040503050406030204" pitchFamily="18" charset="0"/>
                          </a:rPr>
                          <m:t>4</m:t>
                        </m:r>
                      </m:num>
                      <m:den>
                        <m:r>
                          <a:rPr lang="en-US">
                            <a:latin typeface="Cambria Math" panose="02040503050406030204" pitchFamily="18" charset="0"/>
                          </a:rPr>
                          <m:t>3</m:t>
                        </m:r>
                      </m:den>
                    </m:f>
                    <m:sSup>
                      <m:sSupPr>
                        <m:ctrlPr>
                          <a:rPr lang="en-US" i="1">
                            <a:latin typeface="Cambria Math"/>
                          </a:rPr>
                        </m:ctrlPr>
                      </m:sSupPr>
                      <m:e>
                        <m:r>
                          <a:rPr lang="en-US" i="1">
                            <a:latin typeface="Cambria Math" panose="02040503050406030204" pitchFamily="18" charset="0"/>
                          </a:rPr>
                          <m:t>𝜋</m:t>
                        </m:r>
                      </m:e>
                      <m:sup>
                        <m:r>
                          <a:rPr lang="en-US">
                            <a:latin typeface="Cambria Math" panose="02040503050406030204" pitchFamily="18" charset="0"/>
                          </a:rPr>
                          <m:t>3</m:t>
                        </m:r>
                      </m:sup>
                    </m:sSup>
                  </m:oMath>
                </a14:m>
                <a:r>
                  <a:rPr lang="en-US"/>
                  <a:t>.	</a:t>
                </a:r>
                <a:r>
                  <a:rPr lang="en-US" b="1"/>
                  <a:t>Ⓓ. </a:t>
                </a:r>
                <a14:m>
                  <m:oMath xmlns:m="http://schemas.openxmlformats.org/officeDocument/2006/math">
                    <m:r>
                      <a:rPr lang="en-US" i="1">
                        <a:latin typeface="Cambria Math" panose="02040503050406030204" pitchFamily="18" charset="0"/>
                      </a:rPr>
                      <m:t>𝑉</m:t>
                    </m:r>
                    <m:r>
                      <a:rPr lang="en-US" i="1">
                        <a:latin typeface="Cambria Math" panose="02040503050406030204" pitchFamily="18" charset="0"/>
                      </a:rPr>
                      <m:t>=</m:t>
                    </m:r>
                    <m:f>
                      <m:fPr>
                        <m:ctrlPr>
                          <a:rPr lang="en-US" i="1">
                            <a:latin typeface="Cambria Math"/>
                          </a:rPr>
                        </m:ctrlPr>
                      </m:fPr>
                      <m:num>
                        <m:r>
                          <a:rPr lang="en-US">
                            <a:latin typeface="Cambria Math" panose="02040503050406030204" pitchFamily="18" charset="0"/>
                          </a:rPr>
                          <m:t>4</m:t>
                        </m:r>
                      </m:num>
                      <m:den>
                        <m:r>
                          <a:rPr lang="en-US">
                            <a:latin typeface="Cambria Math" panose="02040503050406030204" pitchFamily="18" charset="0"/>
                          </a:rPr>
                          <m:t>3</m:t>
                        </m:r>
                      </m:den>
                    </m:f>
                    <m:sSup>
                      <m:sSupPr>
                        <m:ctrlPr>
                          <a:rPr lang="en-US" i="1">
                            <a:latin typeface="Cambria Math"/>
                          </a:rPr>
                        </m:ctrlPr>
                      </m:sSupPr>
                      <m:e>
                        <m:r>
                          <a:rPr lang="en-US" i="1">
                            <a:latin typeface="Cambria Math" panose="02040503050406030204" pitchFamily="18" charset="0"/>
                          </a:rPr>
                          <m:t>𝜋</m:t>
                        </m:r>
                      </m:e>
                      <m:sup>
                        <m:r>
                          <a:rPr lang="en-US">
                            <a:latin typeface="Cambria Math" panose="02040503050406030204" pitchFamily="18" charset="0"/>
                          </a:rPr>
                          <m:t>2</m:t>
                        </m:r>
                      </m:sup>
                    </m:sSup>
                  </m:oMath>
                </a14:m>
                <a:r>
                  <a:rPr lang="en-US"/>
                  <a:t>.</a:t>
                </a:r>
              </a:p>
            </p:txBody>
          </p:sp>
        </mc:Choice>
        <mc:Fallback xmlns="">
          <p:sp>
            <p:nvSpPr>
              <p:cNvPr id="25" name="Content Placeholder 2">
                <a:extLst>
                  <a:ext uri="{FF2B5EF4-FFF2-40B4-BE49-F238E27FC236}">
                    <a16:creationId xmlns:a16="http://schemas.microsoft.com/office/drawing/2014/main" id="{1CB4C6FF-9D2A-4DB8-995D-95E7EA1CCA0B}"/>
                  </a:ext>
                </a:extLst>
              </p:cNvPr>
              <p:cNvSpPr txBox="1">
                <a:spLocks noRot="1" noChangeAspect="1" noMove="1" noResize="1" noEditPoints="1" noAdjustHandles="1" noChangeArrowheads="1" noChangeShapeType="1" noTextEdit="1"/>
              </p:cNvSpPr>
              <p:nvPr/>
            </p:nvSpPr>
            <p:spPr>
              <a:xfrm>
                <a:off x="139583" y="907512"/>
                <a:ext cx="11951976" cy="1787371"/>
              </a:xfrm>
              <a:prstGeom prst="rect">
                <a:avLst/>
              </a:prstGeom>
              <a:blipFill>
                <a:blip r:embed="rId5"/>
                <a:stretch>
                  <a:fillRect l="-1172" t="-11525"/>
                </a:stretch>
              </a:blipFill>
              <a:ln>
                <a:solidFill>
                  <a:srgbClr val="0000CC"/>
                </a:solidFill>
                <a:prstDash val="sysDash"/>
              </a:ln>
            </p:spPr>
            <p:txBody>
              <a:bodyPr/>
              <a:lstStyle/>
              <a:p>
                <a:r>
                  <a:rPr lang="en-US">
                    <a:noFill/>
                  </a:rPr>
                  <a:t> </a:t>
                </a:r>
              </a:p>
            </p:txBody>
          </p:sp>
        </mc:Fallback>
      </mc:AlternateContent>
      <p:sp>
        <p:nvSpPr>
          <p:cNvPr id="2" name="Oval 1">
            <a:extLst>
              <a:ext uri="{FF2B5EF4-FFF2-40B4-BE49-F238E27FC236}">
                <a16:creationId xmlns="" xmlns:a16="http://schemas.microsoft.com/office/drawing/2014/main" id="{B115D1D0-0856-44C3-9772-421F7E3019E3}"/>
              </a:ext>
            </a:extLst>
          </p:cNvPr>
          <p:cNvSpPr/>
          <p:nvPr/>
        </p:nvSpPr>
        <p:spPr>
          <a:xfrm>
            <a:off x="3822087" y="1929228"/>
            <a:ext cx="603482" cy="568036"/>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mc:AlternateContent xmlns:mc="http://schemas.openxmlformats.org/markup-compatibility/2006" xmlns:a14="http://schemas.microsoft.com/office/drawing/2010/main">
        <mc:Choice Requires="a14">
          <p:sp>
            <p:nvSpPr>
              <p:cNvPr id="14" name="Content Placeholder 2">
                <a:extLst>
                  <a:ext uri="{FF2B5EF4-FFF2-40B4-BE49-F238E27FC236}">
                    <a16:creationId xmlns="" xmlns:a16="http://schemas.microsoft.com/office/drawing/2014/main" id="{29564E12-EB90-414C-B802-FE38DAC3540A}"/>
                  </a:ext>
                </a:extLst>
              </p:cNvPr>
              <p:cNvSpPr txBox="1">
                <a:spLocks/>
              </p:cNvSpPr>
              <p:nvPr/>
            </p:nvSpPr>
            <p:spPr>
              <a:xfrm>
                <a:off x="145257" y="2733949"/>
                <a:ext cx="7625944" cy="4006545"/>
              </a:xfrm>
              <a:prstGeom prst="rect">
                <a:avLst/>
              </a:prstGeom>
              <a:solidFill>
                <a:srgbClr val="CCFFFF"/>
              </a:solidFill>
              <a:ln>
                <a:solidFill>
                  <a:srgbClr val="0000CC"/>
                </a:solidFill>
                <a:prstDash val="sysDot"/>
              </a:ln>
            </p:spPr>
            <p:txBody>
              <a:bodyPr vert="horz" lIns="91440" tIns="45720" rIns="91440" bIns="45720" rtlCol="0">
                <a:normAutofit fontScale="77500" lnSpcReduction="20000"/>
              </a:bodyPr>
              <a:lstStyle>
                <a:lvl1pPr marL="0" indent="0" algn="l" defTabSz="914400" rtl="0" eaLnBrk="1" latinLnBrk="0" hangingPunct="1">
                  <a:lnSpc>
                    <a:spcPct val="90000"/>
                  </a:lnSpc>
                  <a:spcBef>
                    <a:spcPts val="1000"/>
                  </a:spcBef>
                  <a:buFont typeface="Arial" panose="020B0604020202020204" pitchFamily="34" charset="0"/>
                  <a:buNone/>
                  <a:defRPr sz="3200" kern="1200">
                    <a:solidFill>
                      <a:srgbClr val="000066"/>
                    </a:solidFill>
                    <a:latin typeface="Chu Van An" panose="02020603050405020304" pitchFamily="18" charset="0"/>
                    <a:ea typeface="+mn-ea"/>
                    <a:cs typeface="Chu Van An" panose="02020603050405020304" pitchFamily="18" charset="0"/>
                  </a:defRPr>
                </a:lvl1pPr>
                <a:lvl2pPr marL="457200" indent="0" algn="ctr" defTabSz="914400" rtl="0" eaLnBrk="1" latinLnBrk="0" hangingPunct="1">
                  <a:lnSpc>
                    <a:spcPct val="90000"/>
                  </a:lnSpc>
                  <a:spcBef>
                    <a:spcPts val="500"/>
                  </a:spcBef>
                  <a:buFont typeface="Arial" panose="020B0604020202020204" pitchFamily="34" charset="0"/>
                  <a:buNone/>
                  <a:defRPr sz="3800" kern="1200">
                    <a:solidFill>
                      <a:schemeClr val="bg1">
                        <a:lumMod val="95000"/>
                      </a:schemeClr>
                    </a:solidFill>
                    <a:latin typeface="Chu Van An" panose="02020603050405020304" pitchFamily="18" charset="0"/>
                    <a:ea typeface="+mn-ea"/>
                    <a:cs typeface="Chu Van An" panose="02020603050405020304" pitchFamily="18" charset="0"/>
                  </a:defRPr>
                </a:lvl2pPr>
                <a:lvl3pPr marL="914400" indent="0" algn="ctr" defTabSz="914400" rtl="0" eaLnBrk="1" latinLnBrk="0" hangingPunct="1">
                  <a:lnSpc>
                    <a:spcPct val="90000"/>
                  </a:lnSpc>
                  <a:spcBef>
                    <a:spcPts val="500"/>
                  </a:spcBef>
                  <a:buFont typeface="Arial" panose="020B0604020202020204" pitchFamily="34" charset="0"/>
                  <a:buNone/>
                  <a:defRPr sz="3800" kern="1200">
                    <a:solidFill>
                      <a:schemeClr val="bg1">
                        <a:lumMod val="95000"/>
                      </a:schemeClr>
                    </a:solidFill>
                    <a:latin typeface="Chu Van An" panose="02020603050405020304" pitchFamily="18" charset="0"/>
                    <a:ea typeface="+mn-ea"/>
                    <a:cs typeface="Chu Van An" panose="02020603050405020304" pitchFamily="18" charset="0"/>
                  </a:defRPr>
                </a:lvl3pPr>
                <a:lvl4pPr marL="1371600" indent="0" algn="ctr" defTabSz="914400" rtl="0" eaLnBrk="1" latinLnBrk="0" hangingPunct="1">
                  <a:lnSpc>
                    <a:spcPct val="90000"/>
                  </a:lnSpc>
                  <a:spcBef>
                    <a:spcPts val="500"/>
                  </a:spcBef>
                  <a:buFont typeface="Arial" panose="020B0604020202020204" pitchFamily="34" charset="0"/>
                  <a:buNone/>
                  <a:defRPr sz="3800" kern="1200">
                    <a:solidFill>
                      <a:schemeClr val="bg1">
                        <a:lumMod val="95000"/>
                      </a:schemeClr>
                    </a:solidFill>
                    <a:latin typeface="Chu Van An" panose="02020603050405020304" pitchFamily="18" charset="0"/>
                    <a:ea typeface="+mn-ea"/>
                    <a:cs typeface="Chu Van An" panose="02020603050405020304" pitchFamily="18" charset="0"/>
                  </a:defRPr>
                </a:lvl4pPr>
                <a:lvl5pPr marL="1828800" indent="0" algn="ctr" defTabSz="914400" rtl="0" eaLnBrk="1" latinLnBrk="0" hangingPunct="1">
                  <a:lnSpc>
                    <a:spcPct val="90000"/>
                  </a:lnSpc>
                  <a:spcBef>
                    <a:spcPts val="500"/>
                  </a:spcBef>
                  <a:buFont typeface="Arial" panose="020B0604020202020204" pitchFamily="34" charset="0"/>
                  <a:buNone/>
                  <a:defRPr sz="3800" kern="1200">
                    <a:solidFill>
                      <a:schemeClr val="bg1">
                        <a:lumMod val="95000"/>
                      </a:schemeClr>
                    </a:solidFill>
                    <a:latin typeface="Chu Van An" panose="02020603050405020304" pitchFamily="18" charset="0"/>
                    <a:ea typeface="+mn-ea"/>
                    <a:cs typeface="Chu Van An" panose="02020603050405020304" pitchFamily="18" charset="0"/>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b="1">
                    <a:solidFill>
                      <a:srgbClr val="FF0000"/>
                    </a:solidFill>
                    <a:sym typeface="Wingdings" panose="05000000000000000000" pitchFamily="2" charset="2"/>
                  </a:rPr>
                  <a:t>. </a:t>
                </a:r>
                <a:r>
                  <a:rPr lang="en-US" b="1">
                    <a:solidFill>
                      <a:srgbClr val="FF0000"/>
                    </a:solidFill>
                  </a:rPr>
                  <a:t>Lời giải:</a:t>
                </a:r>
              </a:p>
              <a:p>
                <a:pPr marL="457200" indent="-222250" algn="just">
                  <a:buClr>
                    <a:srgbClr val="FF0000"/>
                  </a:buClr>
                  <a:buFont typeface="Wingdings" panose="05000000000000000000" pitchFamily="2" charset="2"/>
                  <a:buChar char="s"/>
                </a:pPr>
                <a:r>
                  <a:rPr lang="en-US"/>
                  <a:t>Khi quay hình thang quanh </a:t>
                </a:r>
                <a14:m>
                  <m:oMath xmlns:m="http://schemas.openxmlformats.org/officeDocument/2006/math">
                    <m:r>
                      <a:rPr lang="en-US" i="1">
                        <a:latin typeface="Cambria Math" panose="02040503050406030204" pitchFamily="18" charset="0"/>
                      </a:rPr>
                      <m:t>𝐶𝐷</m:t>
                    </m:r>
                  </m:oMath>
                </a14:m>
                <a:r>
                  <a:rPr lang="en-US"/>
                  <a:t> ta được khối tròn xoay gồm 2 phần, </a:t>
                </a:r>
                <a14:m>
                  <m:oMath xmlns:m="http://schemas.openxmlformats.org/officeDocument/2006/math">
                    <m:sSub>
                      <m:sSubPr>
                        <m:ctrlPr>
                          <a:rPr lang="en-US" i="1">
                            <a:latin typeface="Cambria Math"/>
                          </a:rPr>
                        </m:ctrlPr>
                      </m:sSubPr>
                      <m:e>
                        <m:r>
                          <a:rPr lang="en-US" i="1">
                            <a:latin typeface="Cambria Math" panose="02040503050406030204" pitchFamily="18" charset="0"/>
                          </a:rPr>
                          <m:t>𝑉</m:t>
                        </m:r>
                      </m:e>
                      <m:sub>
                        <m:r>
                          <a:rPr lang="en-US">
                            <a:latin typeface="Cambria Math" panose="02040503050406030204" pitchFamily="18" charset="0"/>
                          </a:rPr>
                          <m:t>1</m:t>
                        </m:r>
                      </m:sub>
                    </m:sSub>
                  </m:oMath>
                </a14:m>
                <a:r>
                  <a:rPr lang="en-US"/>
                  <a:t> là khối trụ có bán kính đáy </a:t>
                </a:r>
                <a14:m>
                  <m:oMath xmlns:m="http://schemas.openxmlformats.org/officeDocument/2006/math">
                    <m:r>
                      <a:rPr lang="en-US" i="1">
                        <a:latin typeface="Cambria Math" panose="02040503050406030204" pitchFamily="18" charset="0"/>
                      </a:rPr>
                      <m:t>𝐴𝐷</m:t>
                    </m:r>
                    <m:r>
                      <a:rPr lang="en-US" i="1">
                        <a:latin typeface="Cambria Math" panose="02040503050406030204" pitchFamily="18" charset="0"/>
                      </a:rPr>
                      <m:t>=</m:t>
                    </m:r>
                    <m:r>
                      <a:rPr lang="en-US" i="1">
                        <a:latin typeface="Cambria Math" panose="02040503050406030204" pitchFamily="18" charset="0"/>
                      </a:rPr>
                      <m:t>𝜋</m:t>
                    </m:r>
                  </m:oMath>
                </a14:m>
                <a:r>
                  <a:rPr lang="en-US"/>
                  <a:t> và chiều cao </a:t>
                </a:r>
                <a14:m>
                  <m:oMath xmlns:m="http://schemas.openxmlformats.org/officeDocument/2006/math">
                    <m:r>
                      <a:rPr lang="en-US" i="1">
                        <a:latin typeface="Cambria Math" panose="02040503050406030204" pitchFamily="18" charset="0"/>
                      </a:rPr>
                      <m:t>𝐴𝐵</m:t>
                    </m:r>
                    <m:r>
                      <a:rPr lang="en-US" i="1">
                        <a:latin typeface="Cambria Math" panose="02040503050406030204" pitchFamily="18" charset="0"/>
                      </a:rPr>
                      <m:t>=</m:t>
                    </m:r>
                    <m:r>
                      <a:rPr lang="en-US" i="1">
                        <a:latin typeface="Cambria Math" panose="02040503050406030204" pitchFamily="18" charset="0"/>
                      </a:rPr>
                      <m:t>𝜋</m:t>
                    </m:r>
                  </m:oMath>
                </a14:m>
                <a:r>
                  <a:rPr lang="en-US"/>
                  <a:t> nên </a:t>
                </a:r>
                <a14:m>
                  <m:oMath xmlns:m="http://schemas.openxmlformats.org/officeDocument/2006/math">
                    <m:sSub>
                      <m:sSubPr>
                        <m:ctrlPr>
                          <a:rPr lang="en-US" i="1">
                            <a:latin typeface="Cambria Math"/>
                          </a:rPr>
                        </m:ctrlPr>
                      </m:sSubPr>
                      <m:e>
                        <m:r>
                          <a:rPr lang="en-US" i="1">
                            <a:latin typeface="Cambria Math" panose="02040503050406030204" pitchFamily="18" charset="0"/>
                          </a:rPr>
                          <m:t>𝑉</m:t>
                        </m:r>
                      </m:e>
                      <m:sub>
                        <m:r>
                          <a:rPr lang="en-US">
                            <a:latin typeface="Cambria Math" panose="02040503050406030204" pitchFamily="18" charset="0"/>
                          </a:rPr>
                          <m:t>1</m:t>
                        </m:r>
                      </m:sub>
                    </m:sSub>
                    <m:r>
                      <a:rPr lang="en-US" i="1">
                        <a:latin typeface="Cambria Math" panose="02040503050406030204" pitchFamily="18" charset="0"/>
                      </a:rPr>
                      <m:t>=</m:t>
                    </m:r>
                    <m:r>
                      <a:rPr lang="en-US" i="1">
                        <a:latin typeface="Cambria Math" panose="02040503050406030204" pitchFamily="18" charset="0"/>
                      </a:rPr>
                      <m:t>𝜋</m:t>
                    </m:r>
                    <m:r>
                      <a:rPr lang="en-US">
                        <a:latin typeface="Cambria Math" panose="02040503050406030204" pitchFamily="18" charset="0"/>
                      </a:rPr>
                      <m:t>.</m:t>
                    </m:r>
                    <m:sSup>
                      <m:sSupPr>
                        <m:ctrlPr>
                          <a:rPr lang="en-US" i="1">
                            <a:latin typeface="Cambria Math"/>
                          </a:rPr>
                        </m:ctrlPr>
                      </m:sSupPr>
                      <m:e>
                        <m:r>
                          <a:rPr lang="en-US" i="1">
                            <a:latin typeface="Cambria Math" panose="02040503050406030204" pitchFamily="18" charset="0"/>
                          </a:rPr>
                          <m:t>𝜋</m:t>
                        </m:r>
                      </m:e>
                      <m:sup>
                        <m:r>
                          <a:rPr lang="en-US">
                            <a:latin typeface="Cambria Math" panose="02040503050406030204" pitchFamily="18" charset="0"/>
                          </a:rPr>
                          <m:t>2</m:t>
                        </m:r>
                      </m:sup>
                    </m:sSup>
                    <m:r>
                      <a:rPr lang="en-US">
                        <a:latin typeface="Cambria Math" panose="02040503050406030204" pitchFamily="18" charset="0"/>
                      </a:rPr>
                      <m:t>.</m:t>
                    </m:r>
                    <m:r>
                      <a:rPr lang="en-US" i="1">
                        <a:latin typeface="Cambria Math" panose="02040503050406030204" pitchFamily="18" charset="0"/>
                      </a:rPr>
                      <m:t>𝜋</m:t>
                    </m:r>
                    <m:r>
                      <a:rPr lang="en-US" i="1">
                        <a:latin typeface="Cambria Math" panose="02040503050406030204" pitchFamily="18" charset="0"/>
                      </a:rPr>
                      <m:t>=</m:t>
                    </m:r>
                    <m:sSup>
                      <m:sSupPr>
                        <m:ctrlPr>
                          <a:rPr lang="en-US" i="1">
                            <a:latin typeface="Cambria Math"/>
                          </a:rPr>
                        </m:ctrlPr>
                      </m:sSupPr>
                      <m:e>
                        <m:r>
                          <a:rPr lang="en-US" i="1">
                            <a:latin typeface="Cambria Math" panose="02040503050406030204" pitchFamily="18" charset="0"/>
                          </a:rPr>
                          <m:t>𝜋</m:t>
                        </m:r>
                      </m:e>
                      <m:sup>
                        <m:r>
                          <a:rPr lang="en-US">
                            <a:latin typeface="Cambria Math" panose="02040503050406030204" pitchFamily="18" charset="0"/>
                          </a:rPr>
                          <m:t>4</m:t>
                        </m:r>
                      </m:sup>
                    </m:sSup>
                  </m:oMath>
                </a14:m>
                <a:r>
                  <a:rPr lang="en-US"/>
                  <a:t> và khối trụ </a:t>
                </a:r>
                <a14:m>
                  <m:oMath xmlns:m="http://schemas.openxmlformats.org/officeDocument/2006/math">
                    <m:sSub>
                      <m:sSubPr>
                        <m:ctrlPr>
                          <a:rPr lang="en-US" i="1">
                            <a:latin typeface="Cambria Math"/>
                          </a:rPr>
                        </m:ctrlPr>
                      </m:sSubPr>
                      <m:e>
                        <m:r>
                          <a:rPr lang="en-US" i="1">
                            <a:latin typeface="Cambria Math" panose="02040503050406030204" pitchFamily="18" charset="0"/>
                          </a:rPr>
                          <m:t>𝑉</m:t>
                        </m:r>
                      </m:e>
                      <m:sub>
                        <m:r>
                          <a:rPr lang="en-US">
                            <a:latin typeface="Cambria Math" panose="02040503050406030204" pitchFamily="18" charset="0"/>
                          </a:rPr>
                          <m:t>2</m:t>
                        </m:r>
                      </m:sub>
                    </m:sSub>
                  </m:oMath>
                </a14:m>
                <a:r>
                  <a:rPr lang="en-US"/>
                  <a:t> là khối nón có đáy </a:t>
                </a:r>
                <a14:m>
                  <m:oMath xmlns:m="http://schemas.openxmlformats.org/officeDocument/2006/math">
                    <m:r>
                      <a:rPr lang="en-US" i="1">
                        <a:latin typeface="Cambria Math" panose="02040503050406030204" pitchFamily="18" charset="0"/>
                      </a:rPr>
                      <m:t>𝐵𝐸</m:t>
                    </m:r>
                    <m:r>
                      <a:rPr lang="en-US" i="1">
                        <a:latin typeface="Cambria Math" panose="02040503050406030204" pitchFamily="18" charset="0"/>
                      </a:rPr>
                      <m:t>=</m:t>
                    </m:r>
                    <m:r>
                      <a:rPr lang="en-US" i="1">
                        <a:latin typeface="Cambria Math" panose="02040503050406030204" pitchFamily="18" charset="0"/>
                      </a:rPr>
                      <m:t>𝜋</m:t>
                    </m:r>
                  </m:oMath>
                </a14:m>
                <a:r>
                  <a:rPr lang="en-US"/>
                  <a:t> và đường cao </a:t>
                </a:r>
                <a14:m>
                  <m:oMath xmlns:m="http://schemas.openxmlformats.org/officeDocument/2006/math">
                    <m:r>
                      <a:rPr lang="en-US" i="1">
                        <a:latin typeface="Cambria Math" panose="02040503050406030204" pitchFamily="18" charset="0"/>
                      </a:rPr>
                      <m:t>𝐸𝐶</m:t>
                    </m:r>
                    <m:r>
                      <a:rPr lang="en-US" i="1">
                        <a:latin typeface="Cambria Math" panose="02040503050406030204" pitchFamily="18" charset="0"/>
                      </a:rPr>
                      <m:t>=</m:t>
                    </m:r>
                    <m:r>
                      <a:rPr lang="en-US" i="1">
                        <a:latin typeface="Cambria Math" panose="02040503050406030204" pitchFamily="18" charset="0"/>
                      </a:rPr>
                      <m:t>𝜋</m:t>
                    </m:r>
                  </m:oMath>
                </a14:m>
                <a:r>
                  <a:rPr lang="en-US"/>
                  <a:t> nên </a:t>
                </a:r>
                <a14:m>
                  <m:oMath xmlns:m="http://schemas.openxmlformats.org/officeDocument/2006/math">
                    <m:sSub>
                      <m:sSubPr>
                        <m:ctrlPr>
                          <a:rPr lang="en-US" i="1">
                            <a:latin typeface="Cambria Math"/>
                          </a:rPr>
                        </m:ctrlPr>
                      </m:sSubPr>
                      <m:e>
                        <m:r>
                          <a:rPr lang="en-US" i="1">
                            <a:latin typeface="Cambria Math" panose="02040503050406030204" pitchFamily="18" charset="0"/>
                          </a:rPr>
                          <m:t>𝑉</m:t>
                        </m:r>
                      </m:e>
                      <m:sub>
                        <m:r>
                          <a:rPr lang="en-US">
                            <a:latin typeface="Cambria Math" panose="02040503050406030204" pitchFamily="18" charset="0"/>
                          </a:rPr>
                          <m:t>2</m:t>
                        </m:r>
                      </m:sub>
                    </m:sSub>
                    <m:r>
                      <a:rPr lang="en-US" i="1">
                        <a:latin typeface="Cambria Math" panose="02040503050406030204" pitchFamily="18" charset="0"/>
                      </a:rPr>
                      <m:t>=</m:t>
                    </m:r>
                    <m:f>
                      <m:fPr>
                        <m:ctrlPr>
                          <a:rPr lang="en-US" i="1">
                            <a:latin typeface="Cambria Math"/>
                          </a:rPr>
                        </m:ctrlPr>
                      </m:fPr>
                      <m:num>
                        <m:r>
                          <a:rPr lang="en-US">
                            <a:latin typeface="Cambria Math" panose="02040503050406030204" pitchFamily="18" charset="0"/>
                          </a:rPr>
                          <m:t>1</m:t>
                        </m:r>
                      </m:num>
                      <m:den>
                        <m:r>
                          <a:rPr lang="en-US">
                            <a:latin typeface="Cambria Math" panose="02040503050406030204" pitchFamily="18" charset="0"/>
                          </a:rPr>
                          <m:t>3</m:t>
                        </m:r>
                      </m:den>
                    </m:f>
                    <m:r>
                      <a:rPr lang="en-US">
                        <a:latin typeface="Cambria Math" panose="02040503050406030204" pitchFamily="18" charset="0"/>
                      </a:rPr>
                      <m:t>.</m:t>
                    </m:r>
                    <m:r>
                      <a:rPr lang="en-US" i="1">
                        <a:latin typeface="Cambria Math" panose="02040503050406030204" pitchFamily="18" charset="0"/>
                      </a:rPr>
                      <m:t>𝜋</m:t>
                    </m:r>
                    <m:r>
                      <a:rPr lang="en-US">
                        <a:latin typeface="Cambria Math" panose="02040503050406030204" pitchFamily="18" charset="0"/>
                      </a:rPr>
                      <m:t>.</m:t>
                    </m:r>
                    <m:sSup>
                      <m:sSupPr>
                        <m:ctrlPr>
                          <a:rPr lang="en-US" i="1">
                            <a:latin typeface="Cambria Math"/>
                          </a:rPr>
                        </m:ctrlPr>
                      </m:sSupPr>
                      <m:e>
                        <m:r>
                          <a:rPr lang="en-US" i="1">
                            <a:latin typeface="Cambria Math" panose="02040503050406030204" pitchFamily="18" charset="0"/>
                          </a:rPr>
                          <m:t>𝜋</m:t>
                        </m:r>
                      </m:e>
                      <m:sup>
                        <m:r>
                          <a:rPr lang="en-US">
                            <a:latin typeface="Cambria Math" panose="02040503050406030204" pitchFamily="18" charset="0"/>
                          </a:rPr>
                          <m:t>2</m:t>
                        </m:r>
                      </m:sup>
                    </m:sSup>
                    <m:r>
                      <a:rPr lang="en-US">
                        <a:latin typeface="Cambria Math" panose="02040503050406030204" pitchFamily="18" charset="0"/>
                      </a:rPr>
                      <m:t>.</m:t>
                    </m:r>
                    <m:r>
                      <a:rPr lang="en-US" i="1">
                        <a:latin typeface="Cambria Math" panose="02040503050406030204" pitchFamily="18" charset="0"/>
                      </a:rPr>
                      <m:t>𝜋</m:t>
                    </m:r>
                    <m:r>
                      <a:rPr lang="en-US" i="1">
                        <a:latin typeface="Cambria Math" panose="02040503050406030204" pitchFamily="18" charset="0"/>
                      </a:rPr>
                      <m:t>=</m:t>
                    </m:r>
                    <m:f>
                      <m:fPr>
                        <m:ctrlPr>
                          <a:rPr lang="en-US" i="1">
                            <a:latin typeface="Cambria Math"/>
                          </a:rPr>
                        </m:ctrlPr>
                      </m:fPr>
                      <m:num>
                        <m:r>
                          <a:rPr lang="en-US">
                            <a:latin typeface="Cambria Math" panose="02040503050406030204" pitchFamily="18" charset="0"/>
                          </a:rPr>
                          <m:t>1</m:t>
                        </m:r>
                      </m:num>
                      <m:den>
                        <m:r>
                          <a:rPr lang="en-US">
                            <a:latin typeface="Cambria Math" panose="02040503050406030204" pitchFamily="18" charset="0"/>
                          </a:rPr>
                          <m:t>3</m:t>
                        </m:r>
                      </m:den>
                    </m:f>
                    <m:sSup>
                      <m:sSupPr>
                        <m:ctrlPr>
                          <a:rPr lang="en-US" i="1">
                            <a:latin typeface="Cambria Math"/>
                          </a:rPr>
                        </m:ctrlPr>
                      </m:sSupPr>
                      <m:e>
                        <m:r>
                          <a:rPr lang="en-US" i="1">
                            <a:latin typeface="Cambria Math" panose="02040503050406030204" pitchFamily="18" charset="0"/>
                          </a:rPr>
                          <m:t>𝜋</m:t>
                        </m:r>
                      </m:e>
                      <m:sup>
                        <m:r>
                          <a:rPr lang="en-US">
                            <a:latin typeface="Cambria Math" panose="02040503050406030204" pitchFamily="18" charset="0"/>
                          </a:rPr>
                          <m:t>4</m:t>
                        </m:r>
                      </m:sup>
                    </m:sSup>
                  </m:oMath>
                </a14:m>
                <a:r>
                  <a:rPr lang="en-US"/>
                  <a:t>. </a:t>
                </a:r>
              </a:p>
              <a:p>
                <a:pPr marL="457200" indent="-222250">
                  <a:buClr>
                    <a:srgbClr val="FF0000"/>
                  </a:buClr>
                  <a:buFont typeface="Wingdings" panose="05000000000000000000" pitchFamily="2" charset="2"/>
                  <a:buChar char="s"/>
                </a:pPr>
                <a:r>
                  <a:rPr lang="en-US"/>
                  <a:t>Vậy </a:t>
                </a:r>
                <a14:m>
                  <m:oMath xmlns:m="http://schemas.openxmlformats.org/officeDocument/2006/math">
                    <m:r>
                      <a:rPr lang="en-US" i="1">
                        <a:latin typeface="Cambria Math" panose="02040503050406030204" pitchFamily="18" charset="0"/>
                      </a:rPr>
                      <m:t>𝑉</m:t>
                    </m:r>
                    <m:r>
                      <a:rPr lang="en-US" i="1">
                        <a:latin typeface="Cambria Math" panose="02040503050406030204" pitchFamily="18" charset="0"/>
                      </a:rPr>
                      <m:t>=</m:t>
                    </m:r>
                    <m:f>
                      <m:fPr>
                        <m:ctrlPr>
                          <a:rPr lang="en-US" i="1">
                            <a:latin typeface="Cambria Math"/>
                          </a:rPr>
                        </m:ctrlPr>
                      </m:fPr>
                      <m:num>
                        <m:r>
                          <a:rPr lang="en-US">
                            <a:latin typeface="Cambria Math" panose="02040503050406030204" pitchFamily="18" charset="0"/>
                          </a:rPr>
                          <m:t>4</m:t>
                        </m:r>
                      </m:num>
                      <m:den>
                        <m:r>
                          <a:rPr lang="en-US">
                            <a:latin typeface="Cambria Math" panose="02040503050406030204" pitchFamily="18" charset="0"/>
                          </a:rPr>
                          <m:t>3</m:t>
                        </m:r>
                      </m:den>
                    </m:f>
                    <m:sSup>
                      <m:sSupPr>
                        <m:ctrlPr>
                          <a:rPr lang="en-US" i="1">
                            <a:latin typeface="Cambria Math"/>
                          </a:rPr>
                        </m:ctrlPr>
                      </m:sSupPr>
                      <m:e>
                        <m:r>
                          <a:rPr lang="en-US" i="1">
                            <a:latin typeface="Cambria Math" panose="02040503050406030204" pitchFamily="18" charset="0"/>
                          </a:rPr>
                          <m:t>𝜋</m:t>
                        </m:r>
                      </m:e>
                      <m:sup>
                        <m:r>
                          <a:rPr lang="en-US">
                            <a:latin typeface="Cambria Math" panose="02040503050406030204" pitchFamily="18" charset="0"/>
                          </a:rPr>
                          <m:t>4</m:t>
                        </m:r>
                      </m:sup>
                    </m:sSup>
                  </m:oMath>
                </a14:m>
                <a:endParaRPr lang="en-US" b="1">
                  <a:solidFill>
                    <a:srgbClr val="FF0000"/>
                  </a:solidFill>
                  <a:sym typeface="Wingdings" panose="05000000000000000000" pitchFamily="2" charset="2"/>
                </a:endParaRPr>
              </a:p>
              <a:p>
                <a:pPr indent="166688"/>
                <a:r>
                  <a:rPr lang="en-US" b="1">
                    <a:solidFill>
                      <a:srgbClr val="FF0000"/>
                    </a:solidFill>
                    <a:sym typeface="Wingdings" panose="05000000000000000000" pitchFamily="2" charset="2"/>
                  </a:rPr>
                  <a:t> </a:t>
                </a:r>
                <a:r>
                  <a:rPr lang="en-US" b="1"/>
                  <a:t>Chọn B</a:t>
                </a:r>
                <a:endParaRPr lang="en-US"/>
              </a:p>
              <a:p>
                <a:pPr indent="166688"/>
                <a:r>
                  <a:rPr lang="vi-VN" b="1">
                    <a:solidFill>
                      <a:srgbClr val="FF0000"/>
                    </a:solidFill>
                    <a:sym typeface="Wingdings" panose="05000000000000000000" pitchFamily="2" charset="2"/>
                  </a:rPr>
                  <a:t></a:t>
                </a:r>
                <a:r>
                  <a:rPr lang="en-US" b="1">
                    <a:solidFill>
                      <a:srgbClr val="FF0000"/>
                    </a:solidFill>
                    <a:sym typeface="Wingdings" panose="05000000000000000000" pitchFamily="2" charset="2"/>
                  </a:rPr>
                  <a:t> </a:t>
                </a:r>
                <a:r>
                  <a:rPr lang="vi-VN" b="1">
                    <a:solidFill>
                      <a:srgbClr val="002060"/>
                    </a:solidFill>
                  </a:rPr>
                  <a:t>P</a:t>
                </a:r>
                <a:r>
                  <a:rPr lang="en-US" b="1">
                    <a:solidFill>
                      <a:srgbClr val="002060"/>
                    </a:solidFill>
                  </a:rPr>
                  <a:t>hương pháp</a:t>
                </a:r>
                <a:r>
                  <a:rPr lang="vi-VN" b="1">
                    <a:solidFill>
                      <a:srgbClr val="002060"/>
                    </a:solidFill>
                  </a:rPr>
                  <a:t> nhanh</a:t>
                </a:r>
                <a:endParaRPr lang="en-US">
                  <a:solidFill>
                    <a:srgbClr val="002060"/>
                  </a:solidFill>
                </a:endParaRPr>
              </a:p>
              <a:p>
                <a:pPr indent="166688"/>
                <a:r>
                  <a:rPr lang="en-US" b="1">
                    <a:solidFill>
                      <a:srgbClr val="FF0000"/>
                    </a:solidFill>
                    <a:sym typeface="Wingdings" panose="05000000000000000000" pitchFamily="2" charset="2"/>
                  </a:rPr>
                  <a:t></a:t>
                </a:r>
                <a:r>
                  <a:rPr lang="vi-VN" b="1"/>
                  <a:t> Sử dụng công thức</a:t>
                </a:r>
                <a:r>
                  <a:rPr lang="en-US" b="1"/>
                  <a:t>: </a:t>
                </a:r>
                <a14:m>
                  <m:oMath xmlns:m="http://schemas.openxmlformats.org/officeDocument/2006/math">
                    <m:sSub>
                      <m:sSubPr>
                        <m:ctrlPr>
                          <a:rPr lang="en-US" i="1">
                            <a:latin typeface="Cambria Math"/>
                          </a:rPr>
                        </m:ctrlPr>
                      </m:sSubPr>
                      <m:e>
                        <m:r>
                          <a:rPr lang="en-US" i="1">
                            <a:latin typeface="Cambria Math" panose="02040503050406030204" pitchFamily="18" charset="0"/>
                          </a:rPr>
                          <m:t>𝑉</m:t>
                        </m:r>
                      </m:e>
                      <m:sub>
                        <m:r>
                          <a:rPr lang="en-US" i="1">
                            <a:latin typeface="Cambria Math" panose="02040503050406030204" pitchFamily="18" charset="0"/>
                          </a:rPr>
                          <m:t>𝑛</m:t>
                        </m:r>
                        <m:r>
                          <a:rPr lang="en-US" b="0" i="1" smtClean="0">
                            <a:latin typeface="Cambria Math" panose="02040503050406030204" pitchFamily="18" charset="0"/>
                          </a:rPr>
                          <m:t>ó</m:t>
                        </m:r>
                        <m:r>
                          <a:rPr lang="en-US" b="0" i="1" smtClean="0">
                            <a:latin typeface="Cambria Math" panose="02040503050406030204" pitchFamily="18" charset="0"/>
                          </a:rPr>
                          <m:t>𝑛</m:t>
                        </m:r>
                      </m:sub>
                    </m:sSub>
                    <m:r>
                      <a:rPr lang="en-US" i="1">
                        <a:latin typeface="Cambria Math" panose="02040503050406030204" pitchFamily="18" charset="0"/>
                      </a:rPr>
                      <m:t>=</m:t>
                    </m:r>
                    <m:f>
                      <m:fPr>
                        <m:ctrlPr>
                          <a:rPr lang="en-US" i="1">
                            <a:latin typeface="Cambria Math"/>
                          </a:rPr>
                        </m:ctrlPr>
                      </m:fPr>
                      <m:num>
                        <m:r>
                          <a:rPr lang="en-US">
                            <a:latin typeface="Cambria Math" panose="02040503050406030204" pitchFamily="18" charset="0"/>
                          </a:rPr>
                          <m:t>1</m:t>
                        </m:r>
                      </m:num>
                      <m:den>
                        <m:r>
                          <a:rPr lang="en-US">
                            <a:latin typeface="Cambria Math" panose="02040503050406030204" pitchFamily="18" charset="0"/>
                          </a:rPr>
                          <m:t>3</m:t>
                        </m:r>
                      </m:den>
                    </m:f>
                    <m:r>
                      <a:rPr lang="en-US" i="1">
                        <a:latin typeface="Cambria Math" panose="02040503050406030204" pitchFamily="18" charset="0"/>
                      </a:rPr>
                      <m:t>𝜋</m:t>
                    </m:r>
                    <m:sSup>
                      <m:sSupPr>
                        <m:ctrlPr>
                          <a:rPr lang="en-US" i="1">
                            <a:latin typeface="Cambria Math"/>
                          </a:rPr>
                        </m:ctrlPr>
                      </m:sSupPr>
                      <m:e>
                        <m:r>
                          <a:rPr lang="en-US" i="1">
                            <a:latin typeface="Cambria Math" panose="02040503050406030204" pitchFamily="18" charset="0"/>
                          </a:rPr>
                          <m:t>𝑟</m:t>
                        </m:r>
                      </m:e>
                      <m:sup>
                        <m:r>
                          <a:rPr lang="en-US">
                            <a:latin typeface="Cambria Math" panose="02040503050406030204" pitchFamily="18" charset="0"/>
                          </a:rPr>
                          <m:t>2</m:t>
                        </m:r>
                      </m:sup>
                    </m:sSup>
                    <m:r>
                      <a:rPr lang="en-US" i="1">
                        <a:latin typeface="Cambria Math" panose="02040503050406030204" pitchFamily="18" charset="0"/>
                      </a:rPr>
                      <m:t>h</m:t>
                    </m:r>
                  </m:oMath>
                </a14:m>
                <a:r>
                  <a:rPr lang="en-US"/>
                  <a:t>; </a:t>
                </a:r>
                <a:r>
                  <a:rPr lang="en-US" b="1"/>
                  <a:t> </a:t>
                </a:r>
                <a14:m>
                  <m:oMath xmlns:m="http://schemas.openxmlformats.org/officeDocument/2006/math">
                    <m:sSub>
                      <m:sSubPr>
                        <m:ctrlPr>
                          <a:rPr lang="en-US" i="1">
                            <a:latin typeface="Cambria Math"/>
                          </a:rPr>
                        </m:ctrlPr>
                      </m:sSubPr>
                      <m:e>
                        <m:r>
                          <a:rPr lang="en-US" i="1">
                            <a:latin typeface="Cambria Math" panose="02040503050406030204" pitchFamily="18" charset="0"/>
                          </a:rPr>
                          <m:t>𝑉</m:t>
                        </m:r>
                      </m:e>
                      <m:sub>
                        <m:r>
                          <a:rPr lang="en-US" i="1">
                            <a:latin typeface="Cambria Math" panose="02040503050406030204" pitchFamily="18" charset="0"/>
                          </a:rPr>
                          <m:t>𝑇𝑟</m:t>
                        </m:r>
                        <m:r>
                          <a:rPr lang="en-US" b="0" i="1" smtClean="0">
                            <a:latin typeface="Cambria Math" panose="02040503050406030204" pitchFamily="18" charset="0"/>
                          </a:rPr>
                          <m:t>ụ</m:t>
                        </m:r>
                      </m:sub>
                    </m:sSub>
                    <m:r>
                      <a:rPr lang="en-US" i="1">
                        <a:latin typeface="Cambria Math" panose="02040503050406030204" pitchFamily="18" charset="0"/>
                      </a:rPr>
                      <m:t>=</m:t>
                    </m:r>
                    <m:r>
                      <a:rPr lang="en-US" i="1">
                        <a:latin typeface="Cambria Math" panose="02040503050406030204" pitchFamily="18" charset="0"/>
                      </a:rPr>
                      <m:t>𝜋</m:t>
                    </m:r>
                    <m:sSup>
                      <m:sSupPr>
                        <m:ctrlPr>
                          <a:rPr lang="en-US" i="1">
                            <a:latin typeface="Cambria Math"/>
                          </a:rPr>
                        </m:ctrlPr>
                      </m:sSupPr>
                      <m:e>
                        <m:r>
                          <a:rPr lang="en-US" i="1">
                            <a:latin typeface="Cambria Math" panose="02040503050406030204" pitchFamily="18" charset="0"/>
                          </a:rPr>
                          <m:t>𝑟</m:t>
                        </m:r>
                      </m:e>
                      <m:sup>
                        <m:r>
                          <a:rPr lang="en-US">
                            <a:latin typeface="Cambria Math" panose="02040503050406030204" pitchFamily="18" charset="0"/>
                          </a:rPr>
                          <m:t>2</m:t>
                        </m:r>
                      </m:sup>
                    </m:sSup>
                    <m:r>
                      <a:rPr lang="en-US" i="1">
                        <a:latin typeface="Cambria Math" panose="02040503050406030204" pitchFamily="18" charset="0"/>
                      </a:rPr>
                      <m:t>h</m:t>
                    </m:r>
                  </m:oMath>
                </a14:m>
                <a:r>
                  <a:rPr lang="en-US" b="1"/>
                  <a:t> </a:t>
                </a:r>
                <a:endParaRPr lang="en-US"/>
              </a:p>
            </p:txBody>
          </p:sp>
        </mc:Choice>
        <mc:Fallback xmlns="">
          <p:sp>
            <p:nvSpPr>
              <p:cNvPr id="14" name="Content Placeholder 2">
                <a:extLst>
                  <a:ext uri="{FF2B5EF4-FFF2-40B4-BE49-F238E27FC236}">
                    <a16:creationId xmlns:a16="http://schemas.microsoft.com/office/drawing/2014/main" id="{29564E12-EB90-414C-B802-FE38DAC3540A}"/>
                  </a:ext>
                </a:extLst>
              </p:cNvPr>
              <p:cNvSpPr txBox="1">
                <a:spLocks noRot="1" noChangeAspect="1" noMove="1" noResize="1" noEditPoints="1" noAdjustHandles="1" noChangeArrowheads="1" noChangeShapeType="1" noTextEdit="1"/>
              </p:cNvSpPr>
              <p:nvPr/>
            </p:nvSpPr>
            <p:spPr>
              <a:xfrm>
                <a:off x="145257" y="2733949"/>
                <a:ext cx="7625944" cy="4006545"/>
              </a:xfrm>
              <a:prstGeom prst="rect">
                <a:avLst/>
              </a:prstGeom>
              <a:blipFill>
                <a:blip r:embed="rId6"/>
                <a:stretch>
                  <a:fillRect l="-1277" t="-3636" r="-1197"/>
                </a:stretch>
              </a:blipFill>
              <a:ln>
                <a:solidFill>
                  <a:srgbClr val="0000CC"/>
                </a:solidFill>
                <a:prstDash val="sysDot"/>
              </a:ln>
            </p:spPr>
            <p:txBody>
              <a:bodyPr/>
              <a:lstStyle/>
              <a:p>
                <a:r>
                  <a:rPr lang="en-US">
                    <a:noFill/>
                  </a:rPr>
                  <a:t> </a:t>
                </a:r>
              </a:p>
            </p:txBody>
          </p:sp>
        </mc:Fallback>
      </mc:AlternateContent>
      <p:pic>
        <p:nvPicPr>
          <p:cNvPr id="15" name="Picture 14">
            <a:extLst>
              <a:ext uri="{FF2B5EF4-FFF2-40B4-BE49-F238E27FC236}">
                <a16:creationId xmlns="" xmlns:a16="http://schemas.microsoft.com/office/drawing/2014/main" id="{613B996F-1DA2-4FC5-A0CD-2EE9068DEAF5}"/>
              </a:ext>
            </a:extLst>
          </p:cNvPr>
          <p:cNvPicPr/>
          <p:nvPr/>
        </p:nvPicPr>
        <p:blipFill>
          <a:blip r:embed="rId7">
            <a:extLst>
              <a:ext uri="{28A0092B-C50C-407E-A947-70E740481C1C}">
                <a14:useLocalDpi xmlns:a14="http://schemas.microsoft.com/office/drawing/2010/main" val="0"/>
              </a:ext>
            </a:extLst>
          </a:blip>
          <a:srcRect/>
          <a:stretch>
            <a:fillRect/>
          </a:stretch>
        </p:blipFill>
        <p:spPr bwMode="auto">
          <a:xfrm>
            <a:off x="7810693" y="3940348"/>
            <a:ext cx="4275542" cy="2384328"/>
          </a:xfrm>
          <a:prstGeom prst="rect">
            <a:avLst/>
          </a:prstGeom>
          <a:noFill/>
          <a:ln>
            <a:noFill/>
          </a:ln>
        </p:spPr>
      </p:pic>
    </p:spTree>
    <p:extLst>
      <p:ext uri="{BB962C8B-B14F-4D97-AF65-F5344CB8AC3E}">
        <p14:creationId xmlns:p14="http://schemas.microsoft.com/office/powerpoint/2010/main" val="185515791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5">
                                            <p:bg/>
                                          </p:spTgt>
                                        </p:tgtEl>
                                        <p:attrNameLst>
                                          <p:attrName>style.visibility</p:attrName>
                                        </p:attrNameLst>
                                      </p:cBhvr>
                                      <p:to>
                                        <p:strVal val="visible"/>
                                      </p:to>
                                    </p:set>
                                    <p:animEffect transition="in" filter="wipe(up)">
                                      <p:cBhvr>
                                        <p:cTn id="7" dur="500"/>
                                        <p:tgtEl>
                                          <p:spTgt spid="25">
                                            <p:bg/>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25">
                                            <p:txEl>
                                              <p:pRg st="0" end="0"/>
                                            </p:txEl>
                                          </p:spTgt>
                                        </p:tgtEl>
                                        <p:attrNameLst>
                                          <p:attrName>style.visibility</p:attrName>
                                        </p:attrNameLst>
                                      </p:cBhvr>
                                      <p:to>
                                        <p:strVal val="visible"/>
                                      </p:to>
                                    </p:set>
                                    <p:animEffect transition="in" filter="wipe(up)">
                                      <p:cBhvr>
                                        <p:cTn id="12" dur="500"/>
                                        <p:tgtEl>
                                          <p:spTgt spid="2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25">
                                            <p:txEl>
                                              <p:pRg st="1" end="1"/>
                                            </p:txEl>
                                          </p:spTgt>
                                        </p:tgtEl>
                                        <p:attrNameLst>
                                          <p:attrName>style.visibility</p:attrName>
                                        </p:attrNameLst>
                                      </p:cBhvr>
                                      <p:to>
                                        <p:strVal val="visible"/>
                                      </p:to>
                                    </p:set>
                                    <p:animEffect transition="in" filter="wipe(up)">
                                      <p:cBhvr>
                                        <p:cTn id="17" dur="500"/>
                                        <p:tgtEl>
                                          <p:spTgt spid="2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14">
                                            <p:bg/>
                                          </p:spTgt>
                                        </p:tgtEl>
                                        <p:attrNameLst>
                                          <p:attrName>style.visibility</p:attrName>
                                        </p:attrNameLst>
                                      </p:cBhvr>
                                      <p:to>
                                        <p:strVal val="visible"/>
                                      </p:to>
                                    </p:set>
                                    <p:animEffect transition="in" filter="wipe(up)">
                                      <p:cBhvr>
                                        <p:cTn id="22" dur="500"/>
                                        <p:tgtEl>
                                          <p:spTgt spid="14">
                                            <p:bg/>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14">
                                            <p:txEl>
                                              <p:pRg st="0" end="0"/>
                                            </p:txEl>
                                          </p:spTgt>
                                        </p:tgtEl>
                                        <p:attrNameLst>
                                          <p:attrName>style.visibility</p:attrName>
                                        </p:attrNameLst>
                                      </p:cBhvr>
                                      <p:to>
                                        <p:strVal val="visible"/>
                                      </p:to>
                                    </p:set>
                                    <p:animEffect transition="in" filter="wipe(up)">
                                      <p:cBhvr>
                                        <p:cTn id="27" dur="500"/>
                                        <p:tgtEl>
                                          <p:spTgt spid="14">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wipe(down)">
                                      <p:cBhvr>
                                        <p:cTn id="32" dur="500"/>
                                        <p:tgtEl>
                                          <p:spTgt spid="15"/>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grpId="0" nodeType="clickEffect">
                                  <p:stCondLst>
                                    <p:cond delay="0"/>
                                  </p:stCondLst>
                                  <p:childTnLst>
                                    <p:set>
                                      <p:cBhvr>
                                        <p:cTn id="36" dur="1" fill="hold">
                                          <p:stCondLst>
                                            <p:cond delay="0"/>
                                          </p:stCondLst>
                                        </p:cTn>
                                        <p:tgtEl>
                                          <p:spTgt spid="14">
                                            <p:txEl>
                                              <p:pRg st="1" end="1"/>
                                            </p:txEl>
                                          </p:spTgt>
                                        </p:tgtEl>
                                        <p:attrNameLst>
                                          <p:attrName>style.visibility</p:attrName>
                                        </p:attrNameLst>
                                      </p:cBhvr>
                                      <p:to>
                                        <p:strVal val="visible"/>
                                      </p:to>
                                    </p:set>
                                    <p:animEffect transition="in" filter="wipe(up)">
                                      <p:cBhvr>
                                        <p:cTn id="37" dur="500"/>
                                        <p:tgtEl>
                                          <p:spTgt spid="14">
                                            <p:txEl>
                                              <p:pRg st="1" end="1"/>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grpId="0" nodeType="clickEffect">
                                  <p:stCondLst>
                                    <p:cond delay="0"/>
                                  </p:stCondLst>
                                  <p:childTnLst>
                                    <p:set>
                                      <p:cBhvr>
                                        <p:cTn id="41" dur="1" fill="hold">
                                          <p:stCondLst>
                                            <p:cond delay="0"/>
                                          </p:stCondLst>
                                        </p:cTn>
                                        <p:tgtEl>
                                          <p:spTgt spid="14">
                                            <p:txEl>
                                              <p:pRg st="2" end="2"/>
                                            </p:txEl>
                                          </p:spTgt>
                                        </p:tgtEl>
                                        <p:attrNameLst>
                                          <p:attrName>style.visibility</p:attrName>
                                        </p:attrNameLst>
                                      </p:cBhvr>
                                      <p:to>
                                        <p:strVal val="visible"/>
                                      </p:to>
                                    </p:set>
                                    <p:animEffect transition="in" filter="wipe(up)">
                                      <p:cBhvr>
                                        <p:cTn id="42" dur="500"/>
                                        <p:tgtEl>
                                          <p:spTgt spid="14">
                                            <p:txEl>
                                              <p:pRg st="2" end="2"/>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grpId="0" nodeType="clickEffect">
                                  <p:stCondLst>
                                    <p:cond delay="0"/>
                                  </p:stCondLst>
                                  <p:childTnLst>
                                    <p:set>
                                      <p:cBhvr>
                                        <p:cTn id="46" dur="1" fill="hold">
                                          <p:stCondLst>
                                            <p:cond delay="0"/>
                                          </p:stCondLst>
                                        </p:cTn>
                                        <p:tgtEl>
                                          <p:spTgt spid="14">
                                            <p:txEl>
                                              <p:pRg st="3" end="3"/>
                                            </p:txEl>
                                          </p:spTgt>
                                        </p:tgtEl>
                                        <p:attrNameLst>
                                          <p:attrName>style.visibility</p:attrName>
                                        </p:attrNameLst>
                                      </p:cBhvr>
                                      <p:to>
                                        <p:strVal val="visible"/>
                                      </p:to>
                                    </p:set>
                                    <p:animEffect transition="in" filter="wipe(up)">
                                      <p:cBhvr>
                                        <p:cTn id="47" dur="500"/>
                                        <p:tgtEl>
                                          <p:spTgt spid="14">
                                            <p:txEl>
                                              <p:pRg st="3" end="3"/>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1" fill="hold" grpId="0" nodeType="clickEffect">
                                  <p:stCondLst>
                                    <p:cond delay="0"/>
                                  </p:stCondLst>
                                  <p:childTnLst>
                                    <p:set>
                                      <p:cBhvr>
                                        <p:cTn id="51" dur="1" fill="hold">
                                          <p:stCondLst>
                                            <p:cond delay="0"/>
                                          </p:stCondLst>
                                        </p:cTn>
                                        <p:tgtEl>
                                          <p:spTgt spid="14">
                                            <p:txEl>
                                              <p:pRg st="4" end="4"/>
                                            </p:txEl>
                                          </p:spTgt>
                                        </p:tgtEl>
                                        <p:attrNameLst>
                                          <p:attrName>style.visibility</p:attrName>
                                        </p:attrNameLst>
                                      </p:cBhvr>
                                      <p:to>
                                        <p:strVal val="visible"/>
                                      </p:to>
                                    </p:set>
                                    <p:animEffect transition="in" filter="wipe(up)">
                                      <p:cBhvr>
                                        <p:cTn id="52" dur="500"/>
                                        <p:tgtEl>
                                          <p:spTgt spid="14">
                                            <p:txEl>
                                              <p:pRg st="4" end="4"/>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1" fill="hold" grpId="0" nodeType="clickEffect">
                                  <p:stCondLst>
                                    <p:cond delay="0"/>
                                  </p:stCondLst>
                                  <p:childTnLst>
                                    <p:set>
                                      <p:cBhvr>
                                        <p:cTn id="56" dur="1" fill="hold">
                                          <p:stCondLst>
                                            <p:cond delay="0"/>
                                          </p:stCondLst>
                                        </p:cTn>
                                        <p:tgtEl>
                                          <p:spTgt spid="14">
                                            <p:txEl>
                                              <p:pRg st="5" end="5"/>
                                            </p:txEl>
                                          </p:spTgt>
                                        </p:tgtEl>
                                        <p:attrNameLst>
                                          <p:attrName>style.visibility</p:attrName>
                                        </p:attrNameLst>
                                      </p:cBhvr>
                                      <p:to>
                                        <p:strVal val="visible"/>
                                      </p:to>
                                    </p:set>
                                    <p:animEffect transition="in" filter="wipe(up)">
                                      <p:cBhvr>
                                        <p:cTn id="57" dur="500"/>
                                        <p:tgtEl>
                                          <p:spTgt spid="14">
                                            <p:txEl>
                                              <p:pRg st="5" end="5"/>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grpId="0" nodeType="click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wipe(left)">
                                      <p:cBhvr>
                                        <p:cTn id="62" dur="2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uiExpand="1" build="p" animBg="1">
        <p:tmplLst>
          <p:tmpl>
            <p:tnLst>
              <p:par>
                <p:cTn presetID="22" presetClass="entr" presetSubtype="1" fill="hold" nodeType="clickEffect">
                  <p:stCondLst>
                    <p:cond delay="0"/>
                  </p:stCondLst>
                  <p:childTnLst>
                    <p:set>
                      <p:cBhvr>
                        <p:cTn dur="1" fill="hold">
                          <p:stCondLst>
                            <p:cond delay="0"/>
                          </p:stCondLst>
                        </p:cTn>
                        <p:tgtEl>
                          <p:spTgt spid="25"/>
                        </p:tgtEl>
                        <p:attrNameLst>
                          <p:attrName>style.visibility</p:attrName>
                        </p:attrNameLst>
                      </p:cBhvr>
                      <p:to>
                        <p:strVal val="visible"/>
                      </p:to>
                    </p:set>
                    <p:animEffect transition="in" filter="wipe(up)">
                      <p:cBhvr>
                        <p:cTn dur="500"/>
                        <p:tgtEl>
                          <p:spTgt spid="25"/>
                        </p:tgtEl>
                      </p:cBhvr>
                    </p:animEffect>
                  </p:childTnLst>
                </p:cTn>
              </p:par>
            </p:tnLst>
          </p:tmpl>
          <p:tmpl lvl="1">
            <p:tnLst>
              <p:par>
                <p:cTn presetID="22" presetClass="entr" presetSubtype="1" fill="hold" nodeType="clickEffect">
                  <p:stCondLst>
                    <p:cond delay="0"/>
                  </p:stCondLst>
                  <p:childTnLst>
                    <p:set>
                      <p:cBhvr>
                        <p:cTn dur="1" fill="hold">
                          <p:stCondLst>
                            <p:cond delay="0"/>
                          </p:stCondLst>
                        </p:cTn>
                        <p:tgtEl>
                          <p:spTgt spid="25"/>
                        </p:tgtEl>
                        <p:attrNameLst>
                          <p:attrName>style.visibility</p:attrName>
                        </p:attrNameLst>
                      </p:cBhvr>
                      <p:to>
                        <p:strVal val="visible"/>
                      </p:to>
                    </p:set>
                    <p:animEffect transition="in" filter="wipe(up)">
                      <p:cBhvr>
                        <p:cTn dur="500"/>
                        <p:tgtEl>
                          <p:spTgt spid="25"/>
                        </p:tgtEl>
                      </p:cBhvr>
                    </p:animEffect>
                  </p:childTnLst>
                </p:cTn>
              </p:par>
            </p:tnLst>
          </p:tmpl>
        </p:tmplLst>
      </p:bldP>
      <p:bldP spid="2" grpId="0" animBg="1"/>
      <p:bldP spid="14" grpId="0" uiExpand="1" build="p" animBg="1">
        <p:tmplLst>
          <p:tmpl>
            <p:tnLst>
              <p:par>
                <p:cTn presetID="22" presetClass="entr" presetSubtype="1" fill="hold" nodeType="click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wipe(up)">
                      <p:cBhvr>
                        <p:cTn dur="500"/>
                        <p:tgtEl>
                          <p:spTgt spid="14"/>
                        </p:tgtEl>
                      </p:cBhvr>
                    </p:animEffect>
                  </p:childTnLst>
                </p:cTn>
              </p:par>
            </p:tnLst>
          </p:tmpl>
          <p:tmpl lvl="1">
            <p:tnLst>
              <p:par>
                <p:cTn presetID="22" presetClass="entr" presetSubtype="1" fill="hold" nodeType="click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wipe(up)">
                      <p:cBhvr>
                        <p:cTn dur="500"/>
                        <p:tgtEl>
                          <p:spTgt spid="14"/>
                        </p:tgtEl>
                      </p:cBhvr>
                    </p:animEffect>
                  </p:childTnLst>
                </p:cTn>
              </p:par>
            </p:tnLst>
          </p:tmpl>
        </p:tmplLst>
      </p:b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BCA91DD8-A731-469A-BB09-5E7BA9C6C8D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1772" y="6745184"/>
            <a:ext cx="3903108" cy="79171"/>
          </a:xfrm>
          <a:prstGeom prst="rect">
            <a:avLst/>
          </a:prstGeom>
        </p:spPr>
      </p:pic>
      <p:pic>
        <p:nvPicPr>
          <p:cNvPr id="4" name="Picture 3">
            <a:extLst>
              <a:ext uri="{FF2B5EF4-FFF2-40B4-BE49-F238E27FC236}">
                <a16:creationId xmlns="" xmlns:a16="http://schemas.microsoft.com/office/drawing/2014/main" id="{BECD3442-55B7-44D2-8B0C-A48AFFBF415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97572" y="6597295"/>
            <a:ext cx="2775439" cy="295777"/>
          </a:xfrm>
          <a:prstGeom prst="rect">
            <a:avLst/>
          </a:prstGeom>
        </p:spPr>
      </p:pic>
      <p:grpSp>
        <p:nvGrpSpPr>
          <p:cNvPr id="13" name="Group 12">
            <a:extLst>
              <a:ext uri="{FF2B5EF4-FFF2-40B4-BE49-F238E27FC236}">
                <a16:creationId xmlns="" xmlns:a16="http://schemas.microsoft.com/office/drawing/2014/main" id="{8CCF46B5-7D20-415B-98D6-CFFB006B8506}"/>
              </a:ext>
            </a:extLst>
          </p:cNvPr>
          <p:cNvGrpSpPr/>
          <p:nvPr/>
        </p:nvGrpSpPr>
        <p:grpSpPr>
          <a:xfrm>
            <a:off x="3159229" y="128036"/>
            <a:ext cx="738457" cy="685800"/>
            <a:chOff x="2043534" y="1706989"/>
            <a:chExt cx="738457" cy="685800"/>
          </a:xfrm>
        </p:grpSpPr>
        <p:sp>
          <p:nvSpPr>
            <p:cNvPr id="16" name="AutoShape 43">
              <a:extLst>
                <a:ext uri="{FF2B5EF4-FFF2-40B4-BE49-F238E27FC236}">
                  <a16:creationId xmlns="" xmlns:a16="http://schemas.microsoft.com/office/drawing/2014/main" id="{EC2DAE92-0740-455C-998C-06ED1994E71D}"/>
                </a:ext>
              </a:extLst>
            </p:cNvPr>
            <p:cNvSpPr>
              <a:spLocks noChangeArrowheads="1"/>
            </p:cNvSpPr>
            <p:nvPr/>
          </p:nvSpPr>
          <p:spPr bwMode="gray">
            <a:xfrm>
              <a:off x="2043534" y="1706989"/>
              <a:ext cx="738457" cy="685800"/>
            </a:xfrm>
            <a:prstGeom prst="diamond">
              <a:avLst/>
            </a:prstGeom>
            <a:solidFill>
              <a:srgbClr val="0000CC"/>
            </a:solidFill>
            <a:ln w="25400" algn="ctr">
              <a:solidFill>
                <a:schemeClr val="bg1"/>
              </a:solidFill>
              <a:miter lim="800000"/>
              <a:headEnd/>
              <a:tailEnd/>
            </a:ln>
            <a:effectLst>
              <a:outerShdw dist="63500" dir="2212194" algn="ctr" rotWithShape="0">
                <a:srgbClr val="333333">
                  <a:alpha val="50000"/>
                </a:srgbClr>
              </a:outerShdw>
            </a:effectLst>
          </p:spPr>
          <p:txBody>
            <a:bodyPr wrap="none" anchor="ctr"/>
            <a:lstStyle/>
            <a:p>
              <a:pPr eaLnBrk="1" hangingPunct="1">
                <a:defRPr/>
              </a:pPr>
              <a:endParaRPr lang="en-US" sz="3200">
                <a:latin typeface="Chu Van An" panose="02020603050405020304" pitchFamily="18" charset="0"/>
                <a:cs typeface="Chu Van An" panose="02020603050405020304" pitchFamily="18" charset="0"/>
              </a:endParaRPr>
            </a:p>
          </p:txBody>
        </p:sp>
        <p:sp>
          <p:nvSpPr>
            <p:cNvPr id="17" name="Text Box 45">
              <a:extLst>
                <a:ext uri="{FF2B5EF4-FFF2-40B4-BE49-F238E27FC236}">
                  <a16:creationId xmlns="" xmlns:a16="http://schemas.microsoft.com/office/drawing/2014/main" id="{B73BB27B-82AA-46BA-B313-9BBC4936D223}"/>
                </a:ext>
              </a:extLst>
            </p:cNvPr>
            <p:cNvSpPr txBox="1">
              <a:spLocks noChangeArrowheads="1"/>
            </p:cNvSpPr>
            <p:nvPr/>
          </p:nvSpPr>
          <p:spPr bwMode="gray">
            <a:xfrm>
              <a:off x="2115244" y="1793218"/>
              <a:ext cx="59503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vi-VN" sz="3200" b="1">
                  <a:solidFill>
                    <a:schemeClr val="bg1"/>
                  </a:solidFill>
                  <a:latin typeface="Yu Gothic" panose="020B0400000000000000" pitchFamily="34" charset="-128"/>
                  <a:ea typeface="Yu Gothic" panose="020B0400000000000000" pitchFamily="34" charset="-128"/>
                  <a:cs typeface="Chu Van An" panose="02020603050405020304" pitchFamily="18" charset="0"/>
                </a:rPr>
                <a:t>⓶</a:t>
              </a:r>
              <a:endParaRPr lang="en-US" altLang="vi-VN" sz="3200" b="1">
                <a:solidFill>
                  <a:schemeClr val="bg1"/>
                </a:solidFill>
                <a:latin typeface="Chu Van An" panose="02020603050405020304" pitchFamily="18" charset="0"/>
                <a:cs typeface="Chu Van An" panose="02020603050405020304" pitchFamily="18" charset="0"/>
              </a:endParaRPr>
            </a:p>
          </p:txBody>
        </p:sp>
      </p:grpSp>
      <p:grpSp>
        <p:nvGrpSpPr>
          <p:cNvPr id="8" name="Group 7">
            <a:extLst>
              <a:ext uri="{FF2B5EF4-FFF2-40B4-BE49-F238E27FC236}">
                <a16:creationId xmlns="" xmlns:a16="http://schemas.microsoft.com/office/drawing/2014/main" id="{0C4A8818-A8C6-40B2-93FC-502248369014}"/>
              </a:ext>
            </a:extLst>
          </p:cNvPr>
          <p:cNvGrpSpPr/>
          <p:nvPr/>
        </p:nvGrpSpPr>
        <p:grpSpPr>
          <a:xfrm>
            <a:off x="-1372802" y="2046834"/>
            <a:ext cx="9144002" cy="5329684"/>
            <a:chOff x="-1059316" y="1014150"/>
            <a:chExt cx="9144002" cy="5329684"/>
          </a:xfrm>
        </p:grpSpPr>
        <p:pic>
          <p:nvPicPr>
            <p:cNvPr id="20" name="Picture 345" descr="shadow_1_m">
              <a:extLst>
                <a:ext uri="{FF2B5EF4-FFF2-40B4-BE49-F238E27FC236}">
                  <a16:creationId xmlns="" xmlns:a16="http://schemas.microsoft.com/office/drawing/2014/main" id="{E4140265-4281-4518-8FC8-899425A5D0E6}"/>
                </a:ext>
              </a:extLst>
            </p:cNvPr>
            <p:cNvPicPr>
              <a:picLocks noChangeAspect="1" noChangeArrowheads="1"/>
            </p:cNvPicPr>
            <p:nvPr/>
          </p:nvPicPr>
          <p:blipFill>
            <a:blip r:embed="rId4"/>
            <a:srcRect r="61411"/>
            <a:stretch>
              <a:fillRect/>
            </a:stretch>
          </p:blipFill>
          <p:spPr bwMode="gray">
            <a:xfrm flipH="1">
              <a:off x="419251" y="1014150"/>
              <a:ext cx="67637" cy="5329684"/>
            </a:xfrm>
            <a:prstGeom prst="rect">
              <a:avLst/>
            </a:prstGeom>
            <a:noFill/>
            <a:ln w="9525">
              <a:noFill/>
              <a:miter lim="800000"/>
              <a:headEnd/>
              <a:tailEnd/>
            </a:ln>
          </p:spPr>
        </p:pic>
        <p:pic>
          <p:nvPicPr>
            <p:cNvPr id="21" name="Picture 345" descr="shadow_1_m">
              <a:extLst>
                <a:ext uri="{FF2B5EF4-FFF2-40B4-BE49-F238E27FC236}">
                  <a16:creationId xmlns="" xmlns:a16="http://schemas.microsoft.com/office/drawing/2014/main" id="{9DFFB59F-41F6-40E0-93B9-B0DF75A1541D}"/>
                </a:ext>
              </a:extLst>
            </p:cNvPr>
            <p:cNvPicPr>
              <a:picLocks noChangeAspect="1" noChangeArrowheads="1"/>
            </p:cNvPicPr>
            <p:nvPr/>
          </p:nvPicPr>
          <p:blipFill>
            <a:blip r:embed="rId4"/>
            <a:srcRect r="61411"/>
            <a:stretch>
              <a:fillRect/>
            </a:stretch>
          </p:blipFill>
          <p:spPr bwMode="gray">
            <a:xfrm rot="16200000" flipH="1">
              <a:off x="3489825" y="1078573"/>
              <a:ext cx="45719" cy="9144002"/>
            </a:xfrm>
            <a:prstGeom prst="rect">
              <a:avLst/>
            </a:prstGeom>
            <a:noFill/>
            <a:ln w="9525">
              <a:noFill/>
              <a:miter lim="800000"/>
              <a:headEnd/>
              <a:tailEnd/>
            </a:ln>
          </p:spPr>
        </p:pic>
      </p:grpSp>
      <p:sp>
        <p:nvSpPr>
          <p:cNvPr id="18" name="Content Placeholder 2">
            <a:extLst>
              <a:ext uri="{FF2B5EF4-FFF2-40B4-BE49-F238E27FC236}">
                <a16:creationId xmlns="" xmlns:a16="http://schemas.microsoft.com/office/drawing/2014/main" id="{5C607D02-F3EA-4874-B48F-93ED609CEE50}"/>
              </a:ext>
            </a:extLst>
          </p:cNvPr>
          <p:cNvSpPr txBox="1">
            <a:spLocks/>
          </p:cNvSpPr>
          <p:nvPr/>
        </p:nvSpPr>
        <p:spPr>
          <a:xfrm>
            <a:off x="143297" y="946664"/>
            <a:ext cx="11956358" cy="1428403"/>
          </a:xfrm>
          <a:prstGeom prst="rect">
            <a:avLst/>
          </a:prstGeom>
          <a:solidFill>
            <a:srgbClr val="FFFFCC"/>
          </a:solidFill>
          <a:ln>
            <a:solidFill>
              <a:srgbClr val="FFC000"/>
            </a:solidFill>
            <a:prstDash val="sysDash"/>
          </a:ln>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3200" kern="1200">
                <a:solidFill>
                  <a:srgbClr val="000066"/>
                </a:solidFill>
                <a:latin typeface="Chu Van An" panose="02020603050405020304" pitchFamily="18" charset="0"/>
                <a:ea typeface="+mn-ea"/>
                <a:cs typeface="Chu Van An" panose="02020603050405020304" pitchFamily="18" charset="0"/>
              </a:defRPr>
            </a:lvl1pPr>
            <a:lvl2pPr marL="457200" indent="0" algn="ctr" defTabSz="914400" rtl="0" eaLnBrk="1" latinLnBrk="0" hangingPunct="1">
              <a:lnSpc>
                <a:spcPct val="90000"/>
              </a:lnSpc>
              <a:spcBef>
                <a:spcPts val="500"/>
              </a:spcBef>
              <a:buFont typeface="Arial" panose="020B0604020202020204" pitchFamily="34" charset="0"/>
              <a:buNone/>
              <a:defRPr sz="3800" kern="1200">
                <a:solidFill>
                  <a:schemeClr val="bg1">
                    <a:lumMod val="95000"/>
                  </a:schemeClr>
                </a:solidFill>
                <a:latin typeface="Chu Van An" panose="02020603050405020304" pitchFamily="18" charset="0"/>
                <a:ea typeface="+mn-ea"/>
                <a:cs typeface="Chu Van An" panose="02020603050405020304" pitchFamily="18" charset="0"/>
              </a:defRPr>
            </a:lvl2pPr>
            <a:lvl3pPr marL="914400" indent="0" algn="ctr" defTabSz="914400" rtl="0" eaLnBrk="1" latinLnBrk="0" hangingPunct="1">
              <a:lnSpc>
                <a:spcPct val="90000"/>
              </a:lnSpc>
              <a:spcBef>
                <a:spcPts val="500"/>
              </a:spcBef>
              <a:buFont typeface="Arial" panose="020B0604020202020204" pitchFamily="34" charset="0"/>
              <a:buNone/>
              <a:defRPr sz="3800" kern="1200">
                <a:solidFill>
                  <a:schemeClr val="bg1">
                    <a:lumMod val="95000"/>
                  </a:schemeClr>
                </a:solidFill>
                <a:latin typeface="Chu Van An" panose="02020603050405020304" pitchFamily="18" charset="0"/>
                <a:ea typeface="+mn-ea"/>
                <a:cs typeface="Chu Van An" panose="02020603050405020304" pitchFamily="18" charset="0"/>
              </a:defRPr>
            </a:lvl3pPr>
            <a:lvl4pPr marL="1371600" indent="0" algn="ctr" defTabSz="914400" rtl="0" eaLnBrk="1" latinLnBrk="0" hangingPunct="1">
              <a:lnSpc>
                <a:spcPct val="90000"/>
              </a:lnSpc>
              <a:spcBef>
                <a:spcPts val="500"/>
              </a:spcBef>
              <a:buFont typeface="Arial" panose="020B0604020202020204" pitchFamily="34" charset="0"/>
              <a:buNone/>
              <a:defRPr sz="3800" kern="1200">
                <a:solidFill>
                  <a:schemeClr val="bg1">
                    <a:lumMod val="95000"/>
                  </a:schemeClr>
                </a:solidFill>
                <a:latin typeface="Chu Van An" panose="02020603050405020304" pitchFamily="18" charset="0"/>
                <a:ea typeface="+mn-ea"/>
                <a:cs typeface="Chu Van An" panose="02020603050405020304" pitchFamily="18" charset="0"/>
              </a:defRPr>
            </a:lvl4pPr>
            <a:lvl5pPr marL="1828800" indent="0" algn="ctr" defTabSz="914400" rtl="0" eaLnBrk="1" latinLnBrk="0" hangingPunct="1">
              <a:lnSpc>
                <a:spcPct val="90000"/>
              </a:lnSpc>
              <a:spcBef>
                <a:spcPts val="500"/>
              </a:spcBef>
              <a:buFont typeface="Arial" panose="020B0604020202020204" pitchFamily="34" charset="0"/>
              <a:buNone/>
              <a:defRPr sz="3800" kern="1200">
                <a:solidFill>
                  <a:schemeClr val="bg1">
                    <a:lumMod val="95000"/>
                  </a:schemeClr>
                </a:solidFill>
                <a:latin typeface="Chu Van An" panose="02020603050405020304" pitchFamily="18" charset="0"/>
                <a:ea typeface="+mn-ea"/>
                <a:cs typeface="Chu Van An" panose="02020603050405020304" pitchFamily="18" charset="0"/>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2341563" indent="-2341563" algn="just"/>
            <a:r>
              <a:rPr lang="en-US" b="1">
                <a:solidFill>
                  <a:srgbClr val="FF0000"/>
                </a:solidFill>
              </a:rPr>
              <a:t>②</a:t>
            </a:r>
            <a:r>
              <a:rPr lang="en-US">
                <a:solidFill>
                  <a:srgbClr val="FF0000"/>
                </a:solidFill>
              </a:rPr>
              <a:t>. </a:t>
            </a:r>
            <a:r>
              <a:rPr lang="en-US" b="1">
                <a:solidFill>
                  <a:srgbClr val="002060"/>
                </a:solidFill>
              </a:rPr>
              <a:t>Dạng 2: </a:t>
            </a:r>
          </a:p>
          <a:p>
            <a:pPr indent="346075" algn="just"/>
            <a:r>
              <a:rPr lang="en-US" b="1">
                <a:solidFill>
                  <a:srgbClr val="FF0000"/>
                </a:solidFill>
              </a:rPr>
              <a:t>Sự tương giao giữa hình trụ và mặt phẳng, đường thẳng</a:t>
            </a:r>
            <a:endParaRPr lang="en-US">
              <a:solidFill>
                <a:srgbClr val="FF0000"/>
              </a:solidFill>
            </a:endParaRPr>
          </a:p>
        </p:txBody>
      </p:sp>
      <p:sp>
        <p:nvSpPr>
          <p:cNvPr id="19" name="Hexagon 26">
            <a:extLst>
              <a:ext uri="{FF2B5EF4-FFF2-40B4-BE49-F238E27FC236}">
                <a16:creationId xmlns="" xmlns:a16="http://schemas.microsoft.com/office/drawing/2014/main" id="{D6C17B40-6E5F-4ADB-A3BE-07CDA82600F4}"/>
              </a:ext>
            </a:extLst>
          </p:cNvPr>
          <p:cNvSpPr/>
          <p:nvPr/>
        </p:nvSpPr>
        <p:spPr bwMode="auto">
          <a:xfrm>
            <a:off x="3897684" y="128036"/>
            <a:ext cx="5446566" cy="685800"/>
          </a:xfrm>
          <a:prstGeom prst="hexagon">
            <a:avLst>
              <a:gd name="adj" fmla="val 31838"/>
              <a:gd name="vf" fmla="val 115470"/>
            </a:avLst>
          </a:prstGeom>
          <a:solidFill>
            <a:srgbClr val="FFFF99"/>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algn="ctr"/>
            <a:r>
              <a:rPr lang="en-US" altLang="vi-VN" sz="3200" b="1">
                <a:solidFill>
                  <a:srgbClr val="C00000"/>
                </a:solidFill>
                <a:latin typeface="Chu Van An" panose="02020603050405020304" pitchFamily="18" charset="0"/>
                <a:cs typeface="Chu Van An" panose="02020603050405020304" pitchFamily="18" charset="0"/>
              </a:rPr>
              <a:t>Phân dạng bài tập</a:t>
            </a:r>
          </a:p>
        </p:txBody>
      </p:sp>
      <p:sp>
        <p:nvSpPr>
          <p:cNvPr id="12" name="Hexagon 26">
            <a:extLst>
              <a:ext uri="{FF2B5EF4-FFF2-40B4-BE49-F238E27FC236}">
                <a16:creationId xmlns="" xmlns:a16="http://schemas.microsoft.com/office/drawing/2014/main" id="{7AF2C811-1C2B-46BA-8AE1-E195A11DD3A5}"/>
              </a:ext>
            </a:extLst>
          </p:cNvPr>
          <p:cNvSpPr/>
          <p:nvPr/>
        </p:nvSpPr>
        <p:spPr bwMode="auto">
          <a:xfrm>
            <a:off x="3907943" y="144212"/>
            <a:ext cx="5446567" cy="685800"/>
          </a:xfrm>
          <a:prstGeom prst="hexagon">
            <a:avLst>
              <a:gd name="adj" fmla="val 31838"/>
              <a:gd name="vf" fmla="val 115470"/>
            </a:avLst>
          </a:prstGeom>
          <a:gradFill flip="none" rotWithShape="1">
            <a:gsLst>
              <a:gs pos="67000">
                <a:srgbClr val="FFFF00">
                  <a:lumMod val="30000"/>
                  <a:lumOff val="70000"/>
                </a:srgbClr>
              </a:gs>
              <a:gs pos="4000">
                <a:schemeClr val="accent5">
                  <a:lumMod val="0"/>
                  <a:lumOff val="100000"/>
                </a:schemeClr>
              </a:gs>
              <a:gs pos="4000">
                <a:schemeClr val="accent5">
                  <a:lumMod val="60000"/>
                  <a:lumOff val="40000"/>
                </a:schemeClr>
              </a:gs>
            </a:gsLst>
            <a:lin ang="2700000" scaled="1"/>
            <a:tileRect/>
          </a:gradFill>
          <a:ln>
            <a:solidFill>
              <a:srgbClr val="FFFFCC"/>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algn="ctr"/>
            <a:r>
              <a:rPr lang="en-US" altLang="vi-VN" sz="3200" b="1">
                <a:solidFill>
                  <a:srgbClr val="0000CC"/>
                </a:solidFill>
                <a:latin typeface="Chu Van An" panose="02020603050405020304" pitchFamily="18" charset="0"/>
                <a:cs typeface="Chu Van An" panose="02020603050405020304" pitchFamily="18" charset="0"/>
              </a:rPr>
              <a:t>Phân dạng bài tập</a:t>
            </a:r>
          </a:p>
        </p:txBody>
      </p:sp>
      <p:sp>
        <p:nvSpPr>
          <p:cNvPr id="14" name="Content Placeholder 2">
            <a:extLst>
              <a:ext uri="{FF2B5EF4-FFF2-40B4-BE49-F238E27FC236}">
                <a16:creationId xmlns="" xmlns:a16="http://schemas.microsoft.com/office/drawing/2014/main" id="{EFC7DFC1-DFA3-4304-88D3-E3F6B354EE8B}"/>
              </a:ext>
            </a:extLst>
          </p:cNvPr>
          <p:cNvSpPr txBox="1">
            <a:spLocks/>
          </p:cNvSpPr>
          <p:nvPr/>
        </p:nvSpPr>
        <p:spPr>
          <a:xfrm>
            <a:off x="139583" y="2414133"/>
            <a:ext cx="6586071" cy="4331050"/>
          </a:xfrm>
          <a:prstGeom prst="rect">
            <a:avLst/>
          </a:prstGeom>
          <a:solidFill>
            <a:srgbClr val="CCFFFF"/>
          </a:solidFill>
          <a:ln>
            <a:solidFill>
              <a:srgbClr val="0000CC"/>
            </a:solidFill>
            <a:prstDash val="sysDot"/>
          </a:ln>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3200" kern="1200">
                <a:solidFill>
                  <a:srgbClr val="000066"/>
                </a:solidFill>
                <a:latin typeface="Chu Van An" panose="02020603050405020304" pitchFamily="18" charset="0"/>
                <a:ea typeface="+mn-ea"/>
                <a:cs typeface="Chu Van An" panose="02020603050405020304" pitchFamily="18" charset="0"/>
              </a:defRPr>
            </a:lvl1pPr>
            <a:lvl2pPr marL="457200" indent="0" algn="ctr" defTabSz="914400" rtl="0" eaLnBrk="1" latinLnBrk="0" hangingPunct="1">
              <a:lnSpc>
                <a:spcPct val="90000"/>
              </a:lnSpc>
              <a:spcBef>
                <a:spcPts val="500"/>
              </a:spcBef>
              <a:buFont typeface="Arial" panose="020B0604020202020204" pitchFamily="34" charset="0"/>
              <a:buNone/>
              <a:defRPr sz="3800" kern="1200">
                <a:solidFill>
                  <a:schemeClr val="bg1">
                    <a:lumMod val="95000"/>
                  </a:schemeClr>
                </a:solidFill>
                <a:latin typeface="Chu Van An" panose="02020603050405020304" pitchFamily="18" charset="0"/>
                <a:ea typeface="+mn-ea"/>
                <a:cs typeface="Chu Van An" panose="02020603050405020304" pitchFamily="18" charset="0"/>
              </a:defRPr>
            </a:lvl2pPr>
            <a:lvl3pPr marL="914400" indent="0" algn="ctr" defTabSz="914400" rtl="0" eaLnBrk="1" latinLnBrk="0" hangingPunct="1">
              <a:lnSpc>
                <a:spcPct val="90000"/>
              </a:lnSpc>
              <a:spcBef>
                <a:spcPts val="500"/>
              </a:spcBef>
              <a:buFont typeface="Arial" panose="020B0604020202020204" pitchFamily="34" charset="0"/>
              <a:buNone/>
              <a:defRPr sz="3800" kern="1200">
                <a:solidFill>
                  <a:schemeClr val="bg1">
                    <a:lumMod val="95000"/>
                  </a:schemeClr>
                </a:solidFill>
                <a:latin typeface="Chu Van An" panose="02020603050405020304" pitchFamily="18" charset="0"/>
                <a:ea typeface="+mn-ea"/>
                <a:cs typeface="Chu Van An" panose="02020603050405020304" pitchFamily="18" charset="0"/>
              </a:defRPr>
            </a:lvl3pPr>
            <a:lvl4pPr marL="1371600" indent="0" algn="ctr" defTabSz="914400" rtl="0" eaLnBrk="1" latinLnBrk="0" hangingPunct="1">
              <a:lnSpc>
                <a:spcPct val="90000"/>
              </a:lnSpc>
              <a:spcBef>
                <a:spcPts val="500"/>
              </a:spcBef>
              <a:buFont typeface="Arial" panose="020B0604020202020204" pitchFamily="34" charset="0"/>
              <a:buNone/>
              <a:defRPr sz="3800" kern="1200">
                <a:solidFill>
                  <a:schemeClr val="bg1">
                    <a:lumMod val="95000"/>
                  </a:schemeClr>
                </a:solidFill>
                <a:latin typeface="Chu Van An" panose="02020603050405020304" pitchFamily="18" charset="0"/>
                <a:ea typeface="+mn-ea"/>
                <a:cs typeface="Chu Van An" panose="02020603050405020304" pitchFamily="18" charset="0"/>
              </a:defRPr>
            </a:lvl4pPr>
            <a:lvl5pPr marL="1828800" indent="0" algn="ctr" defTabSz="914400" rtl="0" eaLnBrk="1" latinLnBrk="0" hangingPunct="1">
              <a:lnSpc>
                <a:spcPct val="90000"/>
              </a:lnSpc>
              <a:spcBef>
                <a:spcPts val="500"/>
              </a:spcBef>
              <a:buFont typeface="Arial" panose="020B0604020202020204" pitchFamily="34" charset="0"/>
              <a:buNone/>
              <a:defRPr sz="3800" kern="1200">
                <a:solidFill>
                  <a:schemeClr val="bg1">
                    <a:lumMod val="95000"/>
                  </a:schemeClr>
                </a:solidFill>
                <a:latin typeface="Chu Van An" panose="02020603050405020304" pitchFamily="18" charset="0"/>
                <a:ea typeface="+mn-ea"/>
                <a:cs typeface="Chu Van An" panose="02020603050405020304" pitchFamily="18" charset="0"/>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b="1">
                <a:solidFill>
                  <a:srgbClr val="FF0000"/>
                </a:solidFill>
                <a:sym typeface="Wingdings" panose="05000000000000000000" pitchFamily="2" charset="2"/>
              </a:rPr>
              <a:t> </a:t>
            </a:r>
            <a:r>
              <a:rPr lang="en-US" b="1" i="1"/>
              <a:t>Lý thuyết cần nắm:</a:t>
            </a:r>
          </a:p>
          <a:p>
            <a:pPr marL="457200" indent="-457200">
              <a:buClr>
                <a:srgbClr val="FF0000"/>
              </a:buClr>
              <a:buFont typeface="Wingdings" panose="05000000000000000000" pitchFamily="2" charset="2"/>
              <a:buChar char="Ø"/>
            </a:pPr>
            <a:r>
              <a:rPr lang="en-US"/>
              <a:t> Thiết diện qua trục là:</a:t>
            </a:r>
          </a:p>
          <a:p>
            <a:r>
              <a:rPr lang="en-US"/>
              <a:t>           </a:t>
            </a:r>
            <a:r>
              <a:rPr lang="en-US">
                <a:solidFill>
                  <a:srgbClr val="FF0000"/>
                </a:solidFill>
                <a:sym typeface="Wingdings 2" panose="05020102010507070707" pitchFamily="18" charset="2"/>
              </a:rPr>
              <a:t></a:t>
            </a:r>
            <a:r>
              <a:rPr lang="en-US"/>
              <a:t> Hình chữ nhật </a:t>
            </a:r>
          </a:p>
          <a:p>
            <a:r>
              <a:rPr lang="en-US"/>
              <a:t>           </a:t>
            </a:r>
            <a:r>
              <a:rPr lang="en-US">
                <a:solidFill>
                  <a:srgbClr val="FF0000"/>
                </a:solidFill>
                <a:sym typeface="Wingdings 2" panose="05020102010507070707" pitchFamily="18" charset="2"/>
              </a:rPr>
              <a:t></a:t>
            </a:r>
            <a:r>
              <a:rPr lang="en-US"/>
              <a:t> Hình vuông</a:t>
            </a:r>
          </a:p>
          <a:p>
            <a:pPr marL="457200" indent="-457200">
              <a:buClr>
                <a:srgbClr val="FF0000"/>
              </a:buClr>
              <a:buFont typeface="Wingdings" panose="05000000000000000000" pitchFamily="2" charset="2"/>
              <a:buChar char="Ø"/>
            </a:pPr>
            <a:r>
              <a:rPr lang="en-US"/>
              <a:t> Biết xác định góc giữa đường thẳng và trục của hình trụ</a:t>
            </a:r>
            <a:r>
              <a:rPr lang="en-US" b="1"/>
              <a:t> </a:t>
            </a:r>
            <a:endParaRPr lang="en-US"/>
          </a:p>
        </p:txBody>
      </p:sp>
      <p:pic>
        <p:nvPicPr>
          <p:cNvPr id="15" name="Picture 14">
            <a:extLst>
              <a:ext uri="{FF2B5EF4-FFF2-40B4-BE49-F238E27FC236}">
                <a16:creationId xmlns="" xmlns:a16="http://schemas.microsoft.com/office/drawing/2014/main" id="{93923DCB-5973-4E65-8D1C-A8C7CDD0ACA3}"/>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6810390" y="2708820"/>
            <a:ext cx="2627250" cy="3281178"/>
          </a:xfrm>
          <a:prstGeom prst="rect">
            <a:avLst/>
          </a:prstGeom>
          <a:noFill/>
          <a:ln>
            <a:noFill/>
          </a:ln>
        </p:spPr>
      </p:pic>
      <p:pic>
        <p:nvPicPr>
          <p:cNvPr id="23" name="Picture 22">
            <a:extLst>
              <a:ext uri="{FF2B5EF4-FFF2-40B4-BE49-F238E27FC236}">
                <a16:creationId xmlns="" xmlns:a16="http://schemas.microsoft.com/office/drawing/2014/main" id="{29C8464A-AB10-400B-9A9D-EF1CF56D52EB}"/>
              </a:ext>
            </a:extLst>
          </p:cNvPr>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522375" y="2708820"/>
            <a:ext cx="2530041" cy="3281178"/>
          </a:xfrm>
          <a:prstGeom prst="rect">
            <a:avLst/>
          </a:prstGeom>
          <a:noFill/>
          <a:ln>
            <a:noFill/>
          </a:ln>
        </p:spPr>
      </p:pic>
    </p:spTree>
    <p:extLst>
      <p:ext uri="{BB962C8B-B14F-4D97-AF65-F5344CB8AC3E}">
        <p14:creationId xmlns:p14="http://schemas.microsoft.com/office/powerpoint/2010/main" val="367629164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8">
                                            <p:bg/>
                                          </p:spTgt>
                                        </p:tgtEl>
                                        <p:attrNameLst>
                                          <p:attrName>style.visibility</p:attrName>
                                        </p:attrNameLst>
                                      </p:cBhvr>
                                      <p:to>
                                        <p:strVal val="visible"/>
                                      </p:to>
                                    </p:set>
                                    <p:animEffect transition="in" filter="wipe(up)">
                                      <p:cBhvr>
                                        <p:cTn id="7" dur="500"/>
                                        <p:tgtEl>
                                          <p:spTgt spid="18">
                                            <p:bg/>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8">
                                            <p:txEl>
                                              <p:pRg st="0" end="0"/>
                                            </p:txEl>
                                          </p:spTgt>
                                        </p:tgtEl>
                                        <p:attrNameLst>
                                          <p:attrName>style.visibility</p:attrName>
                                        </p:attrNameLst>
                                      </p:cBhvr>
                                      <p:to>
                                        <p:strVal val="visible"/>
                                      </p:to>
                                    </p:set>
                                    <p:animEffect transition="in" filter="wipe(up)">
                                      <p:cBhvr>
                                        <p:cTn id="12" dur="500"/>
                                        <p:tgtEl>
                                          <p:spTgt spid="1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18">
                                            <p:txEl>
                                              <p:pRg st="1" end="1"/>
                                            </p:txEl>
                                          </p:spTgt>
                                        </p:tgtEl>
                                        <p:attrNameLst>
                                          <p:attrName>style.visibility</p:attrName>
                                        </p:attrNameLst>
                                      </p:cBhvr>
                                      <p:to>
                                        <p:strVal val="visible"/>
                                      </p:to>
                                    </p:set>
                                    <p:animEffect transition="in" filter="wipe(up)">
                                      <p:cBhvr>
                                        <p:cTn id="17" dur="500"/>
                                        <p:tgtEl>
                                          <p:spTgt spid="18">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14">
                                            <p:bg/>
                                          </p:spTgt>
                                        </p:tgtEl>
                                        <p:attrNameLst>
                                          <p:attrName>style.visibility</p:attrName>
                                        </p:attrNameLst>
                                      </p:cBhvr>
                                      <p:to>
                                        <p:strVal val="visible"/>
                                      </p:to>
                                    </p:set>
                                    <p:animEffect transition="in" filter="wipe(up)">
                                      <p:cBhvr>
                                        <p:cTn id="22" dur="500"/>
                                        <p:tgtEl>
                                          <p:spTgt spid="14">
                                            <p:bg/>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14">
                                            <p:txEl>
                                              <p:pRg st="0" end="0"/>
                                            </p:txEl>
                                          </p:spTgt>
                                        </p:tgtEl>
                                        <p:attrNameLst>
                                          <p:attrName>style.visibility</p:attrName>
                                        </p:attrNameLst>
                                      </p:cBhvr>
                                      <p:to>
                                        <p:strVal val="visible"/>
                                      </p:to>
                                    </p:set>
                                    <p:animEffect transition="in" filter="wipe(up)">
                                      <p:cBhvr>
                                        <p:cTn id="27" dur="500"/>
                                        <p:tgtEl>
                                          <p:spTgt spid="14">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14">
                                            <p:txEl>
                                              <p:pRg st="1" end="1"/>
                                            </p:txEl>
                                          </p:spTgt>
                                        </p:tgtEl>
                                        <p:attrNameLst>
                                          <p:attrName>style.visibility</p:attrName>
                                        </p:attrNameLst>
                                      </p:cBhvr>
                                      <p:to>
                                        <p:strVal val="visible"/>
                                      </p:to>
                                    </p:set>
                                    <p:animEffect transition="in" filter="wipe(up)">
                                      <p:cBhvr>
                                        <p:cTn id="32" dur="500"/>
                                        <p:tgtEl>
                                          <p:spTgt spid="14">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grpId="0" nodeType="clickEffect">
                                  <p:stCondLst>
                                    <p:cond delay="0"/>
                                  </p:stCondLst>
                                  <p:childTnLst>
                                    <p:set>
                                      <p:cBhvr>
                                        <p:cTn id="36" dur="1" fill="hold">
                                          <p:stCondLst>
                                            <p:cond delay="0"/>
                                          </p:stCondLst>
                                        </p:cTn>
                                        <p:tgtEl>
                                          <p:spTgt spid="14">
                                            <p:txEl>
                                              <p:pRg st="2" end="2"/>
                                            </p:txEl>
                                          </p:spTgt>
                                        </p:tgtEl>
                                        <p:attrNameLst>
                                          <p:attrName>style.visibility</p:attrName>
                                        </p:attrNameLst>
                                      </p:cBhvr>
                                      <p:to>
                                        <p:strVal val="visible"/>
                                      </p:to>
                                    </p:set>
                                    <p:animEffect transition="in" filter="wipe(up)">
                                      <p:cBhvr>
                                        <p:cTn id="37" dur="500"/>
                                        <p:tgtEl>
                                          <p:spTgt spid="14">
                                            <p:txEl>
                                              <p:pRg st="2" end="2"/>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grpId="0" nodeType="clickEffect">
                                  <p:stCondLst>
                                    <p:cond delay="0"/>
                                  </p:stCondLst>
                                  <p:childTnLst>
                                    <p:set>
                                      <p:cBhvr>
                                        <p:cTn id="41" dur="1" fill="hold">
                                          <p:stCondLst>
                                            <p:cond delay="0"/>
                                          </p:stCondLst>
                                        </p:cTn>
                                        <p:tgtEl>
                                          <p:spTgt spid="14">
                                            <p:txEl>
                                              <p:pRg st="3" end="3"/>
                                            </p:txEl>
                                          </p:spTgt>
                                        </p:tgtEl>
                                        <p:attrNameLst>
                                          <p:attrName>style.visibility</p:attrName>
                                        </p:attrNameLst>
                                      </p:cBhvr>
                                      <p:to>
                                        <p:strVal val="visible"/>
                                      </p:to>
                                    </p:set>
                                    <p:animEffect transition="in" filter="wipe(up)">
                                      <p:cBhvr>
                                        <p:cTn id="42" dur="500"/>
                                        <p:tgtEl>
                                          <p:spTgt spid="14">
                                            <p:txEl>
                                              <p:pRg st="3" end="3"/>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grpId="0" nodeType="clickEffect">
                                  <p:stCondLst>
                                    <p:cond delay="0"/>
                                  </p:stCondLst>
                                  <p:childTnLst>
                                    <p:set>
                                      <p:cBhvr>
                                        <p:cTn id="46" dur="1" fill="hold">
                                          <p:stCondLst>
                                            <p:cond delay="0"/>
                                          </p:stCondLst>
                                        </p:cTn>
                                        <p:tgtEl>
                                          <p:spTgt spid="14">
                                            <p:txEl>
                                              <p:pRg st="4" end="4"/>
                                            </p:txEl>
                                          </p:spTgt>
                                        </p:tgtEl>
                                        <p:attrNameLst>
                                          <p:attrName>style.visibility</p:attrName>
                                        </p:attrNameLst>
                                      </p:cBhvr>
                                      <p:to>
                                        <p:strVal val="visible"/>
                                      </p:to>
                                    </p:set>
                                    <p:animEffect transition="in" filter="wipe(up)">
                                      <p:cBhvr>
                                        <p:cTn id="47" dur="500"/>
                                        <p:tgtEl>
                                          <p:spTgt spid="14">
                                            <p:txEl>
                                              <p:pRg st="4" end="4"/>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nodeType="click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wipe(down)">
                                      <p:cBhvr>
                                        <p:cTn id="52" dur="500"/>
                                        <p:tgtEl>
                                          <p:spTgt spid="15"/>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nodeType="click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wipe(down)">
                                      <p:cBhvr>
                                        <p:cTn id="5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uiExpand="1" build="p" animBg="1">
        <p:tmplLst>
          <p:tmpl>
            <p:tnLst>
              <p:par>
                <p:cTn presetID="22" presetClass="entr" presetSubtype="1" fill="hold" nodeType="clickEffect">
                  <p:stCondLst>
                    <p:cond delay="0"/>
                  </p:stCondLst>
                  <p:childTnLst>
                    <p:set>
                      <p:cBhvr>
                        <p:cTn dur="1" fill="hold">
                          <p:stCondLst>
                            <p:cond delay="0"/>
                          </p:stCondLst>
                        </p:cTn>
                        <p:tgtEl>
                          <p:spTgt spid="18"/>
                        </p:tgtEl>
                        <p:attrNameLst>
                          <p:attrName>style.visibility</p:attrName>
                        </p:attrNameLst>
                      </p:cBhvr>
                      <p:to>
                        <p:strVal val="visible"/>
                      </p:to>
                    </p:set>
                    <p:animEffect transition="in" filter="wipe(up)">
                      <p:cBhvr>
                        <p:cTn dur="500"/>
                        <p:tgtEl>
                          <p:spTgt spid="18"/>
                        </p:tgtEl>
                      </p:cBhvr>
                    </p:animEffect>
                  </p:childTnLst>
                </p:cTn>
              </p:par>
            </p:tnLst>
          </p:tmpl>
          <p:tmpl lvl="1">
            <p:tnLst>
              <p:par>
                <p:cTn presetID="22" presetClass="entr" presetSubtype="1" fill="hold" nodeType="clickEffect">
                  <p:stCondLst>
                    <p:cond delay="0"/>
                  </p:stCondLst>
                  <p:childTnLst>
                    <p:set>
                      <p:cBhvr>
                        <p:cTn dur="1" fill="hold">
                          <p:stCondLst>
                            <p:cond delay="0"/>
                          </p:stCondLst>
                        </p:cTn>
                        <p:tgtEl>
                          <p:spTgt spid="18"/>
                        </p:tgtEl>
                        <p:attrNameLst>
                          <p:attrName>style.visibility</p:attrName>
                        </p:attrNameLst>
                      </p:cBhvr>
                      <p:to>
                        <p:strVal val="visible"/>
                      </p:to>
                    </p:set>
                    <p:animEffect transition="in" filter="wipe(up)">
                      <p:cBhvr>
                        <p:cTn dur="500"/>
                        <p:tgtEl>
                          <p:spTgt spid="18"/>
                        </p:tgtEl>
                      </p:cBhvr>
                    </p:animEffect>
                  </p:childTnLst>
                </p:cTn>
              </p:par>
            </p:tnLst>
          </p:tmpl>
        </p:tmplLst>
      </p:bldP>
      <p:bldP spid="14" grpId="0" uiExpand="1" build="p" animBg="1">
        <p:tmplLst>
          <p:tmpl>
            <p:tnLst>
              <p:par>
                <p:cTn presetID="22" presetClass="entr" presetSubtype="1" fill="hold" nodeType="click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wipe(up)">
                      <p:cBhvr>
                        <p:cTn dur="500"/>
                        <p:tgtEl>
                          <p:spTgt spid="14"/>
                        </p:tgtEl>
                      </p:cBhvr>
                    </p:animEffect>
                  </p:childTnLst>
                </p:cTn>
              </p:par>
            </p:tnLst>
          </p:tmpl>
          <p:tmpl lvl="1">
            <p:tnLst>
              <p:par>
                <p:cTn presetID="22" presetClass="entr" presetSubtype="1" fill="hold" nodeType="click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wipe(up)">
                      <p:cBhvr>
                        <p:cTn dur="500"/>
                        <p:tgtEl>
                          <p:spTgt spid="14"/>
                        </p:tgtEl>
                      </p:cBhvr>
                    </p:animEffect>
                  </p:childTnLst>
                </p:cTn>
              </p:par>
            </p:tnLst>
          </p:tmpl>
        </p:tmplLst>
      </p:b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BCA91DD8-A731-469A-BB09-5E7BA9C6C8D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1772" y="6745184"/>
            <a:ext cx="3903108" cy="79171"/>
          </a:xfrm>
          <a:prstGeom prst="rect">
            <a:avLst/>
          </a:prstGeom>
        </p:spPr>
      </p:pic>
      <p:pic>
        <p:nvPicPr>
          <p:cNvPr id="4" name="Picture 3">
            <a:extLst>
              <a:ext uri="{FF2B5EF4-FFF2-40B4-BE49-F238E27FC236}">
                <a16:creationId xmlns="" xmlns:a16="http://schemas.microsoft.com/office/drawing/2014/main" id="{BECD3442-55B7-44D2-8B0C-A48AFFBF415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97572" y="6597295"/>
            <a:ext cx="2775439" cy="295777"/>
          </a:xfrm>
          <a:prstGeom prst="rect">
            <a:avLst/>
          </a:prstGeom>
        </p:spPr>
      </p:pic>
      <p:grpSp>
        <p:nvGrpSpPr>
          <p:cNvPr id="13" name="Group 12">
            <a:extLst>
              <a:ext uri="{FF2B5EF4-FFF2-40B4-BE49-F238E27FC236}">
                <a16:creationId xmlns="" xmlns:a16="http://schemas.microsoft.com/office/drawing/2014/main" id="{8CCF46B5-7D20-415B-98D6-CFFB006B8506}"/>
              </a:ext>
            </a:extLst>
          </p:cNvPr>
          <p:cNvGrpSpPr/>
          <p:nvPr/>
        </p:nvGrpSpPr>
        <p:grpSpPr>
          <a:xfrm>
            <a:off x="3111340" y="75940"/>
            <a:ext cx="738457" cy="685800"/>
            <a:chOff x="1995645" y="1654893"/>
            <a:chExt cx="738457" cy="685800"/>
          </a:xfrm>
        </p:grpSpPr>
        <p:sp>
          <p:nvSpPr>
            <p:cNvPr id="16" name="AutoShape 43">
              <a:extLst>
                <a:ext uri="{FF2B5EF4-FFF2-40B4-BE49-F238E27FC236}">
                  <a16:creationId xmlns="" xmlns:a16="http://schemas.microsoft.com/office/drawing/2014/main" id="{EC2DAE92-0740-455C-998C-06ED1994E71D}"/>
                </a:ext>
              </a:extLst>
            </p:cNvPr>
            <p:cNvSpPr>
              <a:spLocks noChangeArrowheads="1"/>
            </p:cNvSpPr>
            <p:nvPr/>
          </p:nvSpPr>
          <p:spPr bwMode="gray">
            <a:xfrm>
              <a:off x="1995645" y="1654893"/>
              <a:ext cx="738457" cy="685800"/>
            </a:xfrm>
            <a:prstGeom prst="diamond">
              <a:avLst/>
            </a:prstGeom>
            <a:solidFill>
              <a:srgbClr val="FF0000"/>
            </a:solidFill>
            <a:ln w="25400" algn="ctr">
              <a:solidFill>
                <a:schemeClr val="bg1"/>
              </a:solidFill>
              <a:miter lim="800000"/>
              <a:headEnd/>
              <a:tailEnd/>
            </a:ln>
            <a:effectLst>
              <a:outerShdw dist="63500" dir="2212194" algn="ctr" rotWithShape="0">
                <a:srgbClr val="333333">
                  <a:alpha val="50000"/>
                </a:srgbClr>
              </a:outerShdw>
            </a:effectLst>
          </p:spPr>
          <p:txBody>
            <a:bodyPr wrap="none" anchor="ctr"/>
            <a:lstStyle/>
            <a:p>
              <a:pPr eaLnBrk="1" hangingPunct="1">
                <a:defRPr/>
              </a:pPr>
              <a:endParaRPr lang="en-US" sz="3200">
                <a:latin typeface="Chu Van An" panose="02020603050405020304" pitchFamily="18" charset="0"/>
                <a:cs typeface="Chu Van An" panose="02020603050405020304" pitchFamily="18" charset="0"/>
              </a:endParaRPr>
            </a:p>
          </p:txBody>
        </p:sp>
        <p:sp>
          <p:nvSpPr>
            <p:cNvPr id="17" name="Text Box 45">
              <a:extLst>
                <a:ext uri="{FF2B5EF4-FFF2-40B4-BE49-F238E27FC236}">
                  <a16:creationId xmlns="" xmlns:a16="http://schemas.microsoft.com/office/drawing/2014/main" id="{B73BB27B-82AA-46BA-B313-9BBC4936D223}"/>
                </a:ext>
              </a:extLst>
            </p:cNvPr>
            <p:cNvSpPr txBox="1">
              <a:spLocks noChangeArrowheads="1"/>
            </p:cNvSpPr>
            <p:nvPr/>
          </p:nvSpPr>
          <p:spPr bwMode="gray">
            <a:xfrm>
              <a:off x="2067355" y="1730835"/>
              <a:ext cx="59503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vi-VN" sz="3200" b="1">
                  <a:solidFill>
                    <a:srgbClr val="FFFF00"/>
                  </a:solidFill>
                  <a:latin typeface="Yu Gothic" panose="020B0400000000000000" pitchFamily="34" charset="-128"/>
                  <a:ea typeface="Yu Gothic" panose="020B0400000000000000" pitchFamily="34" charset="-128"/>
                  <a:cs typeface="Chu Van An" panose="02020603050405020304" pitchFamily="18" charset="0"/>
                </a:rPr>
                <a:t>⓷</a:t>
              </a:r>
              <a:endParaRPr lang="en-US" altLang="vi-VN" sz="3200" b="1">
                <a:solidFill>
                  <a:srgbClr val="FFFF00"/>
                </a:solidFill>
                <a:latin typeface="Chu Van An" panose="02020603050405020304" pitchFamily="18" charset="0"/>
                <a:cs typeface="Chu Van An" panose="02020603050405020304" pitchFamily="18" charset="0"/>
              </a:endParaRPr>
            </a:p>
          </p:txBody>
        </p:sp>
      </p:grpSp>
      <p:grpSp>
        <p:nvGrpSpPr>
          <p:cNvPr id="8" name="Group 7">
            <a:extLst>
              <a:ext uri="{FF2B5EF4-FFF2-40B4-BE49-F238E27FC236}">
                <a16:creationId xmlns="" xmlns:a16="http://schemas.microsoft.com/office/drawing/2014/main" id="{0C4A8818-A8C6-40B2-93FC-502248369014}"/>
              </a:ext>
            </a:extLst>
          </p:cNvPr>
          <p:cNvGrpSpPr/>
          <p:nvPr/>
        </p:nvGrpSpPr>
        <p:grpSpPr>
          <a:xfrm>
            <a:off x="-1372802" y="2046834"/>
            <a:ext cx="9144002" cy="5329684"/>
            <a:chOff x="-1059316" y="1014150"/>
            <a:chExt cx="9144002" cy="5329684"/>
          </a:xfrm>
        </p:grpSpPr>
        <p:pic>
          <p:nvPicPr>
            <p:cNvPr id="20" name="Picture 345" descr="shadow_1_m">
              <a:extLst>
                <a:ext uri="{FF2B5EF4-FFF2-40B4-BE49-F238E27FC236}">
                  <a16:creationId xmlns="" xmlns:a16="http://schemas.microsoft.com/office/drawing/2014/main" id="{E4140265-4281-4518-8FC8-899425A5D0E6}"/>
                </a:ext>
              </a:extLst>
            </p:cNvPr>
            <p:cNvPicPr>
              <a:picLocks noChangeAspect="1" noChangeArrowheads="1"/>
            </p:cNvPicPr>
            <p:nvPr/>
          </p:nvPicPr>
          <p:blipFill>
            <a:blip r:embed="rId4"/>
            <a:srcRect r="61411"/>
            <a:stretch>
              <a:fillRect/>
            </a:stretch>
          </p:blipFill>
          <p:spPr bwMode="gray">
            <a:xfrm flipH="1">
              <a:off x="419251" y="1014150"/>
              <a:ext cx="67637" cy="5329684"/>
            </a:xfrm>
            <a:prstGeom prst="rect">
              <a:avLst/>
            </a:prstGeom>
            <a:noFill/>
            <a:ln w="9525">
              <a:noFill/>
              <a:miter lim="800000"/>
              <a:headEnd/>
              <a:tailEnd/>
            </a:ln>
          </p:spPr>
        </p:pic>
        <p:pic>
          <p:nvPicPr>
            <p:cNvPr id="21" name="Picture 345" descr="shadow_1_m">
              <a:extLst>
                <a:ext uri="{FF2B5EF4-FFF2-40B4-BE49-F238E27FC236}">
                  <a16:creationId xmlns="" xmlns:a16="http://schemas.microsoft.com/office/drawing/2014/main" id="{9DFFB59F-41F6-40E0-93B9-B0DF75A1541D}"/>
                </a:ext>
              </a:extLst>
            </p:cNvPr>
            <p:cNvPicPr>
              <a:picLocks noChangeAspect="1" noChangeArrowheads="1"/>
            </p:cNvPicPr>
            <p:nvPr/>
          </p:nvPicPr>
          <p:blipFill>
            <a:blip r:embed="rId4"/>
            <a:srcRect r="61411"/>
            <a:stretch>
              <a:fillRect/>
            </a:stretch>
          </p:blipFill>
          <p:spPr bwMode="gray">
            <a:xfrm rot="16200000" flipH="1">
              <a:off x="3489825" y="1078573"/>
              <a:ext cx="45719" cy="9144002"/>
            </a:xfrm>
            <a:prstGeom prst="rect">
              <a:avLst/>
            </a:prstGeom>
            <a:noFill/>
            <a:ln w="9525">
              <a:noFill/>
              <a:miter lim="800000"/>
              <a:headEnd/>
              <a:tailEnd/>
            </a:ln>
          </p:spPr>
        </p:pic>
      </p:grpSp>
      <p:sp>
        <p:nvSpPr>
          <p:cNvPr id="24" name="Hexagon 26">
            <a:extLst>
              <a:ext uri="{FF2B5EF4-FFF2-40B4-BE49-F238E27FC236}">
                <a16:creationId xmlns="" xmlns:a16="http://schemas.microsoft.com/office/drawing/2014/main" id="{F8C658E0-2FBF-41D6-899E-A9FB2E7EC7FC}"/>
              </a:ext>
            </a:extLst>
          </p:cNvPr>
          <p:cNvSpPr/>
          <p:nvPr/>
        </p:nvSpPr>
        <p:spPr bwMode="auto">
          <a:xfrm>
            <a:off x="3921507" y="123655"/>
            <a:ext cx="5446566" cy="685800"/>
          </a:xfrm>
          <a:prstGeom prst="hexagon">
            <a:avLst>
              <a:gd name="adj" fmla="val 31838"/>
              <a:gd name="vf" fmla="val 115470"/>
            </a:avLst>
          </a:prstGeom>
          <a:solidFill>
            <a:srgbClr val="CCECFF"/>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algn="ctr"/>
            <a:r>
              <a:rPr lang="en-US" altLang="vi-VN" sz="3200" b="1">
                <a:solidFill>
                  <a:srgbClr val="0000CC"/>
                </a:solidFill>
                <a:latin typeface="Chu Van An" panose="02020603050405020304" pitchFamily="18" charset="0"/>
                <a:cs typeface="Chu Van An" panose="02020603050405020304" pitchFamily="18" charset="0"/>
              </a:rPr>
              <a:t>Bài tập minh họa</a:t>
            </a:r>
          </a:p>
        </p:txBody>
      </p:sp>
      <mc:AlternateContent xmlns:mc="http://schemas.openxmlformats.org/markup-compatibility/2006" xmlns:a14="http://schemas.microsoft.com/office/drawing/2010/main">
        <mc:Choice Requires="a14">
          <p:sp>
            <p:nvSpPr>
              <p:cNvPr id="25" name="Content Placeholder 2">
                <a:extLst>
                  <a:ext uri="{FF2B5EF4-FFF2-40B4-BE49-F238E27FC236}">
                    <a16:creationId xmlns="" xmlns:a16="http://schemas.microsoft.com/office/drawing/2014/main" id="{1CB4C6FF-9D2A-4DB8-995D-95E7EA1CCA0B}"/>
                  </a:ext>
                </a:extLst>
              </p:cNvPr>
              <p:cNvSpPr txBox="1">
                <a:spLocks/>
              </p:cNvSpPr>
              <p:nvPr/>
            </p:nvSpPr>
            <p:spPr>
              <a:xfrm>
                <a:off x="139583" y="907513"/>
                <a:ext cx="11951976" cy="1897603"/>
              </a:xfrm>
              <a:prstGeom prst="rect">
                <a:avLst/>
              </a:prstGeom>
              <a:solidFill>
                <a:srgbClr val="FFFFCC"/>
              </a:solidFill>
              <a:ln>
                <a:solidFill>
                  <a:srgbClr val="0000CC"/>
                </a:solidFill>
                <a:prstDash val="sysDash"/>
              </a:ln>
            </p:spPr>
            <p:txBody>
              <a:bodyPr vert="horz" lIns="91440" tIns="45720" rIns="91440" bIns="45720" rtlCol="0">
                <a:normAutofit fontScale="92500" lnSpcReduction="10000"/>
              </a:bodyPr>
              <a:lstStyle>
                <a:lvl1pPr marL="0" indent="0" algn="l" defTabSz="914400" rtl="0" eaLnBrk="1" latinLnBrk="0" hangingPunct="1">
                  <a:lnSpc>
                    <a:spcPct val="90000"/>
                  </a:lnSpc>
                  <a:spcBef>
                    <a:spcPts val="1000"/>
                  </a:spcBef>
                  <a:buFont typeface="Arial" panose="020B0604020202020204" pitchFamily="34" charset="0"/>
                  <a:buNone/>
                  <a:defRPr sz="3200" kern="1200">
                    <a:solidFill>
                      <a:srgbClr val="000066"/>
                    </a:solidFill>
                    <a:latin typeface="Chu Van An" panose="02020603050405020304" pitchFamily="18" charset="0"/>
                    <a:ea typeface="+mn-ea"/>
                    <a:cs typeface="Chu Van An" panose="02020603050405020304" pitchFamily="18" charset="0"/>
                  </a:defRPr>
                </a:lvl1pPr>
                <a:lvl2pPr marL="457200" indent="0" algn="ctr" defTabSz="914400" rtl="0" eaLnBrk="1" latinLnBrk="0" hangingPunct="1">
                  <a:lnSpc>
                    <a:spcPct val="90000"/>
                  </a:lnSpc>
                  <a:spcBef>
                    <a:spcPts val="500"/>
                  </a:spcBef>
                  <a:buFont typeface="Arial" panose="020B0604020202020204" pitchFamily="34" charset="0"/>
                  <a:buNone/>
                  <a:defRPr sz="3800" kern="1200">
                    <a:solidFill>
                      <a:schemeClr val="bg1">
                        <a:lumMod val="95000"/>
                      </a:schemeClr>
                    </a:solidFill>
                    <a:latin typeface="Chu Van An" panose="02020603050405020304" pitchFamily="18" charset="0"/>
                    <a:ea typeface="+mn-ea"/>
                    <a:cs typeface="Chu Van An" panose="02020603050405020304" pitchFamily="18" charset="0"/>
                  </a:defRPr>
                </a:lvl2pPr>
                <a:lvl3pPr marL="914400" indent="0" algn="ctr" defTabSz="914400" rtl="0" eaLnBrk="1" latinLnBrk="0" hangingPunct="1">
                  <a:lnSpc>
                    <a:spcPct val="90000"/>
                  </a:lnSpc>
                  <a:spcBef>
                    <a:spcPts val="500"/>
                  </a:spcBef>
                  <a:buFont typeface="Arial" panose="020B0604020202020204" pitchFamily="34" charset="0"/>
                  <a:buNone/>
                  <a:defRPr sz="3800" kern="1200">
                    <a:solidFill>
                      <a:schemeClr val="bg1">
                        <a:lumMod val="95000"/>
                      </a:schemeClr>
                    </a:solidFill>
                    <a:latin typeface="Chu Van An" panose="02020603050405020304" pitchFamily="18" charset="0"/>
                    <a:ea typeface="+mn-ea"/>
                    <a:cs typeface="Chu Van An" panose="02020603050405020304" pitchFamily="18" charset="0"/>
                  </a:defRPr>
                </a:lvl3pPr>
                <a:lvl4pPr marL="1371600" indent="0" algn="ctr" defTabSz="914400" rtl="0" eaLnBrk="1" latinLnBrk="0" hangingPunct="1">
                  <a:lnSpc>
                    <a:spcPct val="90000"/>
                  </a:lnSpc>
                  <a:spcBef>
                    <a:spcPts val="500"/>
                  </a:spcBef>
                  <a:buFont typeface="Arial" panose="020B0604020202020204" pitchFamily="34" charset="0"/>
                  <a:buNone/>
                  <a:defRPr sz="3800" kern="1200">
                    <a:solidFill>
                      <a:schemeClr val="bg1">
                        <a:lumMod val="95000"/>
                      </a:schemeClr>
                    </a:solidFill>
                    <a:latin typeface="Chu Van An" panose="02020603050405020304" pitchFamily="18" charset="0"/>
                    <a:ea typeface="+mn-ea"/>
                    <a:cs typeface="Chu Van An" panose="02020603050405020304" pitchFamily="18" charset="0"/>
                  </a:defRPr>
                </a:lvl4pPr>
                <a:lvl5pPr marL="1828800" indent="0" algn="ctr" defTabSz="914400" rtl="0" eaLnBrk="1" latinLnBrk="0" hangingPunct="1">
                  <a:lnSpc>
                    <a:spcPct val="90000"/>
                  </a:lnSpc>
                  <a:spcBef>
                    <a:spcPts val="500"/>
                  </a:spcBef>
                  <a:buFont typeface="Arial" panose="020B0604020202020204" pitchFamily="34" charset="0"/>
                  <a:buNone/>
                  <a:defRPr sz="3800" kern="1200">
                    <a:solidFill>
                      <a:schemeClr val="bg1">
                        <a:lumMod val="95000"/>
                      </a:schemeClr>
                    </a:solidFill>
                    <a:latin typeface="Chu Van An" panose="02020603050405020304" pitchFamily="18" charset="0"/>
                    <a:ea typeface="+mn-ea"/>
                    <a:cs typeface="Chu Van An" panose="02020603050405020304" pitchFamily="18" charset="0"/>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1427163" indent="-1427163"/>
                <a:r>
                  <a:rPr lang="en-US" b="1">
                    <a:solidFill>
                      <a:srgbClr val="FF0000"/>
                    </a:solidFill>
                  </a:rPr>
                  <a:t>Câu </a:t>
                </a:r>
                <a:r>
                  <a:rPr lang="en-US" b="1">
                    <a:solidFill>
                      <a:srgbClr val="FF0000"/>
                    </a:solidFill>
                    <a:sym typeface="Wingdings" panose="05000000000000000000" pitchFamily="2" charset="2"/>
                  </a:rPr>
                  <a:t></a:t>
                </a:r>
                <a:r>
                  <a:rPr lang="en-US" b="1">
                    <a:solidFill>
                      <a:srgbClr val="FF0000"/>
                    </a:solidFill>
                  </a:rPr>
                  <a:t>. </a:t>
                </a:r>
                <a:r>
                  <a:rPr lang="en-US"/>
                  <a:t>Khối trụ có thiết diện qua trục là hình vuông cạnh </a:t>
                </a:r>
                <a14:m>
                  <m:oMath xmlns:m="http://schemas.openxmlformats.org/officeDocument/2006/math">
                    <m:r>
                      <a:rPr lang="en-US" i="1">
                        <a:latin typeface="Cambria Math" panose="02040503050406030204" pitchFamily="18" charset="0"/>
                      </a:rPr>
                      <m:t>𝑎</m:t>
                    </m:r>
                    <m:r>
                      <a:rPr lang="en-US" i="1">
                        <a:latin typeface="Cambria Math" panose="02040503050406030204" pitchFamily="18" charset="0"/>
                      </a:rPr>
                      <m:t>=</m:t>
                    </m:r>
                    <m:r>
                      <a:rPr lang="en-US">
                        <a:latin typeface="Cambria Math" panose="02040503050406030204" pitchFamily="18" charset="0"/>
                      </a:rPr>
                      <m:t>2</m:t>
                    </m:r>
                    <m:r>
                      <a:rPr lang="en-US" i="1">
                        <a:latin typeface="Cambria Math" panose="02040503050406030204" pitchFamily="18" charset="0"/>
                      </a:rPr>
                      <m:t> </m:t>
                    </m:r>
                    <m:d>
                      <m:dPr>
                        <m:ctrlPr>
                          <a:rPr lang="en-US" i="1">
                            <a:latin typeface="Cambria Math"/>
                          </a:rPr>
                        </m:ctrlPr>
                      </m:dPr>
                      <m:e>
                        <m:r>
                          <a:rPr lang="en-US" b="1" i="1">
                            <a:latin typeface="Cambria Math" panose="02040503050406030204" pitchFamily="18" charset="0"/>
                          </a:rPr>
                          <m:t>𝒄𝒎</m:t>
                        </m:r>
                      </m:e>
                    </m:d>
                  </m:oMath>
                </a14:m>
                <a:r>
                  <a:rPr lang="en-US"/>
                  <a:t> có thể tích là</a:t>
                </a:r>
              </a:p>
              <a:p>
                <a:r>
                  <a:rPr lang="en-US" b="1"/>
                  <a:t>		Ⓐ. </a:t>
                </a:r>
                <a14:m>
                  <m:oMath xmlns:m="http://schemas.openxmlformats.org/officeDocument/2006/math">
                    <m:r>
                      <a:rPr lang="en-US" i="1">
                        <a:latin typeface="Cambria Math" panose="02040503050406030204" pitchFamily="18" charset="0"/>
                      </a:rPr>
                      <m:t>𝜋</m:t>
                    </m:r>
                    <m:r>
                      <a:rPr lang="en-US" i="1">
                        <a:latin typeface="Cambria Math" panose="02040503050406030204" pitchFamily="18" charset="0"/>
                      </a:rPr>
                      <m:t>𝑐</m:t>
                    </m:r>
                    <m:sSup>
                      <m:sSupPr>
                        <m:ctrlPr>
                          <a:rPr lang="en-US" i="1">
                            <a:latin typeface="Cambria Math"/>
                          </a:rPr>
                        </m:ctrlPr>
                      </m:sSupPr>
                      <m:e>
                        <m:r>
                          <a:rPr lang="en-US" i="1">
                            <a:latin typeface="Cambria Math" panose="02040503050406030204" pitchFamily="18" charset="0"/>
                          </a:rPr>
                          <m:t>𝑚</m:t>
                        </m:r>
                      </m:e>
                      <m:sup>
                        <m:r>
                          <a:rPr lang="en-US">
                            <a:latin typeface="Cambria Math" panose="02040503050406030204" pitchFamily="18" charset="0"/>
                          </a:rPr>
                          <m:t>3</m:t>
                        </m:r>
                      </m:sup>
                    </m:sSup>
                  </m:oMath>
                </a14:m>
                <a:r>
                  <a:rPr lang="en-US"/>
                  <a:t>.			</a:t>
                </a:r>
                <a:r>
                  <a:rPr lang="en-US" b="1"/>
                  <a:t>Ⓑ. </a:t>
                </a:r>
                <a14:m>
                  <m:oMath xmlns:m="http://schemas.openxmlformats.org/officeDocument/2006/math">
                    <m:r>
                      <a:rPr lang="en-US">
                        <a:latin typeface="Cambria Math" panose="02040503050406030204" pitchFamily="18" charset="0"/>
                      </a:rPr>
                      <m:t>2</m:t>
                    </m:r>
                    <m:r>
                      <a:rPr lang="en-US" i="1">
                        <a:latin typeface="Cambria Math" panose="02040503050406030204" pitchFamily="18" charset="0"/>
                      </a:rPr>
                      <m:t>𝜋</m:t>
                    </m:r>
                    <m:r>
                      <a:rPr lang="en-US" i="1">
                        <a:latin typeface="Cambria Math" panose="02040503050406030204" pitchFamily="18" charset="0"/>
                      </a:rPr>
                      <m:t>𝑐</m:t>
                    </m:r>
                    <m:sSup>
                      <m:sSupPr>
                        <m:ctrlPr>
                          <a:rPr lang="en-US" i="1">
                            <a:latin typeface="Cambria Math"/>
                          </a:rPr>
                        </m:ctrlPr>
                      </m:sSupPr>
                      <m:e>
                        <m:r>
                          <a:rPr lang="en-US" i="1">
                            <a:latin typeface="Cambria Math" panose="02040503050406030204" pitchFamily="18" charset="0"/>
                          </a:rPr>
                          <m:t>𝑚</m:t>
                        </m:r>
                      </m:e>
                      <m:sup>
                        <m:r>
                          <a:rPr lang="en-US">
                            <a:latin typeface="Cambria Math" panose="02040503050406030204" pitchFamily="18" charset="0"/>
                          </a:rPr>
                          <m:t>3</m:t>
                        </m:r>
                      </m:sup>
                    </m:sSup>
                  </m:oMath>
                </a14:m>
                <a:r>
                  <a:rPr lang="en-US"/>
                  <a:t>.	</a:t>
                </a:r>
              </a:p>
              <a:p>
                <a:r>
                  <a:rPr lang="en-US" b="1"/>
                  <a:t>		Ⓒ. </a:t>
                </a:r>
                <a14:m>
                  <m:oMath xmlns:m="http://schemas.openxmlformats.org/officeDocument/2006/math">
                    <m:r>
                      <a:rPr lang="en-US">
                        <a:latin typeface="Cambria Math" panose="02040503050406030204" pitchFamily="18" charset="0"/>
                      </a:rPr>
                      <m:t>3</m:t>
                    </m:r>
                    <m:r>
                      <a:rPr lang="en-US" i="1">
                        <a:latin typeface="Cambria Math" panose="02040503050406030204" pitchFamily="18" charset="0"/>
                      </a:rPr>
                      <m:t>𝜋</m:t>
                    </m:r>
                    <m:r>
                      <a:rPr lang="en-US" i="1">
                        <a:latin typeface="Cambria Math" panose="02040503050406030204" pitchFamily="18" charset="0"/>
                      </a:rPr>
                      <m:t>𝑐</m:t>
                    </m:r>
                    <m:sSup>
                      <m:sSupPr>
                        <m:ctrlPr>
                          <a:rPr lang="en-US" i="1">
                            <a:latin typeface="Cambria Math"/>
                          </a:rPr>
                        </m:ctrlPr>
                      </m:sSupPr>
                      <m:e>
                        <m:r>
                          <a:rPr lang="en-US" i="1">
                            <a:latin typeface="Cambria Math" panose="02040503050406030204" pitchFamily="18" charset="0"/>
                          </a:rPr>
                          <m:t>𝑚</m:t>
                        </m:r>
                      </m:e>
                      <m:sup>
                        <m:r>
                          <a:rPr lang="en-US">
                            <a:latin typeface="Cambria Math" panose="02040503050406030204" pitchFamily="18" charset="0"/>
                          </a:rPr>
                          <m:t>3</m:t>
                        </m:r>
                      </m:sup>
                    </m:sSup>
                  </m:oMath>
                </a14:m>
                <a:r>
                  <a:rPr lang="en-US"/>
                  <a:t>.		</a:t>
                </a:r>
                <a:r>
                  <a:rPr lang="en-US" b="1"/>
                  <a:t>Ⓓ. </a:t>
                </a:r>
                <a14:m>
                  <m:oMath xmlns:m="http://schemas.openxmlformats.org/officeDocument/2006/math">
                    <m:r>
                      <a:rPr lang="en-US">
                        <a:latin typeface="Cambria Math" panose="02040503050406030204" pitchFamily="18" charset="0"/>
                      </a:rPr>
                      <m:t>4</m:t>
                    </m:r>
                    <m:r>
                      <a:rPr lang="en-US" i="1">
                        <a:latin typeface="Cambria Math" panose="02040503050406030204" pitchFamily="18" charset="0"/>
                      </a:rPr>
                      <m:t>𝜋</m:t>
                    </m:r>
                    <m:r>
                      <a:rPr lang="en-US" i="1">
                        <a:latin typeface="Cambria Math" panose="02040503050406030204" pitchFamily="18" charset="0"/>
                      </a:rPr>
                      <m:t>𝑐</m:t>
                    </m:r>
                    <m:sSup>
                      <m:sSupPr>
                        <m:ctrlPr>
                          <a:rPr lang="en-US" i="1">
                            <a:latin typeface="Cambria Math"/>
                          </a:rPr>
                        </m:ctrlPr>
                      </m:sSupPr>
                      <m:e>
                        <m:r>
                          <a:rPr lang="en-US" i="1">
                            <a:latin typeface="Cambria Math" panose="02040503050406030204" pitchFamily="18" charset="0"/>
                          </a:rPr>
                          <m:t>𝑚</m:t>
                        </m:r>
                      </m:e>
                      <m:sup>
                        <m:r>
                          <a:rPr lang="en-US">
                            <a:latin typeface="Cambria Math" panose="02040503050406030204" pitchFamily="18" charset="0"/>
                          </a:rPr>
                          <m:t>3</m:t>
                        </m:r>
                      </m:sup>
                    </m:sSup>
                  </m:oMath>
                </a14:m>
                <a:r>
                  <a:rPr lang="en-US"/>
                  <a:t>.</a:t>
                </a:r>
              </a:p>
            </p:txBody>
          </p:sp>
        </mc:Choice>
        <mc:Fallback xmlns="">
          <p:sp>
            <p:nvSpPr>
              <p:cNvPr id="25" name="Content Placeholder 2">
                <a:extLst>
                  <a:ext uri="{FF2B5EF4-FFF2-40B4-BE49-F238E27FC236}">
                    <a16:creationId xmlns:a16="http://schemas.microsoft.com/office/drawing/2014/main" id="{1CB4C6FF-9D2A-4DB8-995D-95E7EA1CCA0B}"/>
                  </a:ext>
                </a:extLst>
              </p:cNvPr>
              <p:cNvSpPr txBox="1">
                <a:spLocks noRot="1" noChangeAspect="1" noMove="1" noResize="1" noEditPoints="1" noAdjustHandles="1" noChangeArrowheads="1" noChangeShapeType="1" noTextEdit="1"/>
              </p:cNvSpPr>
              <p:nvPr/>
            </p:nvSpPr>
            <p:spPr>
              <a:xfrm>
                <a:off x="139583" y="907513"/>
                <a:ext cx="11951976" cy="1897603"/>
              </a:xfrm>
              <a:prstGeom prst="rect">
                <a:avLst/>
              </a:prstGeom>
              <a:blipFill>
                <a:blip r:embed="rId5"/>
                <a:stretch>
                  <a:fillRect l="-1172" t="-8946" b="-5751"/>
                </a:stretch>
              </a:blipFill>
              <a:ln>
                <a:solidFill>
                  <a:srgbClr val="0000CC"/>
                </a:solidFill>
                <a:prstDash val="sysDash"/>
              </a:ln>
            </p:spPr>
            <p:txBody>
              <a:bodyPr/>
              <a:lstStyle/>
              <a:p>
                <a:r>
                  <a:rPr lang="en-US">
                    <a:noFill/>
                  </a:rPr>
                  <a:t> </a:t>
                </a:r>
              </a:p>
            </p:txBody>
          </p:sp>
        </mc:Fallback>
      </mc:AlternateContent>
      <p:sp>
        <p:nvSpPr>
          <p:cNvPr id="2" name="Oval 1">
            <a:extLst>
              <a:ext uri="{FF2B5EF4-FFF2-40B4-BE49-F238E27FC236}">
                <a16:creationId xmlns="" xmlns:a16="http://schemas.microsoft.com/office/drawing/2014/main" id="{B115D1D0-0856-44C3-9772-421F7E3019E3}"/>
              </a:ext>
            </a:extLst>
          </p:cNvPr>
          <p:cNvSpPr/>
          <p:nvPr/>
        </p:nvSpPr>
        <p:spPr>
          <a:xfrm>
            <a:off x="5636945" y="1679686"/>
            <a:ext cx="603482" cy="568036"/>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mc:AlternateContent xmlns:mc="http://schemas.openxmlformats.org/markup-compatibility/2006" xmlns:a14="http://schemas.microsoft.com/office/drawing/2010/main">
        <mc:Choice Requires="a14">
          <p:sp>
            <p:nvSpPr>
              <p:cNvPr id="14" name="Content Placeholder 2">
                <a:extLst>
                  <a:ext uri="{FF2B5EF4-FFF2-40B4-BE49-F238E27FC236}">
                    <a16:creationId xmlns="" xmlns:a16="http://schemas.microsoft.com/office/drawing/2014/main" id="{29564E12-EB90-414C-B802-FE38DAC3540A}"/>
                  </a:ext>
                </a:extLst>
              </p:cNvPr>
              <p:cNvSpPr txBox="1">
                <a:spLocks/>
              </p:cNvSpPr>
              <p:nvPr/>
            </p:nvSpPr>
            <p:spPr>
              <a:xfrm>
                <a:off x="126722" y="2868219"/>
                <a:ext cx="8989569" cy="3837899"/>
              </a:xfrm>
              <a:prstGeom prst="rect">
                <a:avLst/>
              </a:prstGeom>
              <a:solidFill>
                <a:srgbClr val="CCFFFF"/>
              </a:solidFill>
              <a:ln>
                <a:solidFill>
                  <a:srgbClr val="0000CC"/>
                </a:solidFill>
                <a:prstDash val="sysDot"/>
              </a:ln>
            </p:spPr>
            <p:txBody>
              <a:bodyPr vert="horz" lIns="91440" tIns="45720" rIns="91440" bIns="45720" rtlCol="0">
                <a:normAutofit fontScale="85000" lnSpcReduction="20000"/>
              </a:bodyPr>
              <a:lstStyle>
                <a:lvl1pPr marL="0" indent="0" algn="l" defTabSz="914400" rtl="0" eaLnBrk="1" latinLnBrk="0" hangingPunct="1">
                  <a:lnSpc>
                    <a:spcPct val="90000"/>
                  </a:lnSpc>
                  <a:spcBef>
                    <a:spcPts val="1000"/>
                  </a:spcBef>
                  <a:buFont typeface="Arial" panose="020B0604020202020204" pitchFamily="34" charset="0"/>
                  <a:buNone/>
                  <a:defRPr sz="3200" kern="1200">
                    <a:solidFill>
                      <a:srgbClr val="000066"/>
                    </a:solidFill>
                    <a:latin typeface="Chu Van An" panose="02020603050405020304" pitchFamily="18" charset="0"/>
                    <a:ea typeface="+mn-ea"/>
                    <a:cs typeface="Chu Van An" panose="02020603050405020304" pitchFamily="18" charset="0"/>
                  </a:defRPr>
                </a:lvl1pPr>
                <a:lvl2pPr marL="457200" indent="0" algn="ctr" defTabSz="914400" rtl="0" eaLnBrk="1" latinLnBrk="0" hangingPunct="1">
                  <a:lnSpc>
                    <a:spcPct val="90000"/>
                  </a:lnSpc>
                  <a:spcBef>
                    <a:spcPts val="500"/>
                  </a:spcBef>
                  <a:buFont typeface="Arial" panose="020B0604020202020204" pitchFamily="34" charset="0"/>
                  <a:buNone/>
                  <a:defRPr sz="3800" kern="1200">
                    <a:solidFill>
                      <a:schemeClr val="bg1">
                        <a:lumMod val="95000"/>
                      </a:schemeClr>
                    </a:solidFill>
                    <a:latin typeface="Chu Van An" panose="02020603050405020304" pitchFamily="18" charset="0"/>
                    <a:ea typeface="+mn-ea"/>
                    <a:cs typeface="Chu Van An" panose="02020603050405020304" pitchFamily="18" charset="0"/>
                  </a:defRPr>
                </a:lvl2pPr>
                <a:lvl3pPr marL="914400" indent="0" algn="ctr" defTabSz="914400" rtl="0" eaLnBrk="1" latinLnBrk="0" hangingPunct="1">
                  <a:lnSpc>
                    <a:spcPct val="90000"/>
                  </a:lnSpc>
                  <a:spcBef>
                    <a:spcPts val="500"/>
                  </a:spcBef>
                  <a:buFont typeface="Arial" panose="020B0604020202020204" pitchFamily="34" charset="0"/>
                  <a:buNone/>
                  <a:defRPr sz="3800" kern="1200">
                    <a:solidFill>
                      <a:schemeClr val="bg1">
                        <a:lumMod val="95000"/>
                      </a:schemeClr>
                    </a:solidFill>
                    <a:latin typeface="Chu Van An" panose="02020603050405020304" pitchFamily="18" charset="0"/>
                    <a:ea typeface="+mn-ea"/>
                    <a:cs typeface="Chu Van An" panose="02020603050405020304" pitchFamily="18" charset="0"/>
                  </a:defRPr>
                </a:lvl3pPr>
                <a:lvl4pPr marL="1371600" indent="0" algn="ctr" defTabSz="914400" rtl="0" eaLnBrk="1" latinLnBrk="0" hangingPunct="1">
                  <a:lnSpc>
                    <a:spcPct val="90000"/>
                  </a:lnSpc>
                  <a:spcBef>
                    <a:spcPts val="500"/>
                  </a:spcBef>
                  <a:buFont typeface="Arial" panose="020B0604020202020204" pitchFamily="34" charset="0"/>
                  <a:buNone/>
                  <a:defRPr sz="3800" kern="1200">
                    <a:solidFill>
                      <a:schemeClr val="bg1">
                        <a:lumMod val="95000"/>
                      </a:schemeClr>
                    </a:solidFill>
                    <a:latin typeface="Chu Van An" panose="02020603050405020304" pitchFamily="18" charset="0"/>
                    <a:ea typeface="+mn-ea"/>
                    <a:cs typeface="Chu Van An" panose="02020603050405020304" pitchFamily="18" charset="0"/>
                  </a:defRPr>
                </a:lvl4pPr>
                <a:lvl5pPr marL="1828800" indent="0" algn="ctr" defTabSz="914400" rtl="0" eaLnBrk="1" latinLnBrk="0" hangingPunct="1">
                  <a:lnSpc>
                    <a:spcPct val="90000"/>
                  </a:lnSpc>
                  <a:spcBef>
                    <a:spcPts val="500"/>
                  </a:spcBef>
                  <a:buFont typeface="Arial" panose="020B0604020202020204" pitchFamily="34" charset="0"/>
                  <a:buNone/>
                  <a:defRPr sz="3800" kern="1200">
                    <a:solidFill>
                      <a:schemeClr val="bg1">
                        <a:lumMod val="95000"/>
                      </a:schemeClr>
                    </a:solidFill>
                    <a:latin typeface="Chu Van An" panose="02020603050405020304" pitchFamily="18" charset="0"/>
                    <a:ea typeface="+mn-ea"/>
                    <a:cs typeface="Chu Van An" panose="02020603050405020304" pitchFamily="18" charset="0"/>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b="1">
                    <a:solidFill>
                      <a:srgbClr val="FF0000"/>
                    </a:solidFill>
                    <a:sym typeface="Wingdings" panose="05000000000000000000" pitchFamily="2" charset="2"/>
                  </a:rPr>
                  <a:t>. </a:t>
                </a:r>
                <a:r>
                  <a:rPr lang="en-US" b="1">
                    <a:solidFill>
                      <a:srgbClr val="FF0000"/>
                    </a:solidFill>
                  </a:rPr>
                  <a:t>Lời giải:</a:t>
                </a:r>
              </a:p>
              <a:p>
                <a:pPr marL="858838" indent="-457200" algn="just">
                  <a:buClr>
                    <a:srgbClr val="FF0000"/>
                  </a:buClr>
                  <a:buFont typeface="Wingdings" panose="05000000000000000000" pitchFamily="2" charset="2"/>
                  <a:buChar char="¬"/>
                </a:pPr>
                <a:r>
                  <a:rPr lang="en-US"/>
                  <a:t>Thiết diện qua trục của khối trụ là hình vuông </a:t>
                </a:r>
                <a14:m>
                  <m:oMath xmlns:m="http://schemas.openxmlformats.org/officeDocument/2006/math">
                    <m:r>
                      <a:rPr lang="en-US" i="1">
                        <a:latin typeface="Cambria Math" panose="02040503050406030204" pitchFamily="18" charset="0"/>
                      </a:rPr>
                      <m:t>𝐴𝐵𝐶𝐷</m:t>
                    </m:r>
                  </m:oMath>
                </a14:m>
                <a:r>
                  <a:rPr lang="en-US"/>
                  <a:t> như hình vẽ. </a:t>
                </a:r>
              </a:p>
              <a:p>
                <a:pPr marL="858838" indent="-457200" algn="just">
                  <a:buClr>
                    <a:srgbClr val="FF0000"/>
                  </a:buClr>
                  <a:buFont typeface="Wingdings" panose="05000000000000000000" pitchFamily="2" charset="2"/>
                  <a:buChar char="¬"/>
                </a:pPr>
                <a:r>
                  <a:rPr lang="en-US"/>
                  <a:t>Hình vuông cạnh </a:t>
                </a:r>
                <a14:m>
                  <m:oMath xmlns:m="http://schemas.openxmlformats.org/officeDocument/2006/math">
                    <m:r>
                      <a:rPr lang="en-US" i="1">
                        <a:latin typeface="Cambria Math" panose="02040503050406030204" pitchFamily="18" charset="0"/>
                      </a:rPr>
                      <m:t>𝑎</m:t>
                    </m:r>
                    <m:r>
                      <a:rPr lang="en-US" i="1">
                        <a:latin typeface="Cambria Math" panose="02040503050406030204" pitchFamily="18" charset="0"/>
                      </a:rPr>
                      <m:t>=</m:t>
                    </m:r>
                    <m:r>
                      <a:rPr lang="en-US">
                        <a:latin typeface="Cambria Math" panose="02040503050406030204" pitchFamily="18" charset="0"/>
                      </a:rPr>
                      <m:t>2</m:t>
                    </m:r>
                    <m:r>
                      <a:rPr lang="en-US" i="1">
                        <a:latin typeface="Cambria Math" panose="02040503050406030204" pitchFamily="18" charset="0"/>
                      </a:rPr>
                      <m:t> </m:t>
                    </m:r>
                    <m:d>
                      <m:dPr>
                        <m:ctrlPr>
                          <a:rPr lang="en-US" i="1">
                            <a:latin typeface="Cambria Math"/>
                          </a:rPr>
                        </m:ctrlPr>
                      </m:dPr>
                      <m:e>
                        <m:r>
                          <a:rPr lang="en-US" b="1" i="1">
                            <a:latin typeface="Cambria Math" panose="02040503050406030204" pitchFamily="18" charset="0"/>
                          </a:rPr>
                          <m:t>𝒄𝒎</m:t>
                        </m:r>
                      </m:e>
                    </m:d>
                  </m:oMath>
                </a14:m>
                <a:r>
                  <a:rPr lang="en-US"/>
                  <a:t> nên</a:t>
                </a:r>
              </a:p>
              <a:p>
                <a:pPr marL="858838"/>
                <a:r>
                  <a:rPr lang="en-US">
                    <a:solidFill>
                      <a:srgbClr val="FF0000"/>
                    </a:solidFill>
                    <a:sym typeface="Wingdings 2" panose="05020102010507070707" pitchFamily="18" charset="2"/>
                  </a:rPr>
                  <a:t> </a:t>
                </a:r>
                <a14:m>
                  <m:oMath xmlns:m="http://schemas.openxmlformats.org/officeDocument/2006/math">
                    <m:r>
                      <a:rPr lang="en-US" i="1">
                        <a:latin typeface="Cambria Math" panose="02040503050406030204" pitchFamily="18" charset="0"/>
                      </a:rPr>
                      <m:t>𝐴𝐵</m:t>
                    </m:r>
                    <m:r>
                      <a:rPr lang="en-US" i="1">
                        <a:latin typeface="Cambria Math" panose="02040503050406030204" pitchFamily="18" charset="0"/>
                      </a:rPr>
                      <m:t>=</m:t>
                    </m:r>
                    <m:r>
                      <a:rPr lang="en-US">
                        <a:latin typeface="Cambria Math" panose="02040503050406030204" pitchFamily="18" charset="0"/>
                      </a:rPr>
                      <m:t>2</m:t>
                    </m:r>
                    <m:r>
                      <a:rPr lang="en-US" i="1">
                        <a:latin typeface="Cambria Math" panose="02040503050406030204" pitchFamily="18" charset="0"/>
                      </a:rPr>
                      <m:t>𝑟</m:t>
                    </m:r>
                    <m:r>
                      <a:rPr lang="en-US" i="1">
                        <a:latin typeface="Cambria Math" panose="02040503050406030204" pitchFamily="18" charset="0"/>
                      </a:rPr>
                      <m:t>=</m:t>
                    </m:r>
                    <m:r>
                      <a:rPr lang="en-US">
                        <a:latin typeface="Cambria Math" panose="02040503050406030204" pitchFamily="18" charset="0"/>
                      </a:rPr>
                      <m:t>2</m:t>
                    </m:r>
                    <m:r>
                      <a:rPr lang="en-US" i="1">
                        <a:latin typeface="Cambria Math" panose="02040503050406030204" pitchFamily="18" charset="0"/>
                      </a:rPr>
                      <m:t>⇒</m:t>
                    </m:r>
                    <m:r>
                      <a:rPr lang="en-US" i="1">
                        <a:latin typeface="Cambria Math" panose="02040503050406030204" pitchFamily="18" charset="0"/>
                      </a:rPr>
                      <m:t>𝑟</m:t>
                    </m:r>
                    <m:r>
                      <a:rPr lang="en-US" i="1">
                        <a:latin typeface="Cambria Math" panose="02040503050406030204" pitchFamily="18" charset="0"/>
                      </a:rPr>
                      <m:t>=</m:t>
                    </m:r>
                    <m:r>
                      <a:rPr lang="en-US">
                        <a:latin typeface="Cambria Math" panose="02040503050406030204" pitchFamily="18" charset="0"/>
                      </a:rPr>
                      <m:t>1</m:t>
                    </m:r>
                    <m:r>
                      <a:rPr lang="en-US" i="1">
                        <a:latin typeface="Cambria Math" panose="02040503050406030204" pitchFamily="18" charset="0"/>
                      </a:rPr>
                      <m:t> </m:t>
                    </m:r>
                    <m:d>
                      <m:dPr>
                        <m:ctrlPr>
                          <a:rPr lang="en-US" i="1">
                            <a:latin typeface="Cambria Math"/>
                          </a:rPr>
                        </m:ctrlPr>
                      </m:dPr>
                      <m:e>
                        <m:r>
                          <a:rPr lang="en-US" b="1" i="1">
                            <a:latin typeface="Cambria Math" panose="02040503050406030204" pitchFamily="18" charset="0"/>
                          </a:rPr>
                          <m:t>𝒄𝒎</m:t>
                        </m:r>
                      </m:e>
                    </m:d>
                  </m:oMath>
                </a14:m>
                <a:endParaRPr lang="en-US"/>
              </a:p>
              <a:p>
                <a:pPr marL="858838"/>
                <a:r>
                  <a:rPr lang="en-US">
                    <a:solidFill>
                      <a:srgbClr val="FF0000"/>
                    </a:solidFill>
                    <a:sym typeface="Wingdings 2" panose="05020102010507070707" pitchFamily="18" charset="2"/>
                  </a:rPr>
                  <a:t></a:t>
                </a:r>
                <a14:m>
                  <m:oMath xmlns:m="http://schemas.openxmlformats.org/officeDocument/2006/math">
                    <m:r>
                      <a:rPr lang="en-US" b="0" i="0" smtClean="0">
                        <a:latin typeface="Cambria Math" panose="02040503050406030204" pitchFamily="18" charset="0"/>
                      </a:rPr>
                      <m:t> </m:t>
                    </m:r>
                    <m:r>
                      <a:rPr lang="en-US" i="1">
                        <a:latin typeface="Cambria Math" panose="02040503050406030204" pitchFamily="18" charset="0"/>
                      </a:rPr>
                      <m:t>𝐴𝐷</m:t>
                    </m:r>
                    <m:r>
                      <a:rPr lang="en-US" i="1">
                        <a:latin typeface="Cambria Math" panose="02040503050406030204" pitchFamily="18" charset="0"/>
                      </a:rPr>
                      <m:t>=</m:t>
                    </m:r>
                    <m:r>
                      <a:rPr lang="en-US" i="1">
                        <a:latin typeface="Cambria Math" panose="02040503050406030204" pitchFamily="18" charset="0"/>
                      </a:rPr>
                      <m:t>h</m:t>
                    </m:r>
                    <m:r>
                      <a:rPr lang="en-US" i="1">
                        <a:latin typeface="Cambria Math" panose="02040503050406030204" pitchFamily="18" charset="0"/>
                      </a:rPr>
                      <m:t>=</m:t>
                    </m:r>
                    <m:r>
                      <a:rPr lang="en-US">
                        <a:latin typeface="Cambria Math" panose="02040503050406030204" pitchFamily="18" charset="0"/>
                      </a:rPr>
                      <m:t>2</m:t>
                    </m:r>
                    <m:r>
                      <a:rPr lang="en-US" i="1">
                        <a:latin typeface="Cambria Math" panose="02040503050406030204" pitchFamily="18" charset="0"/>
                      </a:rPr>
                      <m:t> </m:t>
                    </m:r>
                    <m:d>
                      <m:dPr>
                        <m:ctrlPr>
                          <a:rPr lang="en-US" i="1">
                            <a:latin typeface="Cambria Math"/>
                          </a:rPr>
                        </m:ctrlPr>
                      </m:dPr>
                      <m:e>
                        <m:r>
                          <a:rPr lang="en-US" b="1" i="1">
                            <a:latin typeface="Cambria Math" panose="02040503050406030204" pitchFamily="18" charset="0"/>
                          </a:rPr>
                          <m:t>𝒄𝒎</m:t>
                        </m:r>
                      </m:e>
                    </m:d>
                    <m:r>
                      <a:rPr lang="en-US" i="1">
                        <a:latin typeface="Cambria Math" panose="02040503050406030204" pitchFamily="18" charset="0"/>
                      </a:rPr>
                      <m:t>⇒</m:t>
                    </m:r>
                    <m:r>
                      <a:rPr lang="en-US" i="1">
                        <a:latin typeface="Cambria Math" panose="02040503050406030204" pitchFamily="18" charset="0"/>
                      </a:rPr>
                      <m:t>𝑉</m:t>
                    </m:r>
                    <m:r>
                      <a:rPr lang="en-US" i="1">
                        <a:latin typeface="Cambria Math" panose="02040503050406030204" pitchFamily="18" charset="0"/>
                      </a:rPr>
                      <m:t>=</m:t>
                    </m:r>
                    <m:r>
                      <a:rPr lang="en-US" i="1">
                        <a:latin typeface="Cambria Math" panose="02040503050406030204" pitchFamily="18" charset="0"/>
                      </a:rPr>
                      <m:t>𝜋</m:t>
                    </m:r>
                    <m:sSup>
                      <m:sSupPr>
                        <m:ctrlPr>
                          <a:rPr lang="en-US" i="1">
                            <a:latin typeface="Cambria Math"/>
                          </a:rPr>
                        </m:ctrlPr>
                      </m:sSupPr>
                      <m:e>
                        <m:r>
                          <a:rPr lang="en-US" i="1">
                            <a:latin typeface="Cambria Math" panose="02040503050406030204" pitchFamily="18" charset="0"/>
                          </a:rPr>
                          <m:t>𝑟</m:t>
                        </m:r>
                      </m:e>
                      <m:sup>
                        <m:r>
                          <a:rPr lang="en-US">
                            <a:latin typeface="Cambria Math" panose="02040503050406030204" pitchFamily="18" charset="0"/>
                          </a:rPr>
                          <m:t>2</m:t>
                        </m:r>
                      </m:sup>
                    </m:sSup>
                    <m:r>
                      <a:rPr lang="en-US" i="1">
                        <a:latin typeface="Cambria Math" panose="02040503050406030204" pitchFamily="18" charset="0"/>
                      </a:rPr>
                      <m:t>h</m:t>
                    </m:r>
                    <m:r>
                      <a:rPr lang="en-US" i="1">
                        <a:latin typeface="Cambria Math" panose="02040503050406030204" pitchFamily="18" charset="0"/>
                      </a:rPr>
                      <m:t>=</m:t>
                    </m:r>
                    <m:r>
                      <a:rPr lang="en-US">
                        <a:latin typeface="Cambria Math" panose="02040503050406030204" pitchFamily="18" charset="0"/>
                      </a:rPr>
                      <m:t>2</m:t>
                    </m:r>
                    <m:r>
                      <a:rPr lang="en-US" i="1">
                        <a:latin typeface="Cambria Math" panose="02040503050406030204" pitchFamily="18" charset="0"/>
                      </a:rPr>
                      <m:t>𝜋</m:t>
                    </m:r>
                    <m:r>
                      <a:rPr lang="en-US" i="1">
                        <a:latin typeface="Cambria Math" panose="02040503050406030204" pitchFamily="18" charset="0"/>
                      </a:rPr>
                      <m:t> </m:t>
                    </m:r>
                    <m:d>
                      <m:dPr>
                        <m:ctrlPr>
                          <a:rPr lang="en-US" i="1">
                            <a:latin typeface="Cambria Math"/>
                          </a:rPr>
                        </m:ctrlPr>
                      </m:dPr>
                      <m:e>
                        <m:r>
                          <a:rPr lang="en-US" b="1" i="1">
                            <a:latin typeface="Cambria Math" panose="02040503050406030204" pitchFamily="18" charset="0"/>
                          </a:rPr>
                          <m:t>𝒄</m:t>
                        </m:r>
                        <m:sSup>
                          <m:sSupPr>
                            <m:ctrlPr>
                              <a:rPr lang="en-US" i="1">
                                <a:latin typeface="Cambria Math"/>
                              </a:rPr>
                            </m:ctrlPr>
                          </m:sSupPr>
                          <m:e>
                            <m:r>
                              <a:rPr lang="en-US" b="1" i="1">
                                <a:latin typeface="Cambria Math" panose="02040503050406030204" pitchFamily="18" charset="0"/>
                              </a:rPr>
                              <m:t>𝒎</m:t>
                            </m:r>
                          </m:e>
                          <m:sup>
                            <m:r>
                              <a:rPr lang="en-US">
                                <a:latin typeface="Cambria Math" panose="02040503050406030204" pitchFamily="18" charset="0"/>
                              </a:rPr>
                              <m:t>3</m:t>
                            </m:r>
                          </m:sup>
                        </m:sSup>
                      </m:e>
                    </m:d>
                  </m:oMath>
                </a14:m>
                <a:endParaRPr lang="en-US" b="1">
                  <a:solidFill>
                    <a:srgbClr val="FF0000"/>
                  </a:solidFill>
                  <a:sym typeface="Wingdings" panose="05000000000000000000" pitchFamily="2" charset="2"/>
                </a:endParaRPr>
              </a:p>
              <a:p>
                <a:pPr indent="401638"/>
                <a:r>
                  <a:rPr lang="en-US" b="1">
                    <a:solidFill>
                      <a:srgbClr val="FF0000"/>
                    </a:solidFill>
                    <a:sym typeface="Wingdings" panose="05000000000000000000" pitchFamily="2" charset="2"/>
                  </a:rPr>
                  <a:t> </a:t>
                </a:r>
                <a:r>
                  <a:rPr lang="en-US" b="1"/>
                  <a:t>Chọn B</a:t>
                </a:r>
                <a:endParaRPr lang="en-US"/>
              </a:p>
              <a:p>
                <a:pPr indent="401638"/>
                <a:r>
                  <a:rPr lang="vi-VN" b="1">
                    <a:solidFill>
                      <a:srgbClr val="FF0000"/>
                    </a:solidFill>
                    <a:sym typeface="Wingdings" panose="05000000000000000000" pitchFamily="2" charset="2"/>
                  </a:rPr>
                  <a:t></a:t>
                </a:r>
                <a:r>
                  <a:rPr lang="en-US" b="1">
                    <a:solidFill>
                      <a:srgbClr val="FF0000"/>
                    </a:solidFill>
                    <a:sym typeface="Wingdings" panose="05000000000000000000" pitchFamily="2" charset="2"/>
                  </a:rPr>
                  <a:t> </a:t>
                </a:r>
                <a:r>
                  <a:rPr lang="vi-VN" b="1">
                    <a:solidFill>
                      <a:srgbClr val="002060"/>
                    </a:solidFill>
                  </a:rPr>
                  <a:t>P</a:t>
                </a:r>
                <a:r>
                  <a:rPr lang="en-US" b="1">
                    <a:solidFill>
                      <a:srgbClr val="002060"/>
                    </a:solidFill>
                  </a:rPr>
                  <a:t>hương pháp</a:t>
                </a:r>
                <a:r>
                  <a:rPr lang="vi-VN" b="1">
                    <a:solidFill>
                      <a:srgbClr val="002060"/>
                    </a:solidFill>
                  </a:rPr>
                  <a:t> nhanh</a:t>
                </a:r>
                <a:endParaRPr lang="en-US">
                  <a:solidFill>
                    <a:srgbClr val="002060"/>
                  </a:solidFill>
                </a:endParaRPr>
              </a:p>
              <a:p>
                <a:pPr indent="401638"/>
                <a:r>
                  <a:rPr lang="en-US" b="1">
                    <a:solidFill>
                      <a:srgbClr val="FF0000"/>
                    </a:solidFill>
                    <a:sym typeface="Wingdings" panose="05000000000000000000" pitchFamily="2" charset="2"/>
                  </a:rPr>
                  <a:t></a:t>
                </a:r>
                <a:r>
                  <a:rPr lang="vi-VN" b="1"/>
                  <a:t> Sử dụng công thức</a:t>
                </a:r>
                <a:r>
                  <a:rPr lang="en-US" b="1"/>
                  <a:t> </a:t>
                </a:r>
                <a14:m>
                  <m:oMath xmlns:m="http://schemas.openxmlformats.org/officeDocument/2006/math">
                    <m:r>
                      <a:rPr lang="en-US" i="1">
                        <a:latin typeface="Cambria Math" panose="02040503050406030204" pitchFamily="18" charset="0"/>
                      </a:rPr>
                      <m:t>𝑉</m:t>
                    </m:r>
                    <m:r>
                      <a:rPr lang="en-US" i="1">
                        <a:latin typeface="Cambria Math" panose="02040503050406030204" pitchFamily="18" charset="0"/>
                      </a:rPr>
                      <m:t>=</m:t>
                    </m:r>
                    <m:r>
                      <a:rPr lang="en-US" i="1">
                        <a:latin typeface="Cambria Math" panose="02040503050406030204" pitchFamily="18" charset="0"/>
                      </a:rPr>
                      <m:t>𝜋</m:t>
                    </m:r>
                    <m:sSup>
                      <m:sSupPr>
                        <m:ctrlPr>
                          <a:rPr lang="en-US" i="1">
                            <a:latin typeface="Cambria Math"/>
                          </a:rPr>
                        </m:ctrlPr>
                      </m:sSupPr>
                      <m:e>
                        <m:r>
                          <a:rPr lang="en-US" i="1">
                            <a:latin typeface="Cambria Math" panose="02040503050406030204" pitchFamily="18" charset="0"/>
                          </a:rPr>
                          <m:t>𝑟</m:t>
                        </m:r>
                      </m:e>
                      <m:sup>
                        <m:r>
                          <a:rPr lang="en-US">
                            <a:latin typeface="Cambria Math" panose="02040503050406030204" pitchFamily="18" charset="0"/>
                          </a:rPr>
                          <m:t>2</m:t>
                        </m:r>
                      </m:sup>
                    </m:sSup>
                    <m:r>
                      <a:rPr lang="en-US" i="1">
                        <a:latin typeface="Cambria Math" panose="02040503050406030204" pitchFamily="18" charset="0"/>
                      </a:rPr>
                      <m:t>h</m:t>
                    </m:r>
                  </m:oMath>
                </a14:m>
                <a:endParaRPr lang="en-US"/>
              </a:p>
            </p:txBody>
          </p:sp>
        </mc:Choice>
        <mc:Fallback xmlns="">
          <p:sp>
            <p:nvSpPr>
              <p:cNvPr id="14" name="Content Placeholder 2">
                <a:extLst>
                  <a:ext uri="{FF2B5EF4-FFF2-40B4-BE49-F238E27FC236}">
                    <a16:creationId xmlns:a16="http://schemas.microsoft.com/office/drawing/2014/main" id="{29564E12-EB90-414C-B802-FE38DAC3540A}"/>
                  </a:ext>
                </a:extLst>
              </p:cNvPr>
              <p:cNvSpPr txBox="1">
                <a:spLocks noRot="1" noChangeAspect="1" noMove="1" noResize="1" noEditPoints="1" noAdjustHandles="1" noChangeArrowheads="1" noChangeShapeType="1" noTextEdit="1"/>
              </p:cNvSpPr>
              <p:nvPr/>
            </p:nvSpPr>
            <p:spPr>
              <a:xfrm>
                <a:off x="126722" y="2868219"/>
                <a:ext cx="8989569" cy="3837899"/>
              </a:xfrm>
              <a:prstGeom prst="rect">
                <a:avLst/>
              </a:prstGeom>
              <a:blipFill>
                <a:blip r:embed="rId6"/>
                <a:stretch>
                  <a:fillRect l="-1220" t="-4437" r="-2236"/>
                </a:stretch>
              </a:blipFill>
              <a:ln>
                <a:solidFill>
                  <a:srgbClr val="0000CC"/>
                </a:solidFill>
                <a:prstDash val="sysDot"/>
              </a:ln>
            </p:spPr>
            <p:txBody>
              <a:bodyPr/>
              <a:lstStyle/>
              <a:p>
                <a:r>
                  <a:rPr lang="en-US">
                    <a:noFill/>
                  </a:rPr>
                  <a:t> </a:t>
                </a:r>
              </a:p>
            </p:txBody>
          </p:sp>
        </mc:Fallback>
      </mc:AlternateContent>
      <p:pic>
        <p:nvPicPr>
          <p:cNvPr id="15" name="Picture 14">
            <a:extLst>
              <a:ext uri="{FF2B5EF4-FFF2-40B4-BE49-F238E27FC236}">
                <a16:creationId xmlns="" xmlns:a16="http://schemas.microsoft.com/office/drawing/2014/main" id="{B28C1C69-7A12-4133-A1EE-FFF2C4617D40}"/>
              </a:ext>
            </a:extLst>
          </p:cNvPr>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137248" y="2868218"/>
            <a:ext cx="2928030" cy="3876966"/>
          </a:xfrm>
          <a:prstGeom prst="rect">
            <a:avLst/>
          </a:prstGeom>
          <a:noFill/>
          <a:ln>
            <a:noFill/>
          </a:ln>
        </p:spPr>
      </p:pic>
    </p:spTree>
    <p:extLst>
      <p:ext uri="{BB962C8B-B14F-4D97-AF65-F5344CB8AC3E}">
        <p14:creationId xmlns:p14="http://schemas.microsoft.com/office/powerpoint/2010/main" val="144633158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5">
                                            <p:bg/>
                                          </p:spTgt>
                                        </p:tgtEl>
                                        <p:attrNameLst>
                                          <p:attrName>style.visibility</p:attrName>
                                        </p:attrNameLst>
                                      </p:cBhvr>
                                      <p:to>
                                        <p:strVal val="visible"/>
                                      </p:to>
                                    </p:set>
                                    <p:animEffect transition="in" filter="wipe(up)">
                                      <p:cBhvr>
                                        <p:cTn id="7" dur="500"/>
                                        <p:tgtEl>
                                          <p:spTgt spid="25">
                                            <p:bg/>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25">
                                            <p:txEl>
                                              <p:pRg st="0" end="0"/>
                                            </p:txEl>
                                          </p:spTgt>
                                        </p:tgtEl>
                                        <p:attrNameLst>
                                          <p:attrName>style.visibility</p:attrName>
                                        </p:attrNameLst>
                                      </p:cBhvr>
                                      <p:to>
                                        <p:strVal val="visible"/>
                                      </p:to>
                                    </p:set>
                                    <p:animEffect transition="in" filter="wipe(up)">
                                      <p:cBhvr>
                                        <p:cTn id="12" dur="500"/>
                                        <p:tgtEl>
                                          <p:spTgt spid="2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25">
                                            <p:txEl>
                                              <p:pRg st="1" end="1"/>
                                            </p:txEl>
                                          </p:spTgt>
                                        </p:tgtEl>
                                        <p:attrNameLst>
                                          <p:attrName>style.visibility</p:attrName>
                                        </p:attrNameLst>
                                      </p:cBhvr>
                                      <p:to>
                                        <p:strVal val="visible"/>
                                      </p:to>
                                    </p:set>
                                    <p:animEffect transition="in" filter="wipe(up)">
                                      <p:cBhvr>
                                        <p:cTn id="17" dur="500"/>
                                        <p:tgtEl>
                                          <p:spTgt spid="2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25">
                                            <p:txEl>
                                              <p:pRg st="2" end="2"/>
                                            </p:txEl>
                                          </p:spTgt>
                                        </p:tgtEl>
                                        <p:attrNameLst>
                                          <p:attrName>style.visibility</p:attrName>
                                        </p:attrNameLst>
                                      </p:cBhvr>
                                      <p:to>
                                        <p:strVal val="visible"/>
                                      </p:to>
                                    </p:set>
                                    <p:animEffect transition="in" filter="wipe(up)">
                                      <p:cBhvr>
                                        <p:cTn id="22" dur="500"/>
                                        <p:tgtEl>
                                          <p:spTgt spid="2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14">
                                            <p:bg/>
                                          </p:spTgt>
                                        </p:tgtEl>
                                        <p:attrNameLst>
                                          <p:attrName>style.visibility</p:attrName>
                                        </p:attrNameLst>
                                      </p:cBhvr>
                                      <p:to>
                                        <p:strVal val="visible"/>
                                      </p:to>
                                    </p:set>
                                    <p:animEffect transition="in" filter="wipe(up)">
                                      <p:cBhvr>
                                        <p:cTn id="27" dur="500"/>
                                        <p:tgtEl>
                                          <p:spTgt spid="14">
                                            <p:bg/>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14">
                                            <p:txEl>
                                              <p:pRg st="0" end="0"/>
                                            </p:txEl>
                                          </p:spTgt>
                                        </p:tgtEl>
                                        <p:attrNameLst>
                                          <p:attrName>style.visibility</p:attrName>
                                        </p:attrNameLst>
                                      </p:cBhvr>
                                      <p:to>
                                        <p:strVal val="visible"/>
                                      </p:to>
                                    </p:set>
                                    <p:animEffect transition="in" filter="wipe(up)">
                                      <p:cBhvr>
                                        <p:cTn id="32" dur="500"/>
                                        <p:tgtEl>
                                          <p:spTgt spid="14">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grpId="0" nodeType="clickEffect">
                                  <p:stCondLst>
                                    <p:cond delay="0"/>
                                  </p:stCondLst>
                                  <p:childTnLst>
                                    <p:set>
                                      <p:cBhvr>
                                        <p:cTn id="36" dur="1" fill="hold">
                                          <p:stCondLst>
                                            <p:cond delay="0"/>
                                          </p:stCondLst>
                                        </p:cTn>
                                        <p:tgtEl>
                                          <p:spTgt spid="14">
                                            <p:txEl>
                                              <p:pRg st="1" end="1"/>
                                            </p:txEl>
                                          </p:spTgt>
                                        </p:tgtEl>
                                        <p:attrNameLst>
                                          <p:attrName>style.visibility</p:attrName>
                                        </p:attrNameLst>
                                      </p:cBhvr>
                                      <p:to>
                                        <p:strVal val="visible"/>
                                      </p:to>
                                    </p:set>
                                    <p:animEffect transition="in" filter="wipe(up)">
                                      <p:cBhvr>
                                        <p:cTn id="37" dur="500"/>
                                        <p:tgtEl>
                                          <p:spTgt spid="14">
                                            <p:txEl>
                                              <p:pRg st="1" end="1"/>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grpId="0" nodeType="clickEffect">
                                  <p:stCondLst>
                                    <p:cond delay="0"/>
                                  </p:stCondLst>
                                  <p:childTnLst>
                                    <p:set>
                                      <p:cBhvr>
                                        <p:cTn id="41" dur="1" fill="hold">
                                          <p:stCondLst>
                                            <p:cond delay="0"/>
                                          </p:stCondLst>
                                        </p:cTn>
                                        <p:tgtEl>
                                          <p:spTgt spid="14">
                                            <p:txEl>
                                              <p:pRg st="2" end="2"/>
                                            </p:txEl>
                                          </p:spTgt>
                                        </p:tgtEl>
                                        <p:attrNameLst>
                                          <p:attrName>style.visibility</p:attrName>
                                        </p:attrNameLst>
                                      </p:cBhvr>
                                      <p:to>
                                        <p:strVal val="visible"/>
                                      </p:to>
                                    </p:set>
                                    <p:animEffect transition="in" filter="wipe(up)">
                                      <p:cBhvr>
                                        <p:cTn id="42" dur="500"/>
                                        <p:tgtEl>
                                          <p:spTgt spid="14">
                                            <p:txEl>
                                              <p:pRg st="2" end="2"/>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nodeType="click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wipe(down)">
                                      <p:cBhvr>
                                        <p:cTn id="47" dur="500"/>
                                        <p:tgtEl>
                                          <p:spTgt spid="15"/>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1" fill="hold" grpId="0" nodeType="clickEffect">
                                  <p:stCondLst>
                                    <p:cond delay="0"/>
                                  </p:stCondLst>
                                  <p:childTnLst>
                                    <p:set>
                                      <p:cBhvr>
                                        <p:cTn id="51" dur="1" fill="hold">
                                          <p:stCondLst>
                                            <p:cond delay="0"/>
                                          </p:stCondLst>
                                        </p:cTn>
                                        <p:tgtEl>
                                          <p:spTgt spid="14">
                                            <p:txEl>
                                              <p:pRg st="3" end="3"/>
                                            </p:txEl>
                                          </p:spTgt>
                                        </p:tgtEl>
                                        <p:attrNameLst>
                                          <p:attrName>style.visibility</p:attrName>
                                        </p:attrNameLst>
                                      </p:cBhvr>
                                      <p:to>
                                        <p:strVal val="visible"/>
                                      </p:to>
                                    </p:set>
                                    <p:animEffect transition="in" filter="wipe(up)">
                                      <p:cBhvr>
                                        <p:cTn id="52" dur="500"/>
                                        <p:tgtEl>
                                          <p:spTgt spid="14">
                                            <p:txEl>
                                              <p:pRg st="3" end="3"/>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1" fill="hold" grpId="0" nodeType="clickEffect">
                                  <p:stCondLst>
                                    <p:cond delay="0"/>
                                  </p:stCondLst>
                                  <p:childTnLst>
                                    <p:set>
                                      <p:cBhvr>
                                        <p:cTn id="56" dur="1" fill="hold">
                                          <p:stCondLst>
                                            <p:cond delay="0"/>
                                          </p:stCondLst>
                                        </p:cTn>
                                        <p:tgtEl>
                                          <p:spTgt spid="14">
                                            <p:txEl>
                                              <p:pRg st="4" end="4"/>
                                            </p:txEl>
                                          </p:spTgt>
                                        </p:tgtEl>
                                        <p:attrNameLst>
                                          <p:attrName>style.visibility</p:attrName>
                                        </p:attrNameLst>
                                      </p:cBhvr>
                                      <p:to>
                                        <p:strVal val="visible"/>
                                      </p:to>
                                    </p:set>
                                    <p:animEffect transition="in" filter="wipe(up)">
                                      <p:cBhvr>
                                        <p:cTn id="57" dur="500"/>
                                        <p:tgtEl>
                                          <p:spTgt spid="14">
                                            <p:txEl>
                                              <p:pRg st="4" end="4"/>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1" fill="hold" grpId="0" nodeType="clickEffect">
                                  <p:stCondLst>
                                    <p:cond delay="0"/>
                                  </p:stCondLst>
                                  <p:childTnLst>
                                    <p:set>
                                      <p:cBhvr>
                                        <p:cTn id="61" dur="1" fill="hold">
                                          <p:stCondLst>
                                            <p:cond delay="0"/>
                                          </p:stCondLst>
                                        </p:cTn>
                                        <p:tgtEl>
                                          <p:spTgt spid="14">
                                            <p:txEl>
                                              <p:pRg st="5" end="5"/>
                                            </p:txEl>
                                          </p:spTgt>
                                        </p:tgtEl>
                                        <p:attrNameLst>
                                          <p:attrName>style.visibility</p:attrName>
                                        </p:attrNameLst>
                                      </p:cBhvr>
                                      <p:to>
                                        <p:strVal val="visible"/>
                                      </p:to>
                                    </p:set>
                                    <p:animEffect transition="in" filter="wipe(up)">
                                      <p:cBhvr>
                                        <p:cTn id="62" dur="500"/>
                                        <p:tgtEl>
                                          <p:spTgt spid="14">
                                            <p:txEl>
                                              <p:pRg st="5" end="5"/>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1" fill="hold" grpId="0" nodeType="clickEffect">
                                  <p:stCondLst>
                                    <p:cond delay="0"/>
                                  </p:stCondLst>
                                  <p:childTnLst>
                                    <p:set>
                                      <p:cBhvr>
                                        <p:cTn id="66" dur="1" fill="hold">
                                          <p:stCondLst>
                                            <p:cond delay="0"/>
                                          </p:stCondLst>
                                        </p:cTn>
                                        <p:tgtEl>
                                          <p:spTgt spid="14">
                                            <p:txEl>
                                              <p:pRg st="6" end="6"/>
                                            </p:txEl>
                                          </p:spTgt>
                                        </p:tgtEl>
                                        <p:attrNameLst>
                                          <p:attrName>style.visibility</p:attrName>
                                        </p:attrNameLst>
                                      </p:cBhvr>
                                      <p:to>
                                        <p:strVal val="visible"/>
                                      </p:to>
                                    </p:set>
                                    <p:animEffect transition="in" filter="wipe(up)">
                                      <p:cBhvr>
                                        <p:cTn id="67" dur="500"/>
                                        <p:tgtEl>
                                          <p:spTgt spid="14">
                                            <p:txEl>
                                              <p:pRg st="6" end="6"/>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1" fill="hold" grpId="0" nodeType="clickEffect">
                                  <p:stCondLst>
                                    <p:cond delay="0"/>
                                  </p:stCondLst>
                                  <p:childTnLst>
                                    <p:set>
                                      <p:cBhvr>
                                        <p:cTn id="71" dur="1" fill="hold">
                                          <p:stCondLst>
                                            <p:cond delay="0"/>
                                          </p:stCondLst>
                                        </p:cTn>
                                        <p:tgtEl>
                                          <p:spTgt spid="14">
                                            <p:txEl>
                                              <p:pRg st="7" end="7"/>
                                            </p:txEl>
                                          </p:spTgt>
                                        </p:tgtEl>
                                        <p:attrNameLst>
                                          <p:attrName>style.visibility</p:attrName>
                                        </p:attrNameLst>
                                      </p:cBhvr>
                                      <p:to>
                                        <p:strVal val="visible"/>
                                      </p:to>
                                    </p:set>
                                    <p:animEffect transition="in" filter="wipe(up)">
                                      <p:cBhvr>
                                        <p:cTn id="72" dur="500"/>
                                        <p:tgtEl>
                                          <p:spTgt spid="14">
                                            <p:txEl>
                                              <p:pRg st="7" end="7"/>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8" fill="hold" grpId="0" nodeType="clickEffect">
                                  <p:stCondLst>
                                    <p:cond delay="0"/>
                                  </p:stCondLst>
                                  <p:childTnLst>
                                    <p:set>
                                      <p:cBhvr>
                                        <p:cTn id="76" dur="1" fill="hold">
                                          <p:stCondLst>
                                            <p:cond delay="0"/>
                                          </p:stCondLst>
                                        </p:cTn>
                                        <p:tgtEl>
                                          <p:spTgt spid="2"/>
                                        </p:tgtEl>
                                        <p:attrNameLst>
                                          <p:attrName>style.visibility</p:attrName>
                                        </p:attrNameLst>
                                      </p:cBhvr>
                                      <p:to>
                                        <p:strVal val="visible"/>
                                      </p:to>
                                    </p:set>
                                    <p:animEffect transition="in" filter="wipe(left)">
                                      <p:cBhvr>
                                        <p:cTn id="77" dur="2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uiExpand="1" build="p" animBg="1">
        <p:tmplLst>
          <p:tmpl>
            <p:tnLst>
              <p:par>
                <p:cTn presetID="22" presetClass="entr" presetSubtype="1" fill="hold" nodeType="clickEffect">
                  <p:stCondLst>
                    <p:cond delay="0"/>
                  </p:stCondLst>
                  <p:childTnLst>
                    <p:set>
                      <p:cBhvr>
                        <p:cTn dur="1" fill="hold">
                          <p:stCondLst>
                            <p:cond delay="0"/>
                          </p:stCondLst>
                        </p:cTn>
                        <p:tgtEl>
                          <p:spTgt spid="25"/>
                        </p:tgtEl>
                        <p:attrNameLst>
                          <p:attrName>style.visibility</p:attrName>
                        </p:attrNameLst>
                      </p:cBhvr>
                      <p:to>
                        <p:strVal val="visible"/>
                      </p:to>
                    </p:set>
                    <p:animEffect transition="in" filter="wipe(up)">
                      <p:cBhvr>
                        <p:cTn dur="500"/>
                        <p:tgtEl>
                          <p:spTgt spid="25"/>
                        </p:tgtEl>
                      </p:cBhvr>
                    </p:animEffect>
                  </p:childTnLst>
                </p:cTn>
              </p:par>
            </p:tnLst>
          </p:tmpl>
          <p:tmpl lvl="1">
            <p:tnLst>
              <p:par>
                <p:cTn presetID="22" presetClass="entr" presetSubtype="1" fill="hold" nodeType="clickEffect">
                  <p:stCondLst>
                    <p:cond delay="0"/>
                  </p:stCondLst>
                  <p:childTnLst>
                    <p:set>
                      <p:cBhvr>
                        <p:cTn dur="1" fill="hold">
                          <p:stCondLst>
                            <p:cond delay="0"/>
                          </p:stCondLst>
                        </p:cTn>
                        <p:tgtEl>
                          <p:spTgt spid="25"/>
                        </p:tgtEl>
                        <p:attrNameLst>
                          <p:attrName>style.visibility</p:attrName>
                        </p:attrNameLst>
                      </p:cBhvr>
                      <p:to>
                        <p:strVal val="visible"/>
                      </p:to>
                    </p:set>
                    <p:animEffect transition="in" filter="wipe(up)">
                      <p:cBhvr>
                        <p:cTn dur="500"/>
                        <p:tgtEl>
                          <p:spTgt spid="25"/>
                        </p:tgtEl>
                      </p:cBhvr>
                    </p:animEffect>
                  </p:childTnLst>
                </p:cTn>
              </p:par>
            </p:tnLst>
          </p:tmpl>
        </p:tmplLst>
      </p:bldP>
      <p:bldP spid="2" grpId="0" animBg="1"/>
      <p:bldP spid="14" grpId="0" uiExpand="1" build="p" animBg="1">
        <p:tmplLst>
          <p:tmpl>
            <p:tnLst>
              <p:par>
                <p:cTn presetID="22" presetClass="entr" presetSubtype="1" fill="hold" nodeType="click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wipe(up)">
                      <p:cBhvr>
                        <p:cTn dur="500"/>
                        <p:tgtEl>
                          <p:spTgt spid="14"/>
                        </p:tgtEl>
                      </p:cBhvr>
                    </p:animEffect>
                  </p:childTnLst>
                </p:cTn>
              </p:par>
            </p:tnLst>
          </p:tmpl>
          <p:tmpl lvl="1">
            <p:tnLst>
              <p:par>
                <p:cTn presetID="22" presetClass="entr" presetSubtype="1" fill="hold" nodeType="click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wipe(up)">
                      <p:cBhvr>
                        <p:cTn dur="500"/>
                        <p:tgtEl>
                          <p:spTgt spid="14"/>
                        </p:tgtEl>
                      </p:cBhvr>
                    </p:animEffect>
                  </p:childTnLst>
                </p:cTn>
              </p:par>
            </p:tnLst>
          </p:tmpl>
        </p:tmplLst>
      </p:b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BCA91DD8-A731-469A-BB09-5E7BA9C6C8D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1772" y="6745184"/>
            <a:ext cx="3903108" cy="79171"/>
          </a:xfrm>
          <a:prstGeom prst="rect">
            <a:avLst/>
          </a:prstGeom>
        </p:spPr>
      </p:pic>
      <p:pic>
        <p:nvPicPr>
          <p:cNvPr id="4" name="Picture 3">
            <a:extLst>
              <a:ext uri="{FF2B5EF4-FFF2-40B4-BE49-F238E27FC236}">
                <a16:creationId xmlns="" xmlns:a16="http://schemas.microsoft.com/office/drawing/2014/main" id="{BECD3442-55B7-44D2-8B0C-A48AFFBF415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97572" y="6597295"/>
            <a:ext cx="2775439" cy="295777"/>
          </a:xfrm>
          <a:prstGeom prst="rect">
            <a:avLst/>
          </a:prstGeom>
        </p:spPr>
      </p:pic>
      <p:grpSp>
        <p:nvGrpSpPr>
          <p:cNvPr id="13" name="Group 12">
            <a:extLst>
              <a:ext uri="{FF2B5EF4-FFF2-40B4-BE49-F238E27FC236}">
                <a16:creationId xmlns="" xmlns:a16="http://schemas.microsoft.com/office/drawing/2014/main" id="{8CCF46B5-7D20-415B-98D6-CFFB006B8506}"/>
              </a:ext>
            </a:extLst>
          </p:cNvPr>
          <p:cNvGrpSpPr/>
          <p:nvPr/>
        </p:nvGrpSpPr>
        <p:grpSpPr>
          <a:xfrm>
            <a:off x="3111340" y="75940"/>
            <a:ext cx="738457" cy="685800"/>
            <a:chOff x="1995645" y="1654893"/>
            <a:chExt cx="738457" cy="685800"/>
          </a:xfrm>
        </p:grpSpPr>
        <p:sp>
          <p:nvSpPr>
            <p:cNvPr id="16" name="AutoShape 43">
              <a:extLst>
                <a:ext uri="{FF2B5EF4-FFF2-40B4-BE49-F238E27FC236}">
                  <a16:creationId xmlns="" xmlns:a16="http://schemas.microsoft.com/office/drawing/2014/main" id="{EC2DAE92-0740-455C-998C-06ED1994E71D}"/>
                </a:ext>
              </a:extLst>
            </p:cNvPr>
            <p:cNvSpPr>
              <a:spLocks noChangeArrowheads="1"/>
            </p:cNvSpPr>
            <p:nvPr/>
          </p:nvSpPr>
          <p:spPr bwMode="gray">
            <a:xfrm>
              <a:off x="1995645" y="1654893"/>
              <a:ext cx="738457" cy="685800"/>
            </a:xfrm>
            <a:prstGeom prst="diamond">
              <a:avLst/>
            </a:prstGeom>
            <a:solidFill>
              <a:srgbClr val="FF0000"/>
            </a:solidFill>
            <a:ln w="25400" algn="ctr">
              <a:solidFill>
                <a:schemeClr val="bg1"/>
              </a:solidFill>
              <a:miter lim="800000"/>
              <a:headEnd/>
              <a:tailEnd/>
            </a:ln>
            <a:effectLst>
              <a:outerShdw dist="63500" dir="2212194" algn="ctr" rotWithShape="0">
                <a:srgbClr val="333333">
                  <a:alpha val="50000"/>
                </a:srgbClr>
              </a:outerShdw>
            </a:effectLst>
          </p:spPr>
          <p:txBody>
            <a:bodyPr wrap="none" anchor="ctr"/>
            <a:lstStyle/>
            <a:p>
              <a:pPr eaLnBrk="1" hangingPunct="1">
                <a:defRPr/>
              </a:pPr>
              <a:endParaRPr lang="en-US" sz="3200">
                <a:latin typeface="Chu Van An" panose="02020603050405020304" pitchFamily="18" charset="0"/>
                <a:cs typeface="Chu Van An" panose="02020603050405020304" pitchFamily="18" charset="0"/>
              </a:endParaRPr>
            </a:p>
          </p:txBody>
        </p:sp>
        <p:sp>
          <p:nvSpPr>
            <p:cNvPr id="17" name="Text Box 45">
              <a:extLst>
                <a:ext uri="{FF2B5EF4-FFF2-40B4-BE49-F238E27FC236}">
                  <a16:creationId xmlns="" xmlns:a16="http://schemas.microsoft.com/office/drawing/2014/main" id="{B73BB27B-82AA-46BA-B313-9BBC4936D223}"/>
                </a:ext>
              </a:extLst>
            </p:cNvPr>
            <p:cNvSpPr txBox="1">
              <a:spLocks noChangeArrowheads="1"/>
            </p:cNvSpPr>
            <p:nvPr/>
          </p:nvSpPr>
          <p:spPr bwMode="gray">
            <a:xfrm>
              <a:off x="2067355" y="1730835"/>
              <a:ext cx="59503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vi-VN" sz="3200" b="1">
                  <a:solidFill>
                    <a:srgbClr val="FFFF00"/>
                  </a:solidFill>
                  <a:latin typeface="Yu Gothic" panose="020B0400000000000000" pitchFamily="34" charset="-128"/>
                  <a:ea typeface="Yu Gothic" panose="020B0400000000000000" pitchFamily="34" charset="-128"/>
                  <a:cs typeface="Chu Van An" panose="02020603050405020304" pitchFamily="18" charset="0"/>
                </a:rPr>
                <a:t>⓷</a:t>
              </a:r>
              <a:endParaRPr lang="en-US" altLang="vi-VN" sz="3200" b="1">
                <a:solidFill>
                  <a:srgbClr val="FFFF00"/>
                </a:solidFill>
                <a:latin typeface="Chu Van An" panose="02020603050405020304" pitchFamily="18" charset="0"/>
                <a:cs typeface="Chu Van An" panose="02020603050405020304" pitchFamily="18" charset="0"/>
              </a:endParaRPr>
            </a:p>
          </p:txBody>
        </p:sp>
      </p:grpSp>
      <p:grpSp>
        <p:nvGrpSpPr>
          <p:cNvPr id="8" name="Group 7">
            <a:extLst>
              <a:ext uri="{FF2B5EF4-FFF2-40B4-BE49-F238E27FC236}">
                <a16:creationId xmlns="" xmlns:a16="http://schemas.microsoft.com/office/drawing/2014/main" id="{0C4A8818-A8C6-40B2-93FC-502248369014}"/>
              </a:ext>
            </a:extLst>
          </p:cNvPr>
          <p:cNvGrpSpPr/>
          <p:nvPr/>
        </p:nvGrpSpPr>
        <p:grpSpPr>
          <a:xfrm>
            <a:off x="-1372802" y="2046834"/>
            <a:ext cx="9144002" cy="5329684"/>
            <a:chOff x="-1059316" y="1014150"/>
            <a:chExt cx="9144002" cy="5329684"/>
          </a:xfrm>
        </p:grpSpPr>
        <p:pic>
          <p:nvPicPr>
            <p:cNvPr id="20" name="Picture 345" descr="shadow_1_m">
              <a:extLst>
                <a:ext uri="{FF2B5EF4-FFF2-40B4-BE49-F238E27FC236}">
                  <a16:creationId xmlns="" xmlns:a16="http://schemas.microsoft.com/office/drawing/2014/main" id="{E4140265-4281-4518-8FC8-899425A5D0E6}"/>
                </a:ext>
              </a:extLst>
            </p:cNvPr>
            <p:cNvPicPr>
              <a:picLocks noChangeAspect="1" noChangeArrowheads="1"/>
            </p:cNvPicPr>
            <p:nvPr/>
          </p:nvPicPr>
          <p:blipFill>
            <a:blip r:embed="rId4"/>
            <a:srcRect r="61411"/>
            <a:stretch>
              <a:fillRect/>
            </a:stretch>
          </p:blipFill>
          <p:spPr bwMode="gray">
            <a:xfrm flipH="1">
              <a:off x="419251" y="1014150"/>
              <a:ext cx="67637" cy="5329684"/>
            </a:xfrm>
            <a:prstGeom prst="rect">
              <a:avLst/>
            </a:prstGeom>
            <a:noFill/>
            <a:ln w="9525">
              <a:noFill/>
              <a:miter lim="800000"/>
              <a:headEnd/>
              <a:tailEnd/>
            </a:ln>
          </p:spPr>
        </p:pic>
        <p:pic>
          <p:nvPicPr>
            <p:cNvPr id="21" name="Picture 345" descr="shadow_1_m">
              <a:extLst>
                <a:ext uri="{FF2B5EF4-FFF2-40B4-BE49-F238E27FC236}">
                  <a16:creationId xmlns="" xmlns:a16="http://schemas.microsoft.com/office/drawing/2014/main" id="{9DFFB59F-41F6-40E0-93B9-B0DF75A1541D}"/>
                </a:ext>
              </a:extLst>
            </p:cNvPr>
            <p:cNvPicPr>
              <a:picLocks noChangeAspect="1" noChangeArrowheads="1"/>
            </p:cNvPicPr>
            <p:nvPr/>
          </p:nvPicPr>
          <p:blipFill>
            <a:blip r:embed="rId4"/>
            <a:srcRect r="61411"/>
            <a:stretch>
              <a:fillRect/>
            </a:stretch>
          </p:blipFill>
          <p:spPr bwMode="gray">
            <a:xfrm rot="16200000" flipH="1">
              <a:off x="3489825" y="1078573"/>
              <a:ext cx="45719" cy="9144002"/>
            </a:xfrm>
            <a:prstGeom prst="rect">
              <a:avLst/>
            </a:prstGeom>
            <a:noFill/>
            <a:ln w="9525">
              <a:noFill/>
              <a:miter lim="800000"/>
              <a:headEnd/>
              <a:tailEnd/>
            </a:ln>
          </p:spPr>
        </p:pic>
      </p:grpSp>
      <p:sp>
        <p:nvSpPr>
          <p:cNvPr id="24" name="Hexagon 26">
            <a:extLst>
              <a:ext uri="{FF2B5EF4-FFF2-40B4-BE49-F238E27FC236}">
                <a16:creationId xmlns="" xmlns:a16="http://schemas.microsoft.com/office/drawing/2014/main" id="{F8C658E0-2FBF-41D6-899E-A9FB2E7EC7FC}"/>
              </a:ext>
            </a:extLst>
          </p:cNvPr>
          <p:cNvSpPr/>
          <p:nvPr/>
        </p:nvSpPr>
        <p:spPr bwMode="auto">
          <a:xfrm>
            <a:off x="3921507" y="123655"/>
            <a:ext cx="5446566" cy="685800"/>
          </a:xfrm>
          <a:prstGeom prst="hexagon">
            <a:avLst>
              <a:gd name="adj" fmla="val 31838"/>
              <a:gd name="vf" fmla="val 115470"/>
            </a:avLst>
          </a:prstGeom>
          <a:solidFill>
            <a:srgbClr val="CCECFF"/>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algn="ctr"/>
            <a:r>
              <a:rPr lang="en-US" altLang="vi-VN" sz="3200" b="1">
                <a:solidFill>
                  <a:srgbClr val="0000CC"/>
                </a:solidFill>
                <a:latin typeface="Chu Van An" panose="02020603050405020304" pitchFamily="18" charset="0"/>
                <a:cs typeface="Chu Van An" panose="02020603050405020304" pitchFamily="18" charset="0"/>
              </a:rPr>
              <a:t>Bài tập minh họa</a:t>
            </a:r>
          </a:p>
        </p:txBody>
      </p:sp>
      <mc:AlternateContent xmlns:mc="http://schemas.openxmlformats.org/markup-compatibility/2006" xmlns:a14="http://schemas.microsoft.com/office/drawing/2010/main">
        <mc:Choice Requires="a14">
          <p:sp>
            <p:nvSpPr>
              <p:cNvPr id="25" name="Content Placeholder 2">
                <a:extLst>
                  <a:ext uri="{FF2B5EF4-FFF2-40B4-BE49-F238E27FC236}">
                    <a16:creationId xmlns="" xmlns:a16="http://schemas.microsoft.com/office/drawing/2014/main" id="{1CB4C6FF-9D2A-4DB8-995D-95E7EA1CCA0B}"/>
                  </a:ext>
                </a:extLst>
              </p:cNvPr>
              <p:cNvSpPr txBox="1">
                <a:spLocks/>
              </p:cNvSpPr>
              <p:nvPr/>
            </p:nvSpPr>
            <p:spPr>
              <a:xfrm>
                <a:off x="139583" y="907512"/>
                <a:ext cx="11951976" cy="2292888"/>
              </a:xfrm>
              <a:prstGeom prst="rect">
                <a:avLst/>
              </a:prstGeom>
              <a:solidFill>
                <a:srgbClr val="FFFFCC"/>
              </a:solidFill>
              <a:ln>
                <a:solidFill>
                  <a:srgbClr val="0000CC"/>
                </a:solidFill>
                <a:prstDash val="sysDash"/>
              </a:ln>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3200" kern="1200">
                    <a:solidFill>
                      <a:srgbClr val="000066"/>
                    </a:solidFill>
                    <a:latin typeface="Chu Van An" panose="02020603050405020304" pitchFamily="18" charset="0"/>
                    <a:ea typeface="+mn-ea"/>
                    <a:cs typeface="Chu Van An" panose="02020603050405020304" pitchFamily="18" charset="0"/>
                  </a:defRPr>
                </a:lvl1pPr>
                <a:lvl2pPr marL="457200" indent="0" algn="ctr" defTabSz="914400" rtl="0" eaLnBrk="1" latinLnBrk="0" hangingPunct="1">
                  <a:lnSpc>
                    <a:spcPct val="90000"/>
                  </a:lnSpc>
                  <a:spcBef>
                    <a:spcPts val="500"/>
                  </a:spcBef>
                  <a:buFont typeface="Arial" panose="020B0604020202020204" pitchFamily="34" charset="0"/>
                  <a:buNone/>
                  <a:defRPr sz="3800" kern="1200">
                    <a:solidFill>
                      <a:schemeClr val="bg1">
                        <a:lumMod val="95000"/>
                      </a:schemeClr>
                    </a:solidFill>
                    <a:latin typeface="Chu Van An" panose="02020603050405020304" pitchFamily="18" charset="0"/>
                    <a:ea typeface="+mn-ea"/>
                    <a:cs typeface="Chu Van An" panose="02020603050405020304" pitchFamily="18" charset="0"/>
                  </a:defRPr>
                </a:lvl2pPr>
                <a:lvl3pPr marL="914400" indent="0" algn="ctr" defTabSz="914400" rtl="0" eaLnBrk="1" latinLnBrk="0" hangingPunct="1">
                  <a:lnSpc>
                    <a:spcPct val="90000"/>
                  </a:lnSpc>
                  <a:spcBef>
                    <a:spcPts val="500"/>
                  </a:spcBef>
                  <a:buFont typeface="Arial" panose="020B0604020202020204" pitchFamily="34" charset="0"/>
                  <a:buNone/>
                  <a:defRPr sz="3800" kern="1200">
                    <a:solidFill>
                      <a:schemeClr val="bg1">
                        <a:lumMod val="95000"/>
                      </a:schemeClr>
                    </a:solidFill>
                    <a:latin typeface="Chu Van An" panose="02020603050405020304" pitchFamily="18" charset="0"/>
                    <a:ea typeface="+mn-ea"/>
                    <a:cs typeface="Chu Van An" panose="02020603050405020304" pitchFamily="18" charset="0"/>
                  </a:defRPr>
                </a:lvl3pPr>
                <a:lvl4pPr marL="1371600" indent="0" algn="ctr" defTabSz="914400" rtl="0" eaLnBrk="1" latinLnBrk="0" hangingPunct="1">
                  <a:lnSpc>
                    <a:spcPct val="90000"/>
                  </a:lnSpc>
                  <a:spcBef>
                    <a:spcPts val="500"/>
                  </a:spcBef>
                  <a:buFont typeface="Arial" panose="020B0604020202020204" pitchFamily="34" charset="0"/>
                  <a:buNone/>
                  <a:defRPr sz="3800" kern="1200">
                    <a:solidFill>
                      <a:schemeClr val="bg1">
                        <a:lumMod val="95000"/>
                      </a:schemeClr>
                    </a:solidFill>
                    <a:latin typeface="Chu Van An" panose="02020603050405020304" pitchFamily="18" charset="0"/>
                    <a:ea typeface="+mn-ea"/>
                    <a:cs typeface="Chu Van An" panose="02020603050405020304" pitchFamily="18" charset="0"/>
                  </a:defRPr>
                </a:lvl4pPr>
                <a:lvl5pPr marL="1828800" indent="0" algn="ctr" defTabSz="914400" rtl="0" eaLnBrk="1" latinLnBrk="0" hangingPunct="1">
                  <a:lnSpc>
                    <a:spcPct val="90000"/>
                  </a:lnSpc>
                  <a:spcBef>
                    <a:spcPts val="500"/>
                  </a:spcBef>
                  <a:buFont typeface="Arial" panose="020B0604020202020204" pitchFamily="34" charset="0"/>
                  <a:buNone/>
                  <a:defRPr sz="3800" kern="1200">
                    <a:solidFill>
                      <a:schemeClr val="bg1">
                        <a:lumMod val="95000"/>
                      </a:schemeClr>
                    </a:solidFill>
                    <a:latin typeface="Chu Van An" panose="02020603050405020304" pitchFamily="18" charset="0"/>
                    <a:ea typeface="+mn-ea"/>
                    <a:cs typeface="Chu Van An" panose="02020603050405020304" pitchFamily="18" charset="0"/>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b="1">
                    <a:solidFill>
                      <a:srgbClr val="FF0000"/>
                    </a:solidFill>
                  </a:rPr>
                  <a:t>Câu </a:t>
                </a:r>
                <a:r>
                  <a:rPr lang="en-US" b="1">
                    <a:solidFill>
                      <a:srgbClr val="FF0000"/>
                    </a:solidFill>
                    <a:sym typeface="Wingdings" panose="05000000000000000000" pitchFamily="2" charset="2"/>
                  </a:rPr>
                  <a:t></a:t>
                </a:r>
                <a:r>
                  <a:rPr lang="en-US" b="1">
                    <a:solidFill>
                      <a:srgbClr val="FF0000"/>
                    </a:solidFill>
                  </a:rPr>
                  <a:t>. </a:t>
                </a:r>
                <a:r>
                  <a:rPr lang="en-US"/>
                  <a:t>Cho hình trụ có trục </a:t>
                </a:r>
                <a14:m>
                  <m:oMath xmlns:m="http://schemas.openxmlformats.org/officeDocument/2006/math">
                    <m:r>
                      <a:rPr lang="en-US" i="1">
                        <a:latin typeface="Cambria Math" panose="02040503050406030204" pitchFamily="18" charset="0"/>
                      </a:rPr>
                      <m:t>𝑂𝑂</m:t>
                    </m:r>
                    <m:r>
                      <a:rPr lang="en-US" i="1">
                        <a:latin typeface="Cambria Math" panose="02040503050406030204" pitchFamily="18" charset="0"/>
                      </a:rPr>
                      <m:t>′</m:t>
                    </m:r>
                  </m:oMath>
                </a14:m>
                <a:r>
                  <a:rPr lang="en-US"/>
                  <a:t>, thiết diện qua trục là một hình vuông cạnh </a:t>
                </a:r>
                <a14:m>
                  <m:oMath xmlns:m="http://schemas.openxmlformats.org/officeDocument/2006/math">
                    <m:r>
                      <a:rPr lang="en-US">
                        <a:latin typeface="Cambria Math" panose="02040503050406030204" pitchFamily="18" charset="0"/>
                      </a:rPr>
                      <m:t>2</m:t>
                    </m:r>
                    <m:r>
                      <a:rPr lang="en-US" i="1">
                        <a:latin typeface="Cambria Math" panose="02040503050406030204" pitchFamily="18" charset="0"/>
                      </a:rPr>
                      <m:t>𝑎</m:t>
                    </m:r>
                  </m:oMath>
                </a14:m>
                <a:r>
                  <a:rPr lang="en-US"/>
                  <a:t>. Mặt phẳng </a:t>
                </a:r>
                <a14:m>
                  <m:oMath xmlns:m="http://schemas.openxmlformats.org/officeDocument/2006/math">
                    <m:d>
                      <m:dPr>
                        <m:ctrlPr>
                          <a:rPr lang="en-US" i="1">
                            <a:latin typeface="Cambria Math"/>
                          </a:rPr>
                        </m:ctrlPr>
                      </m:dPr>
                      <m:e>
                        <m:r>
                          <a:rPr lang="en-US" i="1">
                            <a:latin typeface="Cambria Math" panose="02040503050406030204" pitchFamily="18" charset="0"/>
                          </a:rPr>
                          <m:t>𝑃</m:t>
                        </m:r>
                      </m:e>
                    </m:d>
                  </m:oMath>
                </a14:m>
                <a:r>
                  <a:rPr lang="en-US"/>
                  <a:t>song song với trục và cách trục một khoảng </a:t>
                </a:r>
                <a14:m>
                  <m:oMath xmlns:m="http://schemas.openxmlformats.org/officeDocument/2006/math">
                    <m:f>
                      <m:fPr>
                        <m:ctrlPr>
                          <a:rPr lang="en-US" i="1">
                            <a:latin typeface="Cambria Math"/>
                          </a:rPr>
                        </m:ctrlPr>
                      </m:fPr>
                      <m:num>
                        <m:r>
                          <a:rPr lang="en-US" i="1">
                            <a:latin typeface="Cambria Math" panose="02040503050406030204" pitchFamily="18" charset="0"/>
                          </a:rPr>
                          <m:t>𝑎</m:t>
                        </m:r>
                      </m:num>
                      <m:den>
                        <m:r>
                          <a:rPr lang="en-US">
                            <a:latin typeface="Cambria Math" panose="02040503050406030204" pitchFamily="18" charset="0"/>
                          </a:rPr>
                          <m:t>2</m:t>
                        </m:r>
                      </m:den>
                    </m:f>
                  </m:oMath>
                </a14:m>
                <a:r>
                  <a:rPr lang="en-US"/>
                  <a:t>. Tính diện tích thiết diện của trụ cắt bởi </a:t>
                </a:r>
                <a14:m>
                  <m:oMath xmlns:m="http://schemas.openxmlformats.org/officeDocument/2006/math">
                    <m:d>
                      <m:dPr>
                        <m:ctrlPr>
                          <a:rPr lang="en-US" i="1">
                            <a:latin typeface="Cambria Math"/>
                          </a:rPr>
                        </m:ctrlPr>
                      </m:dPr>
                      <m:e>
                        <m:r>
                          <a:rPr lang="en-US" i="1">
                            <a:latin typeface="Cambria Math" panose="02040503050406030204" pitchFamily="18" charset="0"/>
                          </a:rPr>
                          <m:t>𝑃</m:t>
                        </m:r>
                      </m:e>
                    </m:d>
                  </m:oMath>
                </a14:m>
                <a:endParaRPr lang="en-US"/>
              </a:p>
              <a:p>
                <a:r>
                  <a:rPr lang="en-US" b="1"/>
                  <a:t>	Ⓐ. </a:t>
                </a:r>
                <a14:m>
                  <m:oMath xmlns:m="http://schemas.openxmlformats.org/officeDocument/2006/math">
                    <m:sSup>
                      <m:sSupPr>
                        <m:ctrlPr>
                          <a:rPr lang="en-US" i="1">
                            <a:latin typeface="Cambria Math"/>
                          </a:rPr>
                        </m:ctrlPr>
                      </m:sSupPr>
                      <m:e>
                        <m:r>
                          <a:rPr lang="en-US" i="1">
                            <a:latin typeface="Cambria Math" panose="02040503050406030204" pitchFamily="18" charset="0"/>
                          </a:rPr>
                          <m:t>𝑎</m:t>
                        </m:r>
                      </m:e>
                      <m:sup>
                        <m:r>
                          <a:rPr lang="en-US">
                            <a:latin typeface="Cambria Math" panose="02040503050406030204" pitchFamily="18" charset="0"/>
                          </a:rPr>
                          <m:t>2</m:t>
                        </m:r>
                      </m:sup>
                    </m:sSup>
                    <m:rad>
                      <m:radPr>
                        <m:degHide m:val="on"/>
                        <m:ctrlPr>
                          <a:rPr lang="en-US" i="1">
                            <a:latin typeface="Cambria Math"/>
                          </a:rPr>
                        </m:ctrlPr>
                      </m:radPr>
                      <m:deg/>
                      <m:e>
                        <m:r>
                          <a:rPr lang="en-US">
                            <a:latin typeface="Cambria Math" panose="02040503050406030204" pitchFamily="18" charset="0"/>
                          </a:rPr>
                          <m:t>3</m:t>
                        </m:r>
                      </m:e>
                    </m:rad>
                  </m:oMath>
                </a14:m>
                <a:r>
                  <a:rPr lang="en-US"/>
                  <a:t>.		</a:t>
                </a:r>
                <a:r>
                  <a:rPr lang="en-US" b="1"/>
                  <a:t>Ⓑ. </a:t>
                </a:r>
                <a14:m>
                  <m:oMath xmlns:m="http://schemas.openxmlformats.org/officeDocument/2006/math">
                    <m:sSup>
                      <m:sSupPr>
                        <m:ctrlPr>
                          <a:rPr lang="en-US" i="1">
                            <a:latin typeface="Cambria Math"/>
                          </a:rPr>
                        </m:ctrlPr>
                      </m:sSupPr>
                      <m:e>
                        <m:r>
                          <a:rPr lang="en-US" i="1">
                            <a:latin typeface="Cambria Math" panose="02040503050406030204" pitchFamily="18" charset="0"/>
                          </a:rPr>
                          <m:t>𝑎</m:t>
                        </m:r>
                      </m:e>
                      <m:sup>
                        <m:r>
                          <a:rPr lang="en-US">
                            <a:latin typeface="Cambria Math" panose="02040503050406030204" pitchFamily="18" charset="0"/>
                          </a:rPr>
                          <m:t>2</m:t>
                        </m:r>
                      </m:sup>
                    </m:sSup>
                    <m:r>
                      <a:rPr lang="en-US" b="0" i="1" smtClean="0">
                        <a:latin typeface="Cambria Math" panose="02040503050406030204" pitchFamily="18" charset="0"/>
                      </a:rPr>
                      <m:t>.</m:t>
                    </m:r>
                  </m:oMath>
                </a14:m>
                <a:r>
                  <a:rPr lang="en-US" b="1"/>
                  <a:t>	Ⓒ. </a:t>
                </a:r>
                <a14:m>
                  <m:oMath xmlns:m="http://schemas.openxmlformats.org/officeDocument/2006/math">
                    <m:r>
                      <a:rPr lang="en-US">
                        <a:latin typeface="Cambria Math" panose="02040503050406030204" pitchFamily="18" charset="0"/>
                      </a:rPr>
                      <m:t>2</m:t>
                    </m:r>
                    <m:sSup>
                      <m:sSupPr>
                        <m:ctrlPr>
                          <a:rPr lang="en-US" i="1">
                            <a:latin typeface="Cambria Math"/>
                          </a:rPr>
                        </m:ctrlPr>
                      </m:sSupPr>
                      <m:e>
                        <m:r>
                          <a:rPr lang="en-US" i="1">
                            <a:latin typeface="Cambria Math" panose="02040503050406030204" pitchFamily="18" charset="0"/>
                          </a:rPr>
                          <m:t>𝑎</m:t>
                        </m:r>
                      </m:e>
                      <m:sup>
                        <m:r>
                          <a:rPr lang="en-US">
                            <a:latin typeface="Cambria Math" panose="02040503050406030204" pitchFamily="18" charset="0"/>
                          </a:rPr>
                          <m:t>2</m:t>
                        </m:r>
                      </m:sup>
                    </m:sSup>
                    <m:rad>
                      <m:radPr>
                        <m:degHide m:val="on"/>
                        <m:ctrlPr>
                          <a:rPr lang="en-US" i="1">
                            <a:latin typeface="Cambria Math"/>
                          </a:rPr>
                        </m:ctrlPr>
                      </m:radPr>
                      <m:deg/>
                      <m:e>
                        <m:r>
                          <a:rPr lang="en-US">
                            <a:latin typeface="Cambria Math" panose="02040503050406030204" pitchFamily="18" charset="0"/>
                          </a:rPr>
                          <m:t>3</m:t>
                        </m:r>
                      </m:e>
                    </m:rad>
                    <m:r>
                      <a:rPr lang="en-US" b="0" i="1" smtClean="0">
                        <a:latin typeface="Cambria Math" panose="02040503050406030204" pitchFamily="18" charset="0"/>
                      </a:rPr>
                      <m:t>.</m:t>
                    </m:r>
                  </m:oMath>
                </a14:m>
                <a:r>
                  <a:rPr lang="en-US" b="1"/>
                  <a:t> 	Ⓓ. </a:t>
                </a:r>
                <a14:m>
                  <m:oMath xmlns:m="http://schemas.openxmlformats.org/officeDocument/2006/math">
                    <m:r>
                      <a:rPr lang="en-US" i="1">
                        <a:latin typeface="Cambria Math" panose="02040503050406030204" pitchFamily="18" charset="0"/>
                      </a:rPr>
                      <m:t>𝜋</m:t>
                    </m:r>
                    <m:sSup>
                      <m:sSupPr>
                        <m:ctrlPr>
                          <a:rPr lang="en-US" i="1">
                            <a:latin typeface="Cambria Math"/>
                          </a:rPr>
                        </m:ctrlPr>
                      </m:sSupPr>
                      <m:e>
                        <m:r>
                          <a:rPr lang="en-US" i="1">
                            <a:latin typeface="Cambria Math" panose="02040503050406030204" pitchFamily="18" charset="0"/>
                          </a:rPr>
                          <m:t>𝑎</m:t>
                        </m:r>
                      </m:e>
                      <m:sup>
                        <m:r>
                          <a:rPr lang="en-US">
                            <a:latin typeface="Cambria Math" panose="02040503050406030204" pitchFamily="18" charset="0"/>
                          </a:rPr>
                          <m:t>2</m:t>
                        </m:r>
                      </m:sup>
                    </m:sSup>
                  </m:oMath>
                </a14:m>
                <a:r>
                  <a:rPr lang="en-US"/>
                  <a:t>.</a:t>
                </a:r>
              </a:p>
            </p:txBody>
          </p:sp>
        </mc:Choice>
        <mc:Fallback xmlns="">
          <p:sp>
            <p:nvSpPr>
              <p:cNvPr id="25" name="Content Placeholder 2">
                <a:extLst>
                  <a:ext uri="{FF2B5EF4-FFF2-40B4-BE49-F238E27FC236}">
                    <a16:creationId xmlns:a16="http://schemas.microsoft.com/office/drawing/2014/main" id="{1CB4C6FF-9D2A-4DB8-995D-95E7EA1CCA0B}"/>
                  </a:ext>
                </a:extLst>
              </p:cNvPr>
              <p:cNvSpPr txBox="1">
                <a:spLocks noRot="1" noChangeAspect="1" noMove="1" noResize="1" noEditPoints="1" noAdjustHandles="1" noChangeArrowheads="1" noChangeShapeType="1" noTextEdit="1"/>
              </p:cNvSpPr>
              <p:nvPr/>
            </p:nvSpPr>
            <p:spPr>
              <a:xfrm>
                <a:off x="139583" y="907512"/>
                <a:ext cx="11951976" cy="2292888"/>
              </a:xfrm>
              <a:prstGeom prst="rect">
                <a:avLst/>
              </a:prstGeom>
              <a:blipFill>
                <a:blip r:embed="rId5"/>
                <a:stretch>
                  <a:fillRect l="-1274" t="-5556" r="-509" b="-2646"/>
                </a:stretch>
              </a:blipFill>
              <a:ln>
                <a:solidFill>
                  <a:srgbClr val="0000CC"/>
                </a:solidFill>
                <a:prstDash val="sysDash"/>
              </a:ln>
            </p:spPr>
            <p:txBody>
              <a:bodyPr/>
              <a:lstStyle/>
              <a:p>
                <a:r>
                  <a:rPr lang="en-US">
                    <a:noFill/>
                  </a:rPr>
                  <a:t> </a:t>
                </a:r>
              </a:p>
            </p:txBody>
          </p:sp>
        </mc:Fallback>
      </mc:AlternateContent>
      <p:sp>
        <p:nvSpPr>
          <p:cNvPr id="2" name="Oval 1">
            <a:extLst>
              <a:ext uri="{FF2B5EF4-FFF2-40B4-BE49-F238E27FC236}">
                <a16:creationId xmlns="" xmlns:a16="http://schemas.microsoft.com/office/drawing/2014/main" id="{B115D1D0-0856-44C3-9772-421F7E3019E3}"/>
              </a:ext>
            </a:extLst>
          </p:cNvPr>
          <p:cNvSpPr/>
          <p:nvPr/>
        </p:nvSpPr>
        <p:spPr>
          <a:xfrm>
            <a:off x="5670329" y="2486066"/>
            <a:ext cx="603482" cy="568036"/>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mc:AlternateContent xmlns:mc="http://schemas.openxmlformats.org/markup-compatibility/2006" xmlns:a14="http://schemas.microsoft.com/office/drawing/2010/main">
        <mc:Choice Requires="a14">
          <p:sp>
            <p:nvSpPr>
              <p:cNvPr id="14" name="Content Placeholder 2">
                <a:extLst>
                  <a:ext uri="{FF2B5EF4-FFF2-40B4-BE49-F238E27FC236}">
                    <a16:creationId xmlns="" xmlns:a16="http://schemas.microsoft.com/office/drawing/2014/main" id="{29564E12-EB90-414C-B802-FE38DAC3540A}"/>
                  </a:ext>
                </a:extLst>
              </p:cNvPr>
              <p:cNvSpPr txBox="1">
                <a:spLocks/>
              </p:cNvSpPr>
              <p:nvPr/>
            </p:nvSpPr>
            <p:spPr>
              <a:xfrm>
                <a:off x="145257" y="3239466"/>
                <a:ext cx="9155180" cy="3501028"/>
              </a:xfrm>
              <a:prstGeom prst="rect">
                <a:avLst/>
              </a:prstGeom>
              <a:solidFill>
                <a:srgbClr val="CCFFFF"/>
              </a:solidFill>
              <a:ln>
                <a:solidFill>
                  <a:srgbClr val="0000CC"/>
                </a:solidFill>
                <a:prstDash val="sysDot"/>
              </a:ln>
            </p:spPr>
            <p:txBody>
              <a:bodyPr vert="horz" lIns="91440" tIns="45720" rIns="91440" bIns="45720" rtlCol="0">
                <a:normAutofit fontScale="92500" lnSpcReduction="10000"/>
              </a:bodyPr>
              <a:lstStyle>
                <a:lvl1pPr marL="0" indent="0" algn="l" defTabSz="914400" rtl="0" eaLnBrk="1" latinLnBrk="0" hangingPunct="1">
                  <a:lnSpc>
                    <a:spcPct val="90000"/>
                  </a:lnSpc>
                  <a:spcBef>
                    <a:spcPts val="1000"/>
                  </a:spcBef>
                  <a:buFont typeface="Arial" panose="020B0604020202020204" pitchFamily="34" charset="0"/>
                  <a:buNone/>
                  <a:defRPr sz="3200" kern="1200">
                    <a:solidFill>
                      <a:srgbClr val="000066"/>
                    </a:solidFill>
                    <a:latin typeface="Chu Van An" panose="02020603050405020304" pitchFamily="18" charset="0"/>
                    <a:ea typeface="+mn-ea"/>
                    <a:cs typeface="Chu Van An" panose="02020603050405020304" pitchFamily="18" charset="0"/>
                  </a:defRPr>
                </a:lvl1pPr>
                <a:lvl2pPr marL="457200" indent="0" algn="ctr" defTabSz="914400" rtl="0" eaLnBrk="1" latinLnBrk="0" hangingPunct="1">
                  <a:lnSpc>
                    <a:spcPct val="90000"/>
                  </a:lnSpc>
                  <a:spcBef>
                    <a:spcPts val="500"/>
                  </a:spcBef>
                  <a:buFont typeface="Arial" panose="020B0604020202020204" pitchFamily="34" charset="0"/>
                  <a:buNone/>
                  <a:defRPr sz="3800" kern="1200">
                    <a:solidFill>
                      <a:schemeClr val="bg1">
                        <a:lumMod val="95000"/>
                      </a:schemeClr>
                    </a:solidFill>
                    <a:latin typeface="Chu Van An" panose="02020603050405020304" pitchFamily="18" charset="0"/>
                    <a:ea typeface="+mn-ea"/>
                    <a:cs typeface="Chu Van An" panose="02020603050405020304" pitchFamily="18" charset="0"/>
                  </a:defRPr>
                </a:lvl2pPr>
                <a:lvl3pPr marL="914400" indent="0" algn="ctr" defTabSz="914400" rtl="0" eaLnBrk="1" latinLnBrk="0" hangingPunct="1">
                  <a:lnSpc>
                    <a:spcPct val="90000"/>
                  </a:lnSpc>
                  <a:spcBef>
                    <a:spcPts val="500"/>
                  </a:spcBef>
                  <a:buFont typeface="Arial" panose="020B0604020202020204" pitchFamily="34" charset="0"/>
                  <a:buNone/>
                  <a:defRPr sz="3800" kern="1200">
                    <a:solidFill>
                      <a:schemeClr val="bg1">
                        <a:lumMod val="95000"/>
                      </a:schemeClr>
                    </a:solidFill>
                    <a:latin typeface="Chu Van An" panose="02020603050405020304" pitchFamily="18" charset="0"/>
                    <a:ea typeface="+mn-ea"/>
                    <a:cs typeface="Chu Van An" panose="02020603050405020304" pitchFamily="18" charset="0"/>
                  </a:defRPr>
                </a:lvl3pPr>
                <a:lvl4pPr marL="1371600" indent="0" algn="ctr" defTabSz="914400" rtl="0" eaLnBrk="1" latinLnBrk="0" hangingPunct="1">
                  <a:lnSpc>
                    <a:spcPct val="90000"/>
                  </a:lnSpc>
                  <a:spcBef>
                    <a:spcPts val="500"/>
                  </a:spcBef>
                  <a:buFont typeface="Arial" panose="020B0604020202020204" pitchFamily="34" charset="0"/>
                  <a:buNone/>
                  <a:defRPr sz="3800" kern="1200">
                    <a:solidFill>
                      <a:schemeClr val="bg1">
                        <a:lumMod val="95000"/>
                      </a:schemeClr>
                    </a:solidFill>
                    <a:latin typeface="Chu Van An" panose="02020603050405020304" pitchFamily="18" charset="0"/>
                    <a:ea typeface="+mn-ea"/>
                    <a:cs typeface="Chu Van An" panose="02020603050405020304" pitchFamily="18" charset="0"/>
                  </a:defRPr>
                </a:lvl4pPr>
                <a:lvl5pPr marL="1828800" indent="0" algn="ctr" defTabSz="914400" rtl="0" eaLnBrk="1" latinLnBrk="0" hangingPunct="1">
                  <a:lnSpc>
                    <a:spcPct val="90000"/>
                  </a:lnSpc>
                  <a:spcBef>
                    <a:spcPts val="500"/>
                  </a:spcBef>
                  <a:buFont typeface="Arial" panose="020B0604020202020204" pitchFamily="34" charset="0"/>
                  <a:buNone/>
                  <a:defRPr sz="3800" kern="1200">
                    <a:solidFill>
                      <a:schemeClr val="bg1">
                        <a:lumMod val="95000"/>
                      </a:schemeClr>
                    </a:solidFill>
                    <a:latin typeface="Chu Van An" panose="02020603050405020304" pitchFamily="18" charset="0"/>
                    <a:ea typeface="+mn-ea"/>
                    <a:cs typeface="Chu Van An" panose="02020603050405020304" pitchFamily="18" charset="0"/>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b="1">
                    <a:solidFill>
                      <a:srgbClr val="FF0000"/>
                    </a:solidFill>
                    <a:sym typeface="Wingdings" panose="05000000000000000000" pitchFamily="2" charset="2"/>
                  </a:rPr>
                  <a:t>. </a:t>
                </a:r>
                <a:r>
                  <a:rPr lang="en-US" b="1">
                    <a:solidFill>
                      <a:srgbClr val="FF0000"/>
                    </a:solidFill>
                  </a:rPr>
                  <a:t>Lời giải:</a:t>
                </a:r>
              </a:p>
              <a:p>
                <a:pPr marL="225425" algn="just"/>
                <a:r>
                  <a:rPr lang="vi-VN" b="1">
                    <a:solidFill>
                      <a:srgbClr val="FF0000"/>
                    </a:solidFill>
                    <a:sym typeface="Wingdings" panose="05000000000000000000" pitchFamily="2" charset="2"/>
                  </a:rPr>
                  <a:t></a:t>
                </a:r>
                <a:r>
                  <a:rPr lang="nl-NL">
                    <a:sym typeface="Wingdings 2" panose="05020102010507070707" pitchFamily="18" charset="2"/>
                  </a:rPr>
                  <a:t> </a:t>
                </a:r>
                <a:r>
                  <a:rPr lang="en-US"/>
                  <a:t>Mặt phẳng </a:t>
                </a:r>
                <a14:m>
                  <m:oMath xmlns:m="http://schemas.openxmlformats.org/officeDocument/2006/math">
                    <m:d>
                      <m:dPr>
                        <m:ctrlPr>
                          <a:rPr lang="en-US" i="1">
                            <a:latin typeface="Cambria Math"/>
                          </a:rPr>
                        </m:ctrlPr>
                      </m:dPr>
                      <m:e>
                        <m:r>
                          <a:rPr lang="en-US" i="1">
                            <a:latin typeface="Cambria Math" panose="02040503050406030204" pitchFamily="18" charset="0"/>
                          </a:rPr>
                          <m:t>𝑃</m:t>
                        </m:r>
                      </m:e>
                    </m:d>
                  </m:oMath>
                </a14:m>
                <a:r>
                  <a:rPr lang="en-US"/>
                  <a:t>song song với trục nên cắt hình trụ theo thiết diện là hình chữ nhật có một kích thước là </a:t>
                </a:r>
                <a14:m>
                  <m:oMath xmlns:m="http://schemas.openxmlformats.org/officeDocument/2006/math">
                    <m:r>
                      <a:rPr lang="en-US">
                        <a:latin typeface="Cambria Math" panose="02040503050406030204" pitchFamily="18" charset="0"/>
                      </a:rPr>
                      <m:t>2</m:t>
                    </m:r>
                    <m:r>
                      <a:rPr lang="en-US" i="1">
                        <a:latin typeface="Cambria Math" panose="02040503050406030204" pitchFamily="18" charset="0"/>
                      </a:rPr>
                      <m:t>𝑎</m:t>
                    </m:r>
                  </m:oMath>
                </a14:m>
                <a:r>
                  <a:rPr lang="en-US"/>
                  <a:t>. Kích thước còn lại là </a:t>
                </a:r>
                <a14:m>
                  <m:oMath xmlns:m="http://schemas.openxmlformats.org/officeDocument/2006/math">
                    <m:r>
                      <a:rPr lang="en-US">
                        <a:latin typeface="Cambria Math" panose="02040503050406030204" pitchFamily="18" charset="0"/>
                      </a:rPr>
                      <m:t>2</m:t>
                    </m:r>
                    <m:rad>
                      <m:radPr>
                        <m:degHide m:val="on"/>
                        <m:ctrlPr>
                          <a:rPr lang="en-US" i="1">
                            <a:latin typeface="Cambria Math"/>
                          </a:rPr>
                        </m:ctrlPr>
                      </m:radPr>
                      <m:deg/>
                      <m:e>
                        <m:sSup>
                          <m:sSupPr>
                            <m:ctrlPr>
                              <a:rPr lang="en-US" i="1">
                                <a:latin typeface="Cambria Math"/>
                              </a:rPr>
                            </m:ctrlPr>
                          </m:sSupPr>
                          <m:e>
                            <m:r>
                              <a:rPr lang="en-US" i="1">
                                <a:latin typeface="Cambria Math" panose="02040503050406030204" pitchFamily="18" charset="0"/>
                              </a:rPr>
                              <m:t>𝑟</m:t>
                            </m:r>
                          </m:e>
                          <m:sup>
                            <m:r>
                              <a:rPr lang="en-US">
                                <a:latin typeface="Cambria Math" panose="02040503050406030204" pitchFamily="18" charset="0"/>
                              </a:rPr>
                              <m:t>2</m:t>
                            </m:r>
                          </m:sup>
                        </m:sSup>
                        <m:r>
                          <a:rPr lang="en-US" i="1">
                            <a:latin typeface="Cambria Math" panose="02040503050406030204" pitchFamily="18" charset="0"/>
                          </a:rPr>
                          <m:t>−</m:t>
                        </m:r>
                        <m:sSup>
                          <m:sSupPr>
                            <m:ctrlPr>
                              <a:rPr lang="en-US" i="1">
                                <a:latin typeface="Cambria Math"/>
                              </a:rPr>
                            </m:ctrlPr>
                          </m:sSupPr>
                          <m:e>
                            <m:r>
                              <a:rPr lang="en-US" i="1">
                                <a:latin typeface="Cambria Math" panose="02040503050406030204" pitchFamily="18" charset="0"/>
                              </a:rPr>
                              <m:t>𝑑</m:t>
                            </m:r>
                          </m:e>
                          <m:sup>
                            <m:r>
                              <a:rPr lang="en-US">
                                <a:latin typeface="Cambria Math" panose="02040503050406030204" pitchFamily="18" charset="0"/>
                              </a:rPr>
                              <m:t>2</m:t>
                            </m:r>
                          </m:sup>
                        </m:sSup>
                      </m:e>
                    </m:rad>
                    <m:r>
                      <a:rPr lang="en-US" i="1">
                        <a:latin typeface="Cambria Math" panose="02040503050406030204" pitchFamily="18" charset="0"/>
                      </a:rPr>
                      <m:t>=</m:t>
                    </m:r>
                    <m:r>
                      <a:rPr lang="en-US">
                        <a:latin typeface="Cambria Math" panose="02040503050406030204" pitchFamily="18" charset="0"/>
                      </a:rPr>
                      <m:t>2</m:t>
                    </m:r>
                    <m:rad>
                      <m:radPr>
                        <m:degHide m:val="on"/>
                        <m:ctrlPr>
                          <a:rPr lang="en-US" i="1">
                            <a:latin typeface="Cambria Math"/>
                          </a:rPr>
                        </m:ctrlPr>
                      </m:radPr>
                      <m:deg/>
                      <m:e>
                        <m:sSup>
                          <m:sSupPr>
                            <m:ctrlPr>
                              <a:rPr lang="en-US" i="1">
                                <a:latin typeface="Cambria Math"/>
                              </a:rPr>
                            </m:ctrlPr>
                          </m:sSupPr>
                          <m:e>
                            <m:r>
                              <a:rPr lang="en-US" i="1">
                                <a:latin typeface="Cambria Math" panose="02040503050406030204" pitchFamily="18" charset="0"/>
                              </a:rPr>
                              <m:t>𝑎</m:t>
                            </m:r>
                          </m:e>
                          <m:sup>
                            <m:r>
                              <a:rPr lang="en-US">
                                <a:latin typeface="Cambria Math" panose="02040503050406030204" pitchFamily="18" charset="0"/>
                              </a:rPr>
                              <m:t>2</m:t>
                            </m:r>
                          </m:sup>
                        </m:sSup>
                        <m:r>
                          <a:rPr lang="en-US" i="1">
                            <a:latin typeface="Cambria Math" panose="02040503050406030204" pitchFamily="18" charset="0"/>
                          </a:rPr>
                          <m:t>−</m:t>
                        </m:r>
                        <m:sSup>
                          <m:sSupPr>
                            <m:ctrlPr>
                              <a:rPr lang="en-US" i="1">
                                <a:latin typeface="Cambria Math"/>
                              </a:rPr>
                            </m:ctrlPr>
                          </m:sSupPr>
                          <m:e>
                            <m:d>
                              <m:dPr>
                                <m:ctrlPr>
                                  <a:rPr lang="en-US" i="1">
                                    <a:latin typeface="Cambria Math"/>
                                  </a:rPr>
                                </m:ctrlPr>
                              </m:dPr>
                              <m:e>
                                <m:f>
                                  <m:fPr>
                                    <m:ctrlPr>
                                      <a:rPr lang="en-US" i="1">
                                        <a:latin typeface="Cambria Math"/>
                                      </a:rPr>
                                    </m:ctrlPr>
                                  </m:fPr>
                                  <m:num>
                                    <m:r>
                                      <a:rPr lang="en-US" i="1">
                                        <a:latin typeface="Cambria Math" panose="02040503050406030204" pitchFamily="18" charset="0"/>
                                      </a:rPr>
                                      <m:t>𝑎</m:t>
                                    </m:r>
                                  </m:num>
                                  <m:den>
                                    <m:r>
                                      <a:rPr lang="en-US">
                                        <a:latin typeface="Cambria Math" panose="02040503050406030204" pitchFamily="18" charset="0"/>
                                      </a:rPr>
                                      <m:t>2</m:t>
                                    </m:r>
                                  </m:den>
                                </m:f>
                              </m:e>
                            </m:d>
                          </m:e>
                          <m:sup>
                            <m:r>
                              <a:rPr lang="en-US">
                                <a:latin typeface="Cambria Math" panose="02040503050406030204" pitchFamily="18" charset="0"/>
                              </a:rPr>
                              <m:t>2</m:t>
                            </m:r>
                          </m:sup>
                        </m:sSup>
                      </m:e>
                    </m:rad>
                    <m:r>
                      <a:rPr lang="en-US" i="1">
                        <a:latin typeface="Cambria Math" panose="02040503050406030204" pitchFamily="18" charset="0"/>
                      </a:rPr>
                      <m:t>=</m:t>
                    </m:r>
                    <m:r>
                      <a:rPr lang="en-US" i="1">
                        <a:latin typeface="Cambria Math" panose="02040503050406030204" pitchFamily="18" charset="0"/>
                      </a:rPr>
                      <m:t>𝑎</m:t>
                    </m:r>
                    <m:rad>
                      <m:radPr>
                        <m:degHide m:val="on"/>
                        <m:ctrlPr>
                          <a:rPr lang="en-US" i="1">
                            <a:latin typeface="Cambria Math"/>
                          </a:rPr>
                        </m:ctrlPr>
                      </m:radPr>
                      <m:deg/>
                      <m:e>
                        <m:r>
                          <a:rPr lang="en-US">
                            <a:latin typeface="Cambria Math" panose="02040503050406030204" pitchFamily="18" charset="0"/>
                          </a:rPr>
                          <m:t>3</m:t>
                        </m:r>
                      </m:e>
                    </m:rad>
                  </m:oMath>
                </a14:m>
                <a:r>
                  <a:rPr lang="en-US"/>
                  <a:t>, trong đó </a:t>
                </a:r>
                <a14:m>
                  <m:oMath xmlns:m="http://schemas.openxmlformats.org/officeDocument/2006/math">
                    <m:r>
                      <a:rPr lang="en-US" i="1">
                        <a:latin typeface="Cambria Math" panose="02040503050406030204" pitchFamily="18" charset="0"/>
                      </a:rPr>
                      <m:t>𝑟</m:t>
                    </m:r>
                    <m:r>
                      <a:rPr lang="en-US" i="1">
                        <a:latin typeface="Cambria Math" panose="02040503050406030204" pitchFamily="18" charset="0"/>
                      </a:rPr>
                      <m:t>=</m:t>
                    </m:r>
                    <m:r>
                      <a:rPr lang="en-US" i="1">
                        <a:latin typeface="Cambria Math" panose="02040503050406030204" pitchFamily="18" charset="0"/>
                      </a:rPr>
                      <m:t>𝑎</m:t>
                    </m:r>
                  </m:oMath>
                </a14:m>
                <a:r>
                  <a:rPr lang="en-US"/>
                  <a:t> bán kính đáy và </a:t>
                </a:r>
                <a14:m>
                  <m:oMath xmlns:m="http://schemas.openxmlformats.org/officeDocument/2006/math">
                    <m:r>
                      <a:rPr lang="en-US" i="1">
                        <a:latin typeface="Cambria Math" panose="02040503050406030204" pitchFamily="18" charset="0"/>
                      </a:rPr>
                      <m:t>𝑑</m:t>
                    </m:r>
                    <m:r>
                      <a:rPr lang="en-US" i="1">
                        <a:latin typeface="Cambria Math" panose="02040503050406030204" pitchFamily="18" charset="0"/>
                      </a:rPr>
                      <m:t>=</m:t>
                    </m:r>
                    <m:f>
                      <m:fPr>
                        <m:ctrlPr>
                          <a:rPr lang="en-US" i="1">
                            <a:latin typeface="Cambria Math"/>
                          </a:rPr>
                        </m:ctrlPr>
                      </m:fPr>
                      <m:num>
                        <m:r>
                          <a:rPr lang="en-US" i="1">
                            <a:latin typeface="Cambria Math" panose="02040503050406030204" pitchFamily="18" charset="0"/>
                          </a:rPr>
                          <m:t>𝑎</m:t>
                        </m:r>
                      </m:num>
                      <m:den>
                        <m:r>
                          <a:rPr lang="en-US">
                            <a:latin typeface="Cambria Math" panose="02040503050406030204" pitchFamily="18" charset="0"/>
                          </a:rPr>
                          <m:t>2</m:t>
                        </m:r>
                      </m:den>
                    </m:f>
                  </m:oMath>
                </a14:m>
                <a:r>
                  <a:rPr lang="en-US"/>
                  <a:t> là khoảng cách từ trục đến mặt phẳng </a:t>
                </a:r>
                <a14:m>
                  <m:oMath xmlns:m="http://schemas.openxmlformats.org/officeDocument/2006/math">
                    <m:d>
                      <m:dPr>
                        <m:ctrlPr>
                          <a:rPr lang="en-US" i="1">
                            <a:latin typeface="Cambria Math"/>
                          </a:rPr>
                        </m:ctrlPr>
                      </m:dPr>
                      <m:e>
                        <m:r>
                          <a:rPr lang="en-US" i="1">
                            <a:latin typeface="Cambria Math" panose="02040503050406030204" pitchFamily="18" charset="0"/>
                          </a:rPr>
                          <m:t>𝑃</m:t>
                        </m:r>
                      </m:e>
                    </m:d>
                  </m:oMath>
                </a14:m>
                <a:r>
                  <a:rPr lang="en-US"/>
                  <a:t>.</a:t>
                </a:r>
              </a:p>
              <a:p>
                <a:pPr marL="225425" algn="just"/>
                <a:r>
                  <a:rPr lang="en-US">
                    <a:solidFill>
                      <a:srgbClr val="FF0000"/>
                    </a:solidFill>
                    <a:sym typeface="Wingdings 2" panose="05020102010507070707" pitchFamily="18" charset="2"/>
                  </a:rPr>
                  <a:t></a:t>
                </a:r>
                <a:r>
                  <a:rPr lang="en-US">
                    <a:sym typeface="Wingdings 2" panose="05020102010507070707" pitchFamily="18" charset="2"/>
                  </a:rPr>
                  <a:t> </a:t>
                </a:r>
                <a:r>
                  <a:rPr lang="en-US"/>
                  <a:t>Diện tích thiết diện là </a:t>
                </a:r>
                <a14:m>
                  <m:oMath xmlns:m="http://schemas.openxmlformats.org/officeDocument/2006/math">
                    <m:r>
                      <a:rPr lang="en-US">
                        <a:latin typeface="Cambria Math" panose="02040503050406030204" pitchFamily="18" charset="0"/>
                      </a:rPr>
                      <m:t>2</m:t>
                    </m:r>
                    <m:sSup>
                      <m:sSupPr>
                        <m:ctrlPr>
                          <a:rPr lang="en-US" i="1">
                            <a:latin typeface="Cambria Math"/>
                          </a:rPr>
                        </m:ctrlPr>
                      </m:sSupPr>
                      <m:e>
                        <m:r>
                          <a:rPr lang="en-US" i="1">
                            <a:latin typeface="Cambria Math" panose="02040503050406030204" pitchFamily="18" charset="0"/>
                          </a:rPr>
                          <m:t>𝑎</m:t>
                        </m:r>
                      </m:e>
                      <m:sup>
                        <m:r>
                          <a:rPr lang="en-US">
                            <a:latin typeface="Cambria Math" panose="02040503050406030204" pitchFamily="18" charset="0"/>
                          </a:rPr>
                          <m:t>2</m:t>
                        </m:r>
                      </m:sup>
                    </m:sSup>
                    <m:rad>
                      <m:radPr>
                        <m:degHide m:val="on"/>
                        <m:ctrlPr>
                          <a:rPr lang="en-US" i="1">
                            <a:latin typeface="Cambria Math"/>
                          </a:rPr>
                        </m:ctrlPr>
                      </m:radPr>
                      <m:deg/>
                      <m:e>
                        <m:r>
                          <a:rPr lang="en-US">
                            <a:latin typeface="Cambria Math" panose="02040503050406030204" pitchFamily="18" charset="0"/>
                          </a:rPr>
                          <m:t>3</m:t>
                        </m:r>
                      </m:e>
                    </m:rad>
                  </m:oMath>
                </a14:m>
                <a:r>
                  <a:rPr lang="en-US"/>
                  <a:t>. </a:t>
                </a:r>
                <a:r>
                  <a:rPr lang="en-US" b="1">
                    <a:solidFill>
                      <a:srgbClr val="FF0000"/>
                    </a:solidFill>
                    <a:sym typeface="Wingdings" panose="05000000000000000000" pitchFamily="2" charset="2"/>
                  </a:rPr>
                  <a:t> </a:t>
                </a:r>
                <a:r>
                  <a:rPr lang="en-US" b="1"/>
                  <a:t>Chọn C</a:t>
                </a:r>
                <a:endParaRPr lang="en-US"/>
              </a:p>
            </p:txBody>
          </p:sp>
        </mc:Choice>
        <mc:Fallback xmlns="">
          <p:sp>
            <p:nvSpPr>
              <p:cNvPr id="14" name="Content Placeholder 2">
                <a:extLst>
                  <a:ext uri="{FF2B5EF4-FFF2-40B4-BE49-F238E27FC236}">
                    <a16:creationId xmlns:a16="http://schemas.microsoft.com/office/drawing/2014/main" id="{29564E12-EB90-414C-B802-FE38DAC3540A}"/>
                  </a:ext>
                </a:extLst>
              </p:cNvPr>
              <p:cNvSpPr txBox="1">
                <a:spLocks noRot="1" noChangeAspect="1" noMove="1" noResize="1" noEditPoints="1" noAdjustHandles="1" noChangeArrowheads="1" noChangeShapeType="1" noTextEdit="1"/>
              </p:cNvSpPr>
              <p:nvPr/>
            </p:nvSpPr>
            <p:spPr>
              <a:xfrm>
                <a:off x="145257" y="3239466"/>
                <a:ext cx="9155180" cy="3501028"/>
              </a:xfrm>
              <a:prstGeom prst="rect">
                <a:avLst/>
              </a:prstGeom>
              <a:blipFill>
                <a:blip r:embed="rId6"/>
                <a:stretch>
                  <a:fillRect l="-1529" t="-4853" r="-1463" b="-3293"/>
                </a:stretch>
              </a:blipFill>
              <a:ln>
                <a:solidFill>
                  <a:srgbClr val="0000CC"/>
                </a:solidFill>
                <a:prstDash val="sysDot"/>
              </a:ln>
            </p:spPr>
            <p:txBody>
              <a:bodyPr/>
              <a:lstStyle/>
              <a:p>
                <a:r>
                  <a:rPr lang="en-US">
                    <a:noFill/>
                  </a:rPr>
                  <a:t> </a:t>
                </a:r>
              </a:p>
            </p:txBody>
          </p:sp>
        </mc:Fallback>
      </mc:AlternateContent>
      <p:pic>
        <p:nvPicPr>
          <p:cNvPr id="15" name="Picture 14">
            <a:extLst>
              <a:ext uri="{FF2B5EF4-FFF2-40B4-BE49-F238E27FC236}">
                <a16:creationId xmlns="" xmlns:a16="http://schemas.microsoft.com/office/drawing/2014/main" id="{C5540CC8-A845-4905-BD08-0B0F7C08A520}"/>
              </a:ext>
            </a:extLst>
          </p:cNvPr>
          <p:cNvPicPr/>
          <p:nvPr/>
        </p:nvPicPr>
        <p:blipFill>
          <a:blip r:embed="rId7">
            <a:extLst>
              <a:ext uri="{28A0092B-C50C-407E-A947-70E740481C1C}">
                <a14:useLocalDpi xmlns:a14="http://schemas.microsoft.com/office/drawing/2010/main" val="0"/>
              </a:ext>
            </a:extLst>
          </a:blip>
          <a:srcRect/>
          <a:stretch>
            <a:fillRect/>
          </a:stretch>
        </p:blipFill>
        <p:spPr bwMode="auto">
          <a:xfrm>
            <a:off x="9300437" y="3239466"/>
            <a:ext cx="2785798" cy="3505718"/>
          </a:xfrm>
          <a:prstGeom prst="rect">
            <a:avLst/>
          </a:prstGeom>
          <a:noFill/>
          <a:ln>
            <a:noFill/>
          </a:ln>
        </p:spPr>
      </p:pic>
    </p:spTree>
    <p:extLst>
      <p:ext uri="{BB962C8B-B14F-4D97-AF65-F5344CB8AC3E}">
        <p14:creationId xmlns:p14="http://schemas.microsoft.com/office/powerpoint/2010/main" val="314010537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5">
                                            <p:bg/>
                                          </p:spTgt>
                                        </p:tgtEl>
                                        <p:attrNameLst>
                                          <p:attrName>style.visibility</p:attrName>
                                        </p:attrNameLst>
                                      </p:cBhvr>
                                      <p:to>
                                        <p:strVal val="visible"/>
                                      </p:to>
                                    </p:set>
                                    <p:animEffect transition="in" filter="wipe(up)">
                                      <p:cBhvr>
                                        <p:cTn id="7" dur="500"/>
                                        <p:tgtEl>
                                          <p:spTgt spid="25">
                                            <p:bg/>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25">
                                            <p:txEl>
                                              <p:pRg st="0" end="0"/>
                                            </p:txEl>
                                          </p:spTgt>
                                        </p:tgtEl>
                                        <p:attrNameLst>
                                          <p:attrName>style.visibility</p:attrName>
                                        </p:attrNameLst>
                                      </p:cBhvr>
                                      <p:to>
                                        <p:strVal val="visible"/>
                                      </p:to>
                                    </p:set>
                                    <p:animEffect transition="in" filter="wipe(up)">
                                      <p:cBhvr>
                                        <p:cTn id="12" dur="500"/>
                                        <p:tgtEl>
                                          <p:spTgt spid="2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25">
                                            <p:txEl>
                                              <p:pRg st="1" end="1"/>
                                            </p:txEl>
                                          </p:spTgt>
                                        </p:tgtEl>
                                        <p:attrNameLst>
                                          <p:attrName>style.visibility</p:attrName>
                                        </p:attrNameLst>
                                      </p:cBhvr>
                                      <p:to>
                                        <p:strVal val="visible"/>
                                      </p:to>
                                    </p:set>
                                    <p:animEffect transition="in" filter="wipe(up)">
                                      <p:cBhvr>
                                        <p:cTn id="17" dur="500"/>
                                        <p:tgtEl>
                                          <p:spTgt spid="2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14">
                                            <p:bg/>
                                          </p:spTgt>
                                        </p:tgtEl>
                                        <p:attrNameLst>
                                          <p:attrName>style.visibility</p:attrName>
                                        </p:attrNameLst>
                                      </p:cBhvr>
                                      <p:to>
                                        <p:strVal val="visible"/>
                                      </p:to>
                                    </p:set>
                                    <p:animEffect transition="in" filter="wipe(up)">
                                      <p:cBhvr>
                                        <p:cTn id="22" dur="500"/>
                                        <p:tgtEl>
                                          <p:spTgt spid="14">
                                            <p:bg/>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14">
                                            <p:txEl>
                                              <p:pRg st="0" end="0"/>
                                            </p:txEl>
                                          </p:spTgt>
                                        </p:tgtEl>
                                        <p:attrNameLst>
                                          <p:attrName>style.visibility</p:attrName>
                                        </p:attrNameLst>
                                      </p:cBhvr>
                                      <p:to>
                                        <p:strVal val="visible"/>
                                      </p:to>
                                    </p:set>
                                    <p:animEffect transition="in" filter="wipe(up)">
                                      <p:cBhvr>
                                        <p:cTn id="27" dur="500"/>
                                        <p:tgtEl>
                                          <p:spTgt spid="14">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wipe(down)">
                                      <p:cBhvr>
                                        <p:cTn id="32" dur="500"/>
                                        <p:tgtEl>
                                          <p:spTgt spid="15"/>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grpId="0" nodeType="clickEffect">
                                  <p:stCondLst>
                                    <p:cond delay="0"/>
                                  </p:stCondLst>
                                  <p:childTnLst>
                                    <p:set>
                                      <p:cBhvr>
                                        <p:cTn id="36" dur="1" fill="hold">
                                          <p:stCondLst>
                                            <p:cond delay="0"/>
                                          </p:stCondLst>
                                        </p:cTn>
                                        <p:tgtEl>
                                          <p:spTgt spid="14">
                                            <p:txEl>
                                              <p:pRg st="1" end="1"/>
                                            </p:txEl>
                                          </p:spTgt>
                                        </p:tgtEl>
                                        <p:attrNameLst>
                                          <p:attrName>style.visibility</p:attrName>
                                        </p:attrNameLst>
                                      </p:cBhvr>
                                      <p:to>
                                        <p:strVal val="visible"/>
                                      </p:to>
                                    </p:set>
                                    <p:animEffect transition="in" filter="wipe(up)">
                                      <p:cBhvr>
                                        <p:cTn id="37" dur="500"/>
                                        <p:tgtEl>
                                          <p:spTgt spid="14">
                                            <p:txEl>
                                              <p:pRg st="1" end="1"/>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grpId="0" nodeType="clickEffect">
                                  <p:stCondLst>
                                    <p:cond delay="0"/>
                                  </p:stCondLst>
                                  <p:childTnLst>
                                    <p:set>
                                      <p:cBhvr>
                                        <p:cTn id="41" dur="1" fill="hold">
                                          <p:stCondLst>
                                            <p:cond delay="0"/>
                                          </p:stCondLst>
                                        </p:cTn>
                                        <p:tgtEl>
                                          <p:spTgt spid="14">
                                            <p:txEl>
                                              <p:pRg st="2" end="2"/>
                                            </p:txEl>
                                          </p:spTgt>
                                        </p:tgtEl>
                                        <p:attrNameLst>
                                          <p:attrName>style.visibility</p:attrName>
                                        </p:attrNameLst>
                                      </p:cBhvr>
                                      <p:to>
                                        <p:strVal val="visible"/>
                                      </p:to>
                                    </p:set>
                                    <p:animEffect transition="in" filter="wipe(up)">
                                      <p:cBhvr>
                                        <p:cTn id="42" dur="500"/>
                                        <p:tgtEl>
                                          <p:spTgt spid="14">
                                            <p:txEl>
                                              <p:pRg st="2" end="2"/>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wipe(left)">
                                      <p:cBhvr>
                                        <p:cTn id="47" dur="2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uiExpand="1" build="p" animBg="1">
        <p:tmplLst>
          <p:tmpl>
            <p:tnLst>
              <p:par>
                <p:cTn presetID="22" presetClass="entr" presetSubtype="1" fill="hold" nodeType="clickEffect">
                  <p:stCondLst>
                    <p:cond delay="0"/>
                  </p:stCondLst>
                  <p:childTnLst>
                    <p:set>
                      <p:cBhvr>
                        <p:cTn dur="1" fill="hold">
                          <p:stCondLst>
                            <p:cond delay="0"/>
                          </p:stCondLst>
                        </p:cTn>
                        <p:tgtEl>
                          <p:spTgt spid="25"/>
                        </p:tgtEl>
                        <p:attrNameLst>
                          <p:attrName>style.visibility</p:attrName>
                        </p:attrNameLst>
                      </p:cBhvr>
                      <p:to>
                        <p:strVal val="visible"/>
                      </p:to>
                    </p:set>
                    <p:animEffect transition="in" filter="wipe(up)">
                      <p:cBhvr>
                        <p:cTn dur="500"/>
                        <p:tgtEl>
                          <p:spTgt spid="25"/>
                        </p:tgtEl>
                      </p:cBhvr>
                    </p:animEffect>
                  </p:childTnLst>
                </p:cTn>
              </p:par>
            </p:tnLst>
          </p:tmpl>
          <p:tmpl lvl="1">
            <p:tnLst>
              <p:par>
                <p:cTn presetID="22" presetClass="entr" presetSubtype="1" fill="hold" nodeType="clickEffect">
                  <p:stCondLst>
                    <p:cond delay="0"/>
                  </p:stCondLst>
                  <p:childTnLst>
                    <p:set>
                      <p:cBhvr>
                        <p:cTn dur="1" fill="hold">
                          <p:stCondLst>
                            <p:cond delay="0"/>
                          </p:stCondLst>
                        </p:cTn>
                        <p:tgtEl>
                          <p:spTgt spid="25"/>
                        </p:tgtEl>
                        <p:attrNameLst>
                          <p:attrName>style.visibility</p:attrName>
                        </p:attrNameLst>
                      </p:cBhvr>
                      <p:to>
                        <p:strVal val="visible"/>
                      </p:to>
                    </p:set>
                    <p:animEffect transition="in" filter="wipe(up)">
                      <p:cBhvr>
                        <p:cTn dur="500"/>
                        <p:tgtEl>
                          <p:spTgt spid="25"/>
                        </p:tgtEl>
                      </p:cBhvr>
                    </p:animEffect>
                  </p:childTnLst>
                </p:cTn>
              </p:par>
            </p:tnLst>
          </p:tmpl>
        </p:tmplLst>
      </p:bldP>
      <p:bldP spid="2" grpId="0" animBg="1"/>
      <p:bldP spid="14" grpId="0" uiExpand="1" build="p" animBg="1">
        <p:tmplLst>
          <p:tmpl>
            <p:tnLst>
              <p:par>
                <p:cTn presetID="22" presetClass="entr" presetSubtype="1" fill="hold" nodeType="click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wipe(up)">
                      <p:cBhvr>
                        <p:cTn dur="500"/>
                        <p:tgtEl>
                          <p:spTgt spid="14"/>
                        </p:tgtEl>
                      </p:cBhvr>
                    </p:animEffect>
                  </p:childTnLst>
                </p:cTn>
              </p:par>
            </p:tnLst>
          </p:tmpl>
          <p:tmpl lvl="1">
            <p:tnLst>
              <p:par>
                <p:cTn presetID="22" presetClass="entr" presetSubtype="1" fill="hold" nodeType="click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wipe(up)">
                      <p:cBhvr>
                        <p:cTn dur="500"/>
                        <p:tgtEl>
                          <p:spTgt spid="14"/>
                        </p:tgtEl>
                      </p:cBhvr>
                    </p:animEffect>
                  </p:childTnLst>
                </p:cTn>
              </p:par>
            </p:tnLst>
          </p:tmpl>
        </p:tmplLst>
      </p:b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BCA91DD8-A731-469A-BB09-5E7BA9C6C8D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1772" y="6745184"/>
            <a:ext cx="3903108" cy="79171"/>
          </a:xfrm>
          <a:prstGeom prst="rect">
            <a:avLst/>
          </a:prstGeom>
        </p:spPr>
      </p:pic>
      <p:pic>
        <p:nvPicPr>
          <p:cNvPr id="4" name="Picture 3">
            <a:extLst>
              <a:ext uri="{FF2B5EF4-FFF2-40B4-BE49-F238E27FC236}">
                <a16:creationId xmlns="" xmlns:a16="http://schemas.microsoft.com/office/drawing/2014/main" id="{BECD3442-55B7-44D2-8B0C-A48AFFBF415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97572" y="6597295"/>
            <a:ext cx="2775439" cy="295777"/>
          </a:xfrm>
          <a:prstGeom prst="rect">
            <a:avLst/>
          </a:prstGeom>
        </p:spPr>
      </p:pic>
      <p:grpSp>
        <p:nvGrpSpPr>
          <p:cNvPr id="13" name="Group 12">
            <a:extLst>
              <a:ext uri="{FF2B5EF4-FFF2-40B4-BE49-F238E27FC236}">
                <a16:creationId xmlns="" xmlns:a16="http://schemas.microsoft.com/office/drawing/2014/main" id="{8CCF46B5-7D20-415B-98D6-CFFB006B8506}"/>
              </a:ext>
            </a:extLst>
          </p:cNvPr>
          <p:cNvGrpSpPr/>
          <p:nvPr/>
        </p:nvGrpSpPr>
        <p:grpSpPr>
          <a:xfrm>
            <a:off x="3111340" y="75940"/>
            <a:ext cx="738457" cy="685800"/>
            <a:chOff x="1995645" y="1654893"/>
            <a:chExt cx="738457" cy="685800"/>
          </a:xfrm>
        </p:grpSpPr>
        <p:sp>
          <p:nvSpPr>
            <p:cNvPr id="16" name="AutoShape 43">
              <a:extLst>
                <a:ext uri="{FF2B5EF4-FFF2-40B4-BE49-F238E27FC236}">
                  <a16:creationId xmlns="" xmlns:a16="http://schemas.microsoft.com/office/drawing/2014/main" id="{EC2DAE92-0740-455C-998C-06ED1994E71D}"/>
                </a:ext>
              </a:extLst>
            </p:cNvPr>
            <p:cNvSpPr>
              <a:spLocks noChangeArrowheads="1"/>
            </p:cNvSpPr>
            <p:nvPr/>
          </p:nvSpPr>
          <p:spPr bwMode="gray">
            <a:xfrm>
              <a:off x="1995645" y="1654893"/>
              <a:ext cx="738457" cy="685800"/>
            </a:xfrm>
            <a:prstGeom prst="diamond">
              <a:avLst/>
            </a:prstGeom>
            <a:solidFill>
              <a:srgbClr val="FF0000"/>
            </a:solidFill>
            <a:ln w="25400" algn="ctr">
              <a:solidFill>
                <a:schemeClr val="bg1"/>
              </a:solidFill>
              <a:miter lim="800000"/>
              <a:headEnd/>
              <a:tailEnd/>
            </a:ln>
            <a:effectLst>
              <a:outerShdw dist="63500" dir="2212194" algn="ctr" rotWithShape="0">
                <a:srgbClr val="333333">
                  <a:alpha val="50000"/>
                </a:srgbClr>
              </a:outerShdw>
            </a:effectLst>
          </p:spPr>
          <p:txBody>
            <a:bodyPr wrap="none" anchor="ctr"/>
            <a:lstStyle/>
            <a:p>
              <a:pPr eaLnBrk="1" hangingPunct="1">
                <a:defRPr/>
              </a:pPr>
              <a:endParaRPr lang="en-US" sz="3200">
                <a:latin typeface="Chu Van An" panose="02020603050405020304" pitchFamily="18" charset="0"/>
                <a:cs typeface="Chu Van An" panose="02020603050405020304" pitchFamily="18" charset="0"/>
              </a:endParaRPr>
            </a:p>
          </p:txBody>
        </p:sp>
        <p:sp>
          <p:nvSpPr>
            <p:cNvPr id="17" name="Text Box 45">
              <a:extLst>
                <a:ext uri="{FF2B5EF4-FFF2-40B4-BE49-F238E27FC236}">
                  <a16:creationId xmlns="" xmlns:a16="http://schemas.microsoft.com/office/drawing/2014/main" id="{B73BB27B-82AA-46BA-B313-9BBC4936D223}"/>
                </a:ext>
              </a:extLst>
            </p:cNvPr>
            <p:cNvSpPr txBox="1">
              <a:spLocks noChangeArrowheads="1"/>
            </p:cNvSpPr>
            <p:nvPr/>
          </p:nvSpPr>
          <p:spPr bwMode="gray">
            <a:xfrm>
              <a:off x="2067355" y="1730835"/>
              <a:ext cx="59503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vi-VN" sz="3200" b="1">
                  <a:solidFill>
                    <a:srgbClr val="FFFF00"/>
                  </a:solidFill>
                  <a:latin typeface="Yu Gothic" panose="020B0400000000000000" pitchFamily="34" charset="-128"/>
                  <a:ea typeface="Yu Gothic" panose="020B0400000000000000" pitchFamily="34" charset="-128"/>
                  <a:cs typeface="Chu Van An" panose="02020603050405020304" pitchFamily="18" charset="0"/>
                </a:rPr>
                <a:t>⓷</a:t>
              </a:r>
              <a:endParaRPr lang="en-US" altLang="vi-VN" sz="3200" b="1">
                <a:solidFill>
                  <a:srgbClr val="FFFF00"/>
                </a:solidFill>
                <a:latin typeface="Chu Van An" panose="02020603050405020304" pitchFamily="18" charset="0"/>
                <a:cs typeface="Chu Van An" panose="02020603050405020304" pitchFamily="18" charset="0"/>
              </a:endParaRPr>
            </a:p>
          </p:txBody>
        </p:sp>
      </p:grpSp>
      <p:grpSp>
        <p:nvGrpSpPr>
          <p:cNvPr id="8" name="Group 7">
            <a:extLst>
              <a:ext uri="{FF2B5EF4-FFF2-40B4-BE49-F238E27FC236}">
                <a16:creationId xmlns="" xmlns:a16="http://schemas.microsoft.com/office/drawing/2014/main" id="{0C4A8818-A8C6-40B2-93FC-502248369014}"/>
              </a:ext>
            </a:extLst>
          </p:cNvPr>
          <p:cNvGrpSpPr/>
          <p:nvPr/>
        </p:nvGrpSpPr>
        <p:grpSpPr>
          <a:xfrm>
            <a:off x="-1372802" y="2046834"/>
            <a:ext cx="9144002" cy="5329684"/>
            <a:chOff x="-1059316" y="1014150"/>
            <a:chExt cx="9144002" cy="5329684"/>
          </a:xfrm>
        </p:grpSpPr>
        <p:pic>
          <p:nvPicPr>
            <p:cNvPr id="20" name="Picture 345" descr="shadow_1_m">
              <a:extLst>
                <a:ext uri="{FF2B5EF4-FFF2-40B4-BE49-F238E27FC236}">
                  <a16:creationId xmlns="" xmlns:a16="http://schemas.microsoft.com/office/drawing/2014/main" id="{E4140265-4281-4518-8FC8-899425A5D0E6}"/>
                </a:ext>
              </a:extLst>
            </p:cNvPr>
            <p:cNvPicPr>
              <a:picLocks noChangeAspect="1" noChangeArrowheads="1"/>
            </p:cNvPicPr>
            <p:nvPr/>
          </p:nvPicPr>
          <p:blipFill>
            <a:blip r:embed="rId4"/>
            <a:srcRect r="61411"/>
            <a:stretch>
              <a:fillRect/>
            </a:stretch>
          </p:blipFill>
          <p:spPr bwMode="gray">
            <a:xfrm flipH="1">
              <a:off x="419251" y="1014150"/>
              <a:ext cx="67637" cy="5329684"/>
            </a:xfrm>
            <a:prstGeom prst="rect">
              <a:avLst/>
            </a:prstGeom>
            <a:noFill/>
            <a:ln w="9525">
              <a:noFill/>
              <a:miter lim="800000"/>
              <a:headEnd/>
              <a:tailEnd/>
            </a:ln>
          </p:spPr>
        </p:pic>
        <p:pic>
          <p:nvPicPr>
            <p:cNvPr id="21" name="Picture 345" descr="shadow_1_m">
              <a:extLst>
                <a:ext uri="{FF2B5EF4-FFF2-40B4-BE49-F238E27FC236}">
                  <a16:creationId xmlns="" xmlns:a16="http://schemas.microsoft.com/office/drawing/2014/main" id="{9DFFB59F-41F6-40E0-93B9-B0DF75A1541D}"/>
                </a:ext>
              </a:extLst>
            </p:cNvPr>
            <p:cNvPicPr>
              <a:picLocks noChangeAspect="1" noChangeArrowheads="1"/>
            </p:cNvPicPr>
            <p:nvPr/>
          </p:nvPicPr>
          <p:blipFill>
            <a:blip r:embed="rId4"/>
            <a:srcRect r="61411"/>
            <a:stretch>
              <a:fillRect/>
            </a:stretch>
          </p:blipFill>
          <p:spPr bwMode="gray">
            <a:xfrm rot="16200000" flipH="1">
              <a:off x="3489825" y="1078573"/>
              <a:ext cx="45719" cy="9144002"/>
            </a:xfrm>
            <a:prstGeom prst="rect">
              <a:avLst/>
            </a:prstGeom>
            <a:noFill/>
            <a:ln w="9525">
              <a:noFill/>
              <a:miter lim="800000"/>
              <a:headEnd/>
              <a:tailEnd/>
            </a:ln>
          </p:spPr>
        </p:pic>
      </p:grpSp>
      <p:sp>
        <p:nvSpPr>
          <p:cNvPr id="24" name="Hexagon 26">
            <a:extLst>
              <a:ext uri="{FF2B5EF4-FFF2-40B4-BE49-F238E27FC236}">
                <a16:creationId xmlns="" xmlns:a16="http://schemas.microsoft.com/office/drawing/2014/main" id="{F8C658E0-2FBF-41D6-899E-A9FB2E7EC7FC}"/>
              </a:ext>
            </a:extLst>
          </p:cNvPr>
          <p:cNvSpPr/>
          <p:nvPr/>
        </p:nvSpPr>
        <p:spPr bwMode="auto">
          <a:xfrm>
            <a:off x="3921507" y="123655"/>
            <a:ext cx="5446566" cy="685800"/>
          </a:xfrm>
          <a:prstGeom prst="hexagon">
            <a:avLst>
              <a:gd name="adj" fmla="val 31838"/>
              <a:gd name="vf" fmla="val 115470"/>
            </a:avLst>
          </a:prstGeom>
          <a:solidFill>
            <a:srgbClr val="CCECFF"/>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algn="ctr"/>
            <a:r>
              <a:rPr lang="en-US" altLang="vi-VN" sz="3200" b="1">
                <a:solidFill>
                  <a:srgbClr val="0000CC"/>
                </a:solidFill>
                <a:latin typeface="Chu Van An" panose="02020603050405020304" pitchFamily="18" charset="0"/>
                <a:cs typeface="Chu Van An" panose="02020603050405020304" pitchFamily="18" charset="0"/>
              </a:rPr>
              <a:t>Bài tập minh họa</a:t>
            </a:r>
          </a:p>
        </p:txBody>
      </p:sp>
      <mc:AlternateContent xmlns:mc="http://schemas.openxmlformats.org/markup-compatibility/2006" xmlns:a14="http://schemas.microsoft.com/office/drawing/2010/main">
        <mc:Choice Requires="a14">
          <p:sp>
            <p:nvSpPr>
              <p:cNvPr id="25" name="Content Placeholder 2">
                <a:extLst>
                  <a:ext uri="{FF2B5EF4-FFF2-40B4-BE49-F238E27FC236}">
                    <a16:creationId xmlns="" xmlns:a16="http://schemas.microsoft.com/office/drawing/2014/main" id="{1CB4C6FF-9D2A-4DB8-995D-95E7EA1CCA0B}"/>
                  </a:ext>
                </a:extLst>
              </p:cNvPr>
              <p:cNvSpPr txBox="1">
                <a:spLocks/>
              </p:cNvSpPr>
              <p:nvPr/>
            </p:nvSpPr>
            <p:spPr>
              <a:xfrm>
                <a:off x="139583" y="907512"/>
                <a:ext cx="11951976" cy="1787371"/>
              </a:xfrm>
              <a:prstGeom prst="rect">
                <a:avLst/>
              </a:prstGeom>
              <a:solidFill>
                <a:srgbClr val="FFFFCC"/>
              </a:solidFill>
              <a:ln>
                <a:solidFill>
                  <a:srgbClr val="0000CC"/>
                </a:solidFill>
                <a:prstDash val="sysDash"/>
              </a:ln>
            </p:spPr>
            <p:txBody>
              <a:bodyPr vert="horz" lIns="91440" tIns="45720" rIns="91440" bIns="45720" rtlCol="0">
                <a:normAutofit fontScale="85000" lnSpcReduction="10000"/>
              </a:bodyPr>
              <a:lstStyle>
                <a:lvl1pPr marL="0" indent="0" algn="l" defTabSz="914400" rtl="0" eaLnBrk="1" latinLnBrk="0" hangingPunct="1">
                  <a:lnSpc>
                    <a:spcPct val="90000"/>
                  </a:lnSpc>
                  <a:spcBef>
                    <a:spcPts val="1000"/>
                  </a:spcBef>
                  <a:buFont typeface="Arial" panose="020B0604020202020204" pitchFamily="34" charset="0"/>
                  <a:buNone/>
                  <a:defRPr sz="3200" kern="1200">
                    <a:solidFill>
                      <a:srgbClr val="000066"/>
                    </a:solidFill>
                    <a:latin typeface="Chu Van An" panose="02020603050405020304" pitchFamily="18" charset="0"/>
                    <a:ea typeface="+mn-ea"/>
                    <a:cs typeface="Chu Van An" panose="02020603050405020304" pitchFamily="18" charset="0"/>
                  </a:defRPr>
                </a:lvl1pPr>
                <a:lvl2pPr marL="457200" indent="0" algn="ctr" defTabSz="914400" rtl="0" eaLnBrk="1" latinLnBrk="0" hangingPunct="1">
                  <a:lnSpc>
                    <a:spcPct val="90000"/>
                  </a:lnSpc>
                  <a:spcBef>
                    <a:spcPts val="500"/>
                  </a:spcBef>
                  <a:buFont typeface="Arial" panose="020B0604020202020204" pitchFamily="34" charset="0"/>
                  <a:buNone/>
                  <a:defRPr sz="3800" kern="1200">
                    <a:solidFill>
                      <a:schemeClr val="bg1">
                        <a:lumMod val="95000"/>
                      </a:schemeClr>
                    </a:solidFill>
                    <a:latin typeface="Chu Van An" panose="02020603050405020304" pitchFamily="18" charset="0"/>
                    <a:ea typeface="+mn-ea"/>
                    <a:cs typeface="Chu Van An" panose="02020603050405020304" pitchFamily="18" charset="0"/>
                  </a:defRPr>
                </a:lvl2pPr>
                <a:lvl3pPr marL="914400" indent="0" algn="ctr" defTabSz="914400" rtl="0" eaLnBrk="1" latinLnBrk="0" hangingPunct="1">
                  <a:lnSpc>
                    <a:spcPct val="90000"/>
                  </a:lnSpc>
                  <a:spcBef>
                    <a:spcPts val="500"/>
                  </a:spcBef>
                  <a:buFont typeface="Arial" panose="020B0604020202020204" pitchFamily="34" charset="0"/>
                  <a:buNone/>
                  <a:defRPr sz="3800" kern="1200">
                    <a:solidFill>
                      <a:schemeClr val="bg1">
                        <a:lumMod val="95000"/>
                      </a:schemeClr>
                    </a:solidFill>
                    <a:latin typeface="Chu Van An" panose="02020603050405020304" pitchFamily="18" charset="0"/>
                    <a:ea typeface="+mn-ea"/>
                    <a:cs typeface="Chu Van An" panose="02020603050405020304" pitchFamily="18" charset="0"/>
                  </a:defRPr>
                </a:lvl3pPr>
                <a:lvl4pPr marL="1371600" indent="0" algn="ctr" defTabSz="914400" rtl="0" eaLnBrk="1" latinLnBrk="0" hangingPunct="1">
                  <a:lnSpc>
                    <a:spcPct val="90000"/>
                  </a:lnSpc>
                  <a:spcBef>
                    <a:spcPts val="500"/>
                  </a:spcBef>
                  <a:buFont typeface="Arial" panose="020B0604020202020204" pitchFamily="34" charset="0"/>
                  <a:buNone/>
                  <a:defRPr sz="3800" kern="1200">
                    <a:solidFill>
                      <a:schemeClr val="bg1">
                        <a:lumMod val="95000"/>
                      </a:schemeClr>
                    </a:solidFill>
                    <a:latin typeface="Chu Van An" panose="02020603050405020304" pitchFamily="18" charset="0"/>
                    <a:ea typeface="+mn-ea"/>
                    <a:cs typeface="Chu Van An" panose="02020603050405020304" pitchFamily="18" charset="0"/>
                  </a:defRPr>
                </a:lvl4pPr>
                <a:lvl5pPr marL="1828800" indent="0" algn="ctr" defTabSz="914400" rtl="0" eaLnBrk="1" latinLnBrk="0" hangingPunct="1">
                  <a:lnSpc>
                    <a:spcPct val="90000"/>
                  </a:lnSpc>
                  <a:spcBef>
                    <a:spcPts val="500"/>
                  </a:spcBef>
                  <a:buFont typeface="Arial" panose="020B0604020202020204" pitchFamily="34" charset="0"/>
                  <a:buNone/>
                  <a:defRPr sz="3800" kern="1200">
                    <a:solidFill>
                      <a:schemeClr val="bg1">
                        <a:lumMod val="95000"/>
                      </a:schemeClr>
                    </a:solidFill>
                    <a:latin typeface="Chu Van An" panose="02020603050405020304" pitchFamily="18" charset="0"/>
                    <a:ea typeface="+mn-ea"/>
                    <a:cs typeface="Chu Van An" panose="02020603050405020304" pitchFamily="18" charset="0"/>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1198563" indent="-1198563" algn="just"/>
                <a:r>
                  <a:rPr lang="en-US" b="1">
                    <a:solidFill>
                      <a:srgbClr val="FF0000"/>
                    </a:solidFill>
                  </a:rPr>
                  <a:t>Câu </a:t>
                </a:r>
                <a:r>
                  <a:rPr lang="en-US" b="1">
                    <a:solidFill>
                      <a:srgbClr val="FF0000"/>
                    </a:solidFill>
                    <a:sym typeface="Wingdings" panose="05000000000000000000" pitchFamily="2" charset="2"/>
                  </a:rPr>
                  <a:t></a:t>
                </a:r>
                <a:r>
                  <a:rPr lang="en-US" b="1">
                    <a:solidFill>
                      <a:srgbClr val="FF0000"/>
                    </a:solidFill>
                  </a:rPr>
                  <a:t>. </a:t>
                </a:r>
                <a:r>
                  <a:rPr lang="fr-FR"/>
                  <a:t>Cho hình trụ có các đường tròn đáy là </a:t>
                </a:r>
                <a14:m>
                  <m:oMath xmlns:m="http://schemas.openxmlformats.org/officeDocument/2006/math">
                    <m:d>
                      <m:dPr>
                        <m:ctrlPr>
                          <a:rPr lang="en-US" i="1">
                            <a:latin typeface="Cambria Math"/>
                          </a:rPr>
                        </m:ctrlPr>
                      </m:dPr>
                      <m:e>
                        <m:r>
                          <a:rPr lang="en-US" i="1">
                            <a:latin typeface="Cambria Math" panose="02040503050406030204" pitchFamily="18" charset="0"/>
                          </a:rPr>
                          <m:t>𝑂</m:t>
                        </m:r>
                      </m:e>
                    </m:d>
                  </m:oMath>
                </a14:m>
                <a:r>
                  <a:rPr lang="fr-FR"/>
                  <a:t> và </a:t>
                </a:r>
                <a14:m>
                  <m:oMath xmlns:m="http://schemas.openxmlformats.org/officeDocument/2006/math">
                    <m:d>
                      <m:dPr>
                        <m:ctrlPr>
                          <a:rPr lang="en-US" i="1">
                            <a:latin typeface="Cambria Math"/>
                          </a:rPr>
                        </m:ctrlPr>
                      </m:dPr>
                      <m:e>
                        <m:r>
                          <a:rPr lang="en-US" i="1">
                            <a:latin typeface="Cambria Math" panose="02040503050406030204" pitchFamily="18" charset="0"/>
                          </a:rPr>
                          <m:t>𝑂</m:t>
                        </m:r>
                        <m:r>
                          <a:rPr lang="en-US" i="1">
                            <a:latin typeface="Cambria Math" panose="02040503050406030204" pitchFamily="18" charset="0"/>
                          </a:rPr>
                          <m:t>′</m:t>
                        </m:r>
                      </m:e>
                    </m:d>
                  </m:oMath>
                </a14:m>
                <a:r>
                  <a:rPr lang="fr-FR"/>
                  <a:t>, bán kính đáy bằng chiều cao và bằng </a:t>
                </a:r>
                <a14:m>
                  <m:oMath xmlns:m="http://schemas.openxmlformats.org/officeDocument/2006/math">
                    <m:r>
                      <a:rPr lang="en-US" i="1">
                        <a:latin typeface="Cambria Math" panose="02040503050406030204" pitchFamily="18" charset="0"/>
                      </a:rPr>
                      <m:t>𝑎</m:t>
                    </m:r>
                  </m:oMath>
                </a14:m>
                <a:r>
                  <a:rPr lang="fr-FR"/>
                  <a:t>. Các điểm </a:t>
                </a:r>
                <a14:m>
                  <m:oMath xmlns:m="http://schemas.openxmlformats.org/officeDocument/2006/math">
                    <m:r>
                      <a:rPr lang="en-US" i="1">
                        <a:latin typeface="Cambria Math" panose="02040503050406030204" pitchFamily="18" charset="0"/>
                      </a:rPr>
                      <m:t>𝐴</m:t>
                    </m:r>
                    <m:r>
                      <a:rPr lang="en-US">
                        <a:latin typeface="Cambria Math" panose="02040503050406030204" pitchFamily="18" charset="0"/>
                      </a:rPr>
                      <m:t>,</m:t>
                    </m:r>
                    <m:r>
                      <a:rPr lang="en-US" i="1">
                        <a:latin typeface="Cambria Math" panose="02040503050406030204" pitchFamily="18" charset="0"/>
                      </a:rPr>
                      <m:t>𝐵</m:t>
                    </m:r>
                  </m:oMath>
                </a14:m>
                <a:r>
                  <a:rPr lang="fr-FR"/>
                  <a:t> lần lượt thuộc các đường tròn đáy </a:t>
                </a:r>
                <a14:m>
                  <m:oMath xmlns:m="http://schemas.openxmlformats.org/officeDocument/2006/math">
                    <m:d>
                      <m:dPr>
                        <m:ctrlPr>
                          <a:rPr lang="en-US" i="1">
                            <a:latin typeface="Cambria Math"/>
                          </a:rPr>
                        </m:ctrlPr>
                      </m:dPr>
                      <m:e>
                        <m:r>
                          <a:rPr lang="en-US" i="1">
                            <a:latin typeface="Cambria Math" panose="02040503050406030204" pitchFamily="18" charset="0"/>
                          </a:rPr>
                          <m:t>𝑂</m:t>
                        </m:r>
                      </m:e>
                    </m:d>
                  </m:oMath>
                </a14:m>
                <a:r>
                  <a:rPr lang="fr-FR"/>
                  <a:t> và </a:t>
                </a:r>
                <a14:m>
                  <m:oMath xmlns:m="http://schemas.openxmlformats.org/officeDocument/2006/math">
                    <m:d>
                      <m:dPr>
                        <m:ctrlPr>
                          <a:rPr lang="en-US" i="1">
                            <a:latin typeface="Cambria Math"/>
                          </a:rPr>
                        </m:ctrlPr>
                      </m:dPr>
                      <m:e>
                        <m:r>
                          <a:rPr lang="en-US" i="1">
                            <a:latin typeface="Cambria Math" panose="02040503050406030204" pitchFamily="18" charset="0"/>
                          </a:rPr>
                          <m:t>𝑂</m:t>
                        </m:r>
                        <m:r>
                          <a:rPr lang="en-US" i="1">
                            <a:latin typeface="Cambria Math" panose="02040503050406030204" pitchFamily="18" charset="0"/>
                          </a:rPr>
                          <m:t>′</m:t>
                        </m:r>
                      </m:e>
                    </m:d>
                  </m:oMath>
                </a14:m>
                <a:r>
                  <a:rPr lang="fr-FR"/>
                  <a:t> sao cho </a:t>
                </a:r>
                <a14:m>
                  <m:oMath xmlns:m="http://schemas.openxmlformats.org/officeDocument/2006/math">
                    <m:r>
                      <a:rPr lang="en-US" i="1">
                        <a:latin typeface="Cambria Math" panose="02040503050406030204" pitchFamily="18" charset="0"/>
                      </a:rPr>
                      <m:t>𝐴𝐵</m:t>
                    </m:r>
                    <m:r>
                      <a:rPr lang="en-US" i="1">
                        <a:latin typeface="Cambria Math" panose="02040503050406030204" pitchFamily="18" charset="0"/>
                      </a:rPr>
                      <m:t>=</m:t>
                    </m:r>
                    <m:rad>
                      <m:radPr>
                        <m:degHide m:val="on"/>
                        <m:ctrlPr>
                          <a:rPr lang="en-US" i="1">
                            <a:latin typeface="Cambria Math"/>
                          </a:rPr>
                        </m:ctrlPr>
                      </m:radPr>
                      <m:deg/>
                      <m:e>
                        <m:r>
                          <a:rPr lang="en-US">
                            <a:latin typeface="Cambria Math" panose="02040503050406030204" pitchFamily="18" charset="0"/>
                          </a:rPr>
                          <m:t>3</m:t>
                        </m:r>
                      </m:e>
                    </m:rad>
                    <m:r>
                      <a:rPr lang="en-US" i="1">
                        <a:latin typeface="Cambria Math" panose="02040503050406030204" pitchFamily="18" charset="0"/>
                      </a:rPr>
                      <m:t>𝑎</m:t>
                    </m:r>
                  </m:oMath>
                </a14:m>
                <a:r>
                  <a:rPr lang="fr-FR"/>
                  <a:t>. Thể tích của khối tứ diện </a:t>
                </a:r>
                <a14:m>
                  <m:oMath xmlns:m="http://schemas.openxmlformats.org/officeDocument/2006/math">
                    <m:r>
                      <a:rPr lang="en-US" i="1">
                        <a:latin typeface="Cambria Math" panose="02040503050406030204" pitchFamily="18" charset="0"/>
                      </a:rPr>
                      <m:t>𝐴𝐵𝑂𝑂</m:t>
                    </m:r>
                    <m:r>
                      <a:rPr lang="en-US" i="1">
                        <a:latin typeface="Cambria Math" panose="02040503050406030204" pitchFamily="18" charset="0"/>
                      </a:rPr>
                      <m:t>′</m:t>
                    </m:r>
                  </m:oMath>
                </a14:m>
                <a:r>
                  <a:rPr lang="fr-FR"/>
                  <a:t> là :</a:t>
                </a:r>
                <a:endParaRPr lang="en-US"/>
              </a:p>
              <a:p>
                <a:r>
                  <a:rPr lang="fr-FR" b="1"/>
                  <a:t>		Ⓐ. </a:t>
                </a:r>
                <a14:m>
                  <m:oMath xmlns:m="http://schemas.openxmlformats.org/officeDocument/2006/math">
                    <m:f>
                      <m:fPr>
                        <m:ctrlPr>
                          <a:rPr lang="en-US" i="1">
                            <a:latin typeface="Cambria Math"/>
                          </a:rPr>
                        </m:ctrlPr>
                      </m:fPr>
                      <m:num>
                        <m:sSup>
                          <m:sSupPr>
                            <m:ctrlPr>
                              <a:rPr lang="en-US" i="1">
                                <a:latin typeface="Cambria Math"/>
                              </a:rPr>
                            </m:ctrlPr>
                          </m:sSupPr>
                          <m:e>
                            <m:r>
                              <a:rPr lang="en-US" i="1">
                                <a:latin typeface="Cambria Math" panose="02040503050406030204" pitchFamily="18" charset="0"/>
                              </a:rPr>
                              <m:t>𝑎</m:t>
                            </m:r>
                          </m:e>
                          <m:sup>
                            <m:r>
                              <a:rPr lang="en-US">
                                <a:latin typeface="Cambria Math" panose="02040503050406030204" pitchFamily="18" charset="0"/>
                              </a:rPr>
                              <m:t>3</m:t>
                            </m:r>
                          </m:sup>
                        </m:sSup>
                      </m:num>
                      <m:den>
                        <m:r>
                          <a:rPr lang="en-US">
                            <a:latin typeface="Cambria Math" panose="02040503050406030204" pitchFamily="18" charset="0"/>
                          </a:rPr>
                          <m:t>2</m:t>
                        </m:r>
                      </m:den>
                    </m:f>
                  </m:oMath>
                </a14:m>
                <a:r>
                  <a:rPr lang="en-US"/>
                  <a:t>.</a:t>
                </a:r>
                <a:r>
                  <a:rPr lang="fr-FR"/>
                  <a:t>		</a:t>
                </a:r>
                <a:r>
                  <a:rPr lang="fr-FR" b="1"/>
                  <a:t>Ⓑ. </a:t>
                </a:r>
                <a14:m>
                  <m:oMath xmlns:m="http://schemas.openxmlformats.org/officeDocument/2006/math">
                    <m:f>
                      <m:fPr>
                        <m:ctrlPr>
                          <a:rPr lang="en-US" i="1">
                            <a:latin typeface="Cambria Math"/>
                          </a:rPr>
                        </m:ctrlPr>
                      </m:fPr>
                      <m:num>
                        <m:sSup>
                          <m:sSupPr>
                            <m:ctrlPr>
                              <a:rPr lang="en-US" i="1">
                                <a:latin typeface="Cambria Math"/>
                              </a:rPr>
                            </m:ctrlPr>
                          </m:sSupPr>
                          <m:e>
                            <m:r>
                              <a:rPr lang="en-US" i="1">
                                <a:latin typeface="Cambria Math" panose="02040503050406030204" pitchFamily="18" charset="0"/>
                              </a:rPr>
                              <m:t>𝑎</m:t>
                            </m:r>
                          </m:e>
                          <m:sup>
                            <m:r>
                              <a:rPr lang="en-US">
                                <a:latin typeface="Cambria Math" panose="02040503050406030204" pitchFamily="18" charset="0"/>
                              </a:rPr>
                              <m:t>3</m:t>
                            </m:r>
                          </m:sup>
                        </m:sSup>
                      </m:num>
                      <m:den>
                        <m:r>
                          <a:rPr lang="en-US">
                            <a:latin typeface="Cambria Math" panose="02040503050406030204" pitchFamily="18" charset="0"/>
                          </a:rPr>
                          <m:t>3</m:t>
                        </m:r>
                      </m:den>
                    </m:f>
                  </m:oMath>
                </a14:m>
                <a:r>
                  <a:rPr lang="en-US"/>
                  <a:t>.</a:t>
                </a:r>
                <a:r>
                  <a:rPr lang="fr-FR"/>
                  <a:t>		</a:t>
                </a:r>
                <a:r>
                  <a:rPr lang="fr-FR" b="1"/>
                  <a:t>Ⓒ. </a:t>
                </a:r>
                <a14:m>
                  <m:oMath xmlns:m="http://schemas.openxmlformats.org/officeDocument/2006/math">
                    <m:f>
                      <m:fPr>
                        <m:ctrlPr>
                          <a:rPr lang="en-US" i="1">
                            <a:latin typeface="Cambria Math"/>
                          </a:rPr>
                        </m:ctrlPr>
                      </m:fPr>
                      <m:num>
                        <m:sSup>
                          <m:sSupPr>
                            <m:ctrlPr>
                              <a:rPr lang="en-US" i="1">
                                <a:latin typeface="Cambria Math"/>
                              </a:rPr>
                            </m:ctrlPr>
                          </m:sSupPr>
                          <m:e>
                            <m:r>
                              <a:rPr lang="en-US" i="1">
                                <a:latin typeface="Cambria Math" panose="02040503050406030204" pitchFamily="18" charset="0"/>
                              </a:rPr>
                              <m:t>𝑎</m:t>
                            </m:r>
                          </m:e>
                          <m:sup>
                            <m:r>
                              <a:rPr lang="en-US">
                                <a:latin typeface="Cambria Math" panose="02040503050406030204" pitchFamily="18" charset="0"/>
                              </a:rPr>
                              <m:t>3</m:t>
                            </m:r>
                          </m:sup>
                        </m:sSup>
                      </m:num>
                      <m:den>
                        <m:r>
                          <a:rPr lang="en-US">
                            <a:latin typeface="Cambria Math" panose="02040503050406030204" pitchFamily="18" charset="0"/>
                          </a:rPr>
                          <m:t>6</m:t>
                        </m:r>
                      </m:den>
                    </m:f>
                  </m:oMath>
                </a14:m>
                <a:r>
                  <a:rPr lang="en-US"/>
                  <a:t>.</a:t>
                </a:r>
                <a:r>
                  <a:rPr lang="fr-FR"/>
                  <a:t>		</a:t>
                </a:r>
                <a:r>
                  <a:rPr lang="fr-FR" b="1"/>
                  <a:t>Ⓓ. </a:t>
                </a:r>
                <a14:m>
                  <m:oMath xmlns:m="http://schemas.openxmlformats.org/officeDocument/2006/math">
                    <m:sSup>
                      <m:sSupPr>
                        <m:ctrlPr>
                          <a:rPr lang="en-US" i="1">
                            <a:latin typeface="Cambria Math"/>
                          </a:rPr>
                        </m:ctrlPr>
                      </m:sSupPr>
                      <m:e>
                        <m:r>
                          <a:rPr lang="en-US" i="1">
                            <a:latin typeface="Cambria Math" panose="02040503050406030204" pitchFamily="18" charset="0"/>
                          </a:rPr>
                          <m:t>𝑎</m:t>
                        </m:r>
                      </m:e>
                      <m:sup>
                        <m:r>
                          <a:rPr lang="en-US">
                            <a:latin typeface="Cambria Math" panose="02040503050406030204" pitchFamily="18" charset="0"/>
                          </a:rPr>
                          <m:t>3</m:t>
                        </m:r>
                      </m:sup>
                    </m:sSup>
                  </m:oMath>
                </a14:m>
                <a:r>
                  <a:rPr lang="en-US"/>
                  <a:t>.</a:t>
                </a:r>
              </a:p>
            </p:txBody>
          </p:sp>
        </mc:Choice>
        <mc:Fallback xmlns="">
          <p:sp>
            <p:nvSpPr>
              <p:cNvPr id="25" name="Content Placeholder 2">
                <a:extLst>
                  <a:ext uri="{FF2B5EF4-FFF2-40B4-BE49-F238E27FC236}">
                    <a16:creationId xmlns:a16="http://schemas.microsoft.com/office/drawing/2014/main" id="{1CB4C6FF-9D2A-4DB8-995D-95E7EA1CCA0B}"/>
                  </a:ext>
                </a:extLst>
              </p:cNvPr>
              <p:cNvSpPr txBox="1">
                <a:spLocks noRot="1" noChangeAspect="1" noMove="1" noResize="1" noEditPoints="1" noAdjustHandles="1" noChangeArrowheads="1" noChangeShapeType="1" noTextEdit="1"/>
              </p:cNvSpPr>
              <p:nvPr/>
            </p:nvSpPr>
            <p:spPr>
              <a:xfrm>
                <a:off x="139583" y="907512"/>
                <a:ext cx="11951976" cy="1787371"/>
              </a:xfrm>
              <a:prstGeom prst="rect">
                <a:avLst/>
              </a:prstGeom>
              <a:blipFill>
                <a:blip r:embed="rId5"/>
                <a:stretch>
                  <a:fillRect l="-917" t="-7458" r="-1630" b="-3051"/>
                </a:stretch>
              </a:blipFill>
              <a:ln>
                <a:solidFill>
                  <a:srgbClr val="0000CC"/>
                </a:solidFill>
                <a:prstDash val="sysDash"/>
              </a:ln>
            </p:spPr>
            <p:txBody>
              <a:bodyPr/>
              <a:lstStyle/>
              <a:p>
                <a:r>
                  <a:rPr lang="en-US">
                    <a:noFill/>
                  </a:rPr>
                  <a:t> </a:t>
                </a:r>
              </a:p>
            </p:txBody>
          </p:sp>
        </mc:Fallback>
      </mc:AlternateContent>
      <p:sp>
        <p:nvSpPr>
          <p:cNvPr id="2" name="Oval 1">
            <a:extLst>
              <a:ext uri="{FF2B5EF4-FFF2-40B4-BE49-F238E27FC236}">
                <a16:creationId xmlns="" xmlns:a16="http://schemas.microsoft.com/office/drawing/2014/main" id="{B115D1D0-0856-44C3-9772-421F7E3019E3}"/>
              </a:ext>
            </a:extLst>
          </p:cNvPr>
          <p:cNvSpPr/>
          <p:nvPr/>
        </p:nvSpPr>
        <p:spPr>
          <a:xfrm>
            <a:off x="7416085" y="2047665"/>
            <a:ext cx="603482" cy="568036"/>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mc:AlternateContent xmlns:mc="http://schemas.openxmlformats.org/markup-compatibility/2006" xmlns:a14="http://schemas.microsoft.com/office/drawing/2010/main">
        <mc:Choice Requires="a14">
          <p:sp>
            <p:nvSpPr>
              <p:cNvPr id="14" name="Content Placeholder 2">
                <a:extLst>
                  <a:ext uri="{FF2B5EF4-FFF2-40B4-BE49-F238E27FC236}">
                    <a16:creationId xmlns="" xmlns:a16="http://schemas.microsoft.com/office/drawing/2014/main" id="{29564E12-EB90-414C-B802-FE38DAC3540A}"/>
                  </a:ext>
                </a:extLst>
              </p:cNvPr>
              <p:cNvSpPr txBox="1">
                <a:spLocks/>
              </p:cNvSpPr>
              <p:nvPr/>
            </p:nvSpPr>
            <p:spPr>
              <a:xfrm>
                <a:off x="145256" y="2733949"/>
                <a:ext cx="9104511" cy="4006545"/>
              </a:xfrm>
              <a:prstGeom prst="rect">
                <a:avLst/>
              </a:prstGeom>
              <a:solidFill>
                <a:srgbClr val="CCFFFF"/>
              </a:solidFill>
              <a:ln>
                <a:solidFill>
                  <a:srgbClr val="0000CC"/>
                </a:solidFill>
                <a:prstDash val="sysDot"/>
              </a:ln>
            </p:spPr>
            <p:txBody>
              <a:bodyPr vert="horz" lIns="91440" tIns="45720" rIns="91440" bIns="45720" rtlCol="0">
                <a:normAutofit fontScale="92500" lnSpcReduction="10000"/>
              </a:bodyPr>
              <a:lstStyle>
                <a:lvl1pPr marL="0" indent="0" algn="l" defTabSz="914400" rtl="0" eaLnBrk="1" latinLnBrk="0" hangingPunct="1">
                  <a:lnSpc>
                    <a:spcPct val="90000"/>
                  </a:lnSpc>
                  <a:spcBef>
                    <a:spcPts val="1000"/>
                  </a:spcBef>
                  <a:buFont typeface="Arial" panose="020B0604020202020204" pitchFamily="34" charset="0"/>
                  <a:buNone/>
                  <a:defRPr sz="3200" kern="1200">
                    <a:solidFill>
                      <a:srgbClr val="000066"/>
                    </a:solidFill>
                    <a:latin typeface="Chu Van An" panose="02020603050405020304" pitchFamily="18" charset="0"/>
                    <a:ea typeface="+mn-ea"/>
                    <a:cs typeface="Chu Van An" panose="02020603050405020304" pitchFamily="18" charset="0"/>
                  </a:defRPr>
                </a:lvl1pPr>
                <a:lvl2pPr marL="457200" indent="0" algn="ctr" defTabSz="914400" rtl="0" eaLnBrk="1" latinLnBrk="0" hangingPunct="1">
                  <a:lnSpc>
                    <a:spcPct val="90000"/>
                  </a:lnSpc>
                  <a:spcBef>
                    <a:spcPts val="500"/>
                  </a:spcBef>
                  <a:buFont typeface="Arial" panose="020B0604020202020204" pitchFamily="34" charset="0"/>
                  <a:buNone/>
                  <a:defRPr sz="3800" kern="1200">
                    <a:solidFill>
                      <a:schemeClr val="bg1">
                        <a:lumMod val="95000"/>
                      </a:schemeClr>
                    </a:solidFill>
                    <a:latin typeface="Chu Van An" panose="02020603050405020304" pitchFamily="18" charset="0"/>
                    <a:ea typeface="+mn-ea"/>
                    <a:cs typeface="Chu Van An" panose="02020603050405020304" pitchFamily="18" charset="0"/>
                  </a:defRPr>
                </a:lvl2pPr>
                <a:lvl3pPr marL="914400" indent="0" algn="ctr" defTabSz="914400" rtl="0" eaLnBrk="1" latinLnBrk="0" hangingPunct="1">
                  <a:lnSpc>
                    <a:spcPct val="90000"/>
                  </a:lnSpc>
                  <a:spcBef>
                    <a:spcPts val="500"/>
                  </a:spcBef>
                  <a:buFont typeface="Arial" panose="020B0604020202020204" pitchFamily="34" charset="0"/>
                  <a:buNone/>
                  <a:defRPr sz="3800" kern="1200">
                    <a:solidFill>
                      <a:schemeClr val="bg1">
                        <a:lumMod val="95000"/>
                      </a:schemeClr>
                    </a:solidFill>
                    <a:latin typeface="Chu Van An" panose="02020603050405020304" pitchFamily="18" charset="0"/>
                    <a:ea typeface="+mn-ea"/>
                    <a:cs typeface="Chu Van An" panose="02020603050405020304" pitchFamily="18" charset="0"/>
                  </a:defRPr>
                </a:lvl3pPr>
                <a:lvl4pPr marL="1371600" indent="0" algn="ctr" defTabSz="914400" rtl="0" eaLnBrk="1" latinLnBrk="0" hangingPunct="1">
                  <a:lnSpc>
                    <a:spcPct val="90000"/>
                  </a:lnSpc>
                  <a:spcBef>
                    <a:spcPts val="500"/>
                  </a:spcBef>
                  <a:buFont typeface="Arial" panose="020B0604020202020204" pitchFamily="34" charset="0"/>
                  <a:buNone/>
                  <a:defRPr sz="3800" kern="1200">
                    <a:solidFill>
                      <a:schemeClr val="bg1">
                        <a:lumMod val="95000"/>
                      </a:schemeClr>
                    </a:solidFill>
                    <a:latin typeface="Chu Van An" panose="02020603050405020304" pitchFamily="18" charset="0"/>
                    <a:ea typeface="+mn-ea"/>
                    <a:cs typeface="Chu Van An" panose="02020603050405020304" pitchFamily="18" charset="0"/>
                  </a:defRPr>
                </a:lvl4pPr>
                <a:lvl5pPr marL="1828800" indent="0" algn="ctr" defTabSz="914400" rtl="0" eaLnBrk="1" latinLnBrk="0" hangingPunct="1">
                  <a:lnSpc>
                    <a:spcPct val="90000"/>
                  </a:lnSpc>
                  <a:spcBef>
                    <a:spcPts val="500"/>
                  </a:spcBef>
                  <a:buFont typeface="Arial" panose="020B0604020202020204" pitchFamily="34" charset="0"/>
                  <a:buNone/>
                  <a:defRPr sz="3800" kern="1200">
                    <a:solidFill>
                      <a:schemeClr val="bg1">
                        <a:lumMod val="95000"/>
                      </a:schemeClr>
                    </a:solidFill>
                    <a:latin typeface="Chu Van An" panose="02020603050405020304" pitchFamily="18" charset="0"/>
                    <a:ea typeface="+mn-ea"/>
                    <a:cs typeface="Chu Van An" panose="02020603050405020304" pitchFamily="18" charset="0"/>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b="1">
                    <a:solidFill>
                      <a:srgbClr val="FF0000"/>
                    </a:solidFill>
                    <a:sym typeface="Wingdings" panose="05000000000000000000" pitchFamily="2" charset="2"/>
                  </a:rPr>
                  <a:t>. </a:t>
                </a:r>
                <a:r>
                  <a:rPr lang="en-US" b="1">
                    <a:solidFill>
                      <a:srgbClr val="FF0000"/>
                    </a:solidFill>
                  </a:rPr>
                  <a:t>Lời giải:</a:t>
                </a:r>
              </a:p>
              <a:p>
                <a:pPr marL="854075" indent="-449263">
                  <a:buClr>
                    <a:srgbClr val="FF0000"/>
                  </a:buClr>
                  <a:buFont typeface="Wingdings" panose="05000000000000000000" pitchFamily="2" charset="2"/>
                  <a:buChar char="s"/>
                </a:pPr>
                <a:r>
                  <a:rPr lang="en-US"/>
                  <a:t>Tam giác </a:t>
                </a:r>
                <a14:m>
                  <m:oMath xmlns:m="http://schemas.openxmlformats.org/officeDocument/2006/math">
                    <m:r>
                      <a:rPr lang="en-US" i="1">
                        <a:latin typeface="Cambria Math" panose="02040503050406030204" pitchFamily="18" charset="0"/>
                      </a:rPr>
                      <m:t>𝐴𝐴</m:t>
                    </m:r>
                    <m:r>
                      <a:rPr lang="en-US" i="1">
                        <a:latin typeface="Cambria Math" panose="02040503050406030204" pitchFamily="18" charset="0"/>
                      </a:rPr>
                      <m:t>′</m:t>
                    </m:r>
                    <m:r>
                      <a:rPr lang="en-US" i="1">
                        <a:latin typeface="Cambria Math" panose="02040503050406030204" pitchFamily="18" charset="0"/>
                      </a:rPr>
                      <m:t>𝐵</m:t>
                    </m:r>
                  </m:oMath>
                </a14:m>
                <a:r>
                  <a:rPr lang="en-US"/>
                  <a:t> vuông tại </a:t>
                </a:r>
                <a14:m>
                  <m:oMath xmlns:m="http://schemas.openxmlformats.org/officeDocument/2006/math">
                    <m:r>
                      <a:rPr lang="en-US" i="1">
                        <a:latin typeface="Cambria Math" panose="02040503050406030204" pitchFamily="18" charset="0"/>
                      </a:rPr>
                      <m:t>𝐴</m:t>
                    </m:r>
                    <m:r>
                      <a:rPr lang="en-US" i="1">
                        <a:latin typeface="Cambria Math" panose="02040503050406030204" pitchFamily="18" charset="0"/>
                      </a:rPr>
                      <m:t>′</m:t>
                    </m:r>
                  </m:oMath>
                </a14:m>
                <a:r>
                  <a:rPr lang="en-US"/>
                  <a:t> suy ra </a:t>
                </a:r>
                <a14:m>
                  <m:oMath xmlns:m="http://schemas.openxmlformats.org/officeDocument/2006/math">
                    <m:r>
                      <a:rPr lang="en-US" i="1">
                        <a:latin typeface="Cambria Math" panose="02040503050406030204" pitchFamily="18" charset="0"/>
                      </a:rPr>
                      <m:t>𝐴</m:t>
                    </m:r>
                    <m:r>
                      <a:rPr lang="en-US" i="1">
                        <a:latin typeface="Cambria Math" panose="02040503050406030204" pitchFamily="18" charset="0"/>
                      </a:rPr>
                      <m:t>′</m:t>
                    </m:r>
                    <m:r>
                      <a:rPr lang="en-US" i="1">
                        <a:latin typeface="Cambria Math" panose="02040503050406030204" pitchFamily="18" charset="0"/>
                      </a:rPr>
                      <m:t>𝐵</m:t>
                    </m:r>
                    <m:r>
                      <a:rPr lang="en-US" i="1">
                        <a:latin typeface="Cambria Math" panose="02040503050406030204" pitchFamily="18" charset="0"/>
                      </a:rPr>
                      <m:t>=</m:t>
                    </m:r>
                    <m:rad>
                      <m:radPr>
                        <m:degHide m:val="on"/>
                        <m:ctrlPr>
                          <a:rPr lang="en-US" i="1">
                            <a:latin typeface="Cambria Math"/>
                          </a:rPr>
                        </m:ctrlPr>
                      </m:radPr>
                      <m:deg/>
                      <m:e>
                        <m:r>
                          <a:rPr lang="en-US" i="1">
                            <a:latin typeface="Cambria Math" panose="02040503050406030204" pitchFamily="18" charset="0"/>
                          </a:rPr>
                          <m:t>𝐴</m:t>
                        </m:r>
                        <m:sSup>
                          <m:sSupPr>
                            <m:ctrlPr>
                              <a:rPr lang="en-US" i="1">
                                <a:latin typeface="Cambria Math"/>
                              </a:rPr>
                            </m:ctrlPr>
                          </m:sSupPr>
                          <m:e>
                            <m:r>
                              <a:rPr lang="en-US" i="1">
                                <a:latin typeface="Cambria Math" panose="02040503050406030204" pitchFamily="18" charset="0"/>
                              </a:rPr>
                              <m:t>𝐵</m:t>
                            </m:r>
                          </m:e>
                          <m:sup>
                            <m:r>
                              <a:rPr lang="en-US">
                                <a:latin typeface="Cambria Math" panose="02040503050406030204" pitchFamily="18" charset="0"/>
                              </a:rPr>
                              <m:t>2</m:t>
                            </m:r>
                          </m:sup>
                        </m:sSup>
                        <m:r>
                          <a:rPr lang="en-US" i="1">
                            <a:latin typeface="Cambria Math" panose="02040503050406030204" pitchFamily="18" charset="0"/>
                          </a:rPr>
                          <m:t>−</m:t>
                        </m:r>
                        <m:r>
                          <a:rPr lang="en-US" i="1">
                            <a:latin typeface="Cambria Math" panose="02040503050406030204" pitchFamily="18" charset="0"/>
                          </a:rPr>
                          <m:t>𝐴𝐴</m:t>
                        </m:r>
                        <m:sSup>
                          <m:sSupPr>
                            <m:ctrlPr>
                              <a:rPr lang="en-US" i="1">
                                <a:latin typeface="Cambria Math"/>
                              </a:rPr>
                            </m:ctrlPr>
                          </m:sSupPr>
                          <m:e>
                            <m:r>
                              <a:rPr lang="en-US" i="1">
                                <a:latin typeface="Cambria Math" panose="02040503050406030204" pitchFamily="18" charset="0"/>
                              </a:rPr>
                              <m:t>′</m:t>
                            </m:r>
                          </m:e>
                          <m:sup>
                            <m:r>
                              <a:rPr lang="en-US">
                                <a:latin typeface="Cambria Math" panose="02040503050406030204" pitchFamily="18" charset="0"/>
                              </a:rPr>
                              <m:t>2</m:t>
                            </m:r>
                          </m:sup>
                        </m:sSup>
                      </m:e>
                    </m:rad>
                    <m:r>
                      <a:rPr lang="en-US" i="1">
                        <a:latin typeface="Cambria Math" panose="02040503050406030204" pitchFamily="18" charset="0"/>
                      </a:rPr>
                      <m:t>=</m:t>
                    </m:r>
                    <m:r>
                      <a:rPr lang="en-US" i="1">
                        <a:latin typeface="Cambria Math" panose="02040503050406030204" pitchFamily="18" charset="0"/>
                      </a:rPr>
                      <m:t>𝑎</m:t>
                    </m:r>
                    <m:rad>
                      <m:radPr>
                        <m:degHide m:val="on"/>
                        <m:ctrlPr>
                          <a:rPr lang="en-US" i="1">
                            <a:latin typeface="Cambria Math"/>
                          </a:rPr>
                        </m:ctrlPr>
                      </m:radPr>
                      <m:deg/>
                      <m:e>
                        <m:r>
                          <a:rPr lang="en-US">
                            <a:latin typeface="Cambria Math" panose="02040503050406030204" pitchFamily="18" charset="0"/>
                          </a:rPr>
                          <m:t>2</m:t>
                        </m:r>
                      </m:e>
                    </m:rad>
                    <m:r>
                      <a:rPr lang="en-US">
                        <a:latin typeface="Cambria Math" panose="02040503050406030204" pitchFamily="18" charset="0"/>
                      </a:rPr>
                      <m:t>.</m:t>
                    </m:r>
                  </m:oMath>
                </a14:m>
                <a:endParaRPr lang="en-US"/>
              </a:p>
              <a:p>
                <a:pPr marL="854075" indent="-449263">
                  <a:buClr>
                    <a:srgbClr val="FF0000"/>
                  </a:buClr>
                  <a:buFont typeface="Wingdings" panose="05000000000000000000" pitchFamily="2" charset="2"/>
                  <a:buChar char="s"/>
                </a:pPr>
                <a:r>
                  <a:rPr lang="en-US"/>
                  <a:t>Suy ra tam giác </a:t>
                </a:r>
                <a14:m>
                  <m:oMath xmlns:m="http://schemas.openxmlformats.org/officeDocument/2006/math">
                    <m:r>
                      <a:rPr lang="en-US" i="1">
                        <a:latin typeface="Cambria Math" panose="02040503050406030204" pitchFamily="18" charset="0"/>
                      </a:rPr>
                      <m:t>𝑂</m:t>
                    </m:r>
                    <m:r>
                      <a:rPr lang="en-US" i="1">
                        <a:latin typeface="Cambria Math" panose="02040503050406030204" pitchFamily="18" charset="0"/>
                      </a:rPr>
                      <m:t>′</m:t>
                    </m:r>
                    <m:r>
                      <a:rPr lang="en-US" i="1">
                        <a:latin typeface="Cambria Math" panose="02040503050406030204" pitchFamily="18" charset="0"/>
                      </a:rPr>
                      <m:t>𝐴</m:t>
                    </m:r>
                    <m:r>
                      <a:rPr lang="en-US" i="1">
                        <a:latin typeface="Cambria Math" panose="02040503050406030204" pitchFamily="18" charset="0"/>
                      </a:rPr>
                      <m:t>′</m:t>
                    </m:r>
                    <m:r>
                      <a:rPr lang="en-US" i="1">
                        <a:latin typeface="Cambria Math" panose="02040503050406030204" pitchFamily="18" charset="0"/>
                      </a:rPr>
                      <m:t>𝐵</m:t>
                    </m:r>
                  </m:oMath>
                </a14:m>
                <a:r>
                  <a:rPr lang="en-US"/>
                  <a:t> vuông tại </a:t>
                </a:r>
                <a14:m>
                  <m:oMath xmlns:m="http://schemas.openxmlformats.org/officeDocument/2006/math">
                    <m:r>
                      <a:rPr lang="en-US" i="1">
                        <a:latin typeface="Cambria Math" panose="02040503050406030204" pitchFamily="18" charset="0"/>
                      </a:rPr>
                      <m:t>𝑂</m:t>
                    </m:r>
                    <m:r>
                      <a:rPr lang="en-US" i="1">
                        <a:latin typeface="Cambria Math" panose="02040503050406030204" pitchFamily="18" charset="0"/>
                      </a:rPr>
                      <m:t>′</m:t>
                    </m:r>
                  </m:oMath>
                </a14:m>
                <a:r>
                  <a:rPr lang="en-US"/>
                  <a:t>. Suy ra </a:t>
                </a:r>
                <a14:m>
                  <m:oMath xmlns:m="http://schemas.openxmlformats.org/officeDocument/2006/math">
                    <m:r>
                      <a:rPr lang="en-US" i="1">
                        <a:latin typeface="Cambria Math" panose="02040503050406030204" pitchFamily="18" charset="0"/>
                      </a:rPr>
                      <m:t>𝐵𝑂</m:t>
                    </m:r>
                    <m:r>
                      <a:rPr lang="en-US" i="1">
                        <a:latin typeface="Cambria Math" panose="02040503050406030204" pitchFamily="18" charset="0"/>
                      </a:rPr>
                      <m:t>′</m:t>
                    </m:r>
                  </m:oMath>
                </a14:m>
                <a:r>
                  <a:rPr lang="en-US"/>
                  <a:t> vuông góc với </a:t>
                </a:r>
                <a14:m>
                  <m:oMath xmlns:m="http://schemas.openxmlformats.org/officeDocument/2006/math">
                    <m:r>
                      <a:rPr lang="en-US" i="1">
                        <a:latin typeface="Cambria Math" panose="02040503050406030204" pitchFamily="18" charset="0"/>
                      </a:rPr>
                      <m:t>𝑂</m:t>
                    </m:r>
                    <m:r>
                      <a:rPr lang="en-US" i="1">
                        <a:latin typeface="Cambria Math" panose="02040503050406030204" pitchFamily="18" charset="0"/>
                      </a:rPr>
                      <m:t>′</m:t>
                    </m:r>
                    <m:r>
                      <a:rPr lang="en-US" i="1">
                        <a:latin typeface="Cambria Math" panose="02040503050406030204" pitchFamily="18" charset="0"/>
                      </a:rPr>
                      <m:t>𝐴</m:t>
                    </m:r>
                  </m:oMath>
                </a14:m>
                <a:endParaRPr lang="en-US"/>
              </a:p>
              <a:p>
                <a:pPr marL="854075" indent="-449263">
                  <a:buClr>
                    <a:srgbClr val="FF0000"/>
                  </a:buClr>
                  <a:buFont typeface="Wingdings" panose="05000000000000000000" pitchFamily="2" charset="2"/>
                  <a:buChar char="s"/>
                </a:pPr>
                <a:r>
                  <a:rPr lang="en-US"/>
                  <a:t>Suy ra </a:t>
                </a:r>
                <a14:m>
                  <m:oMath xmlns:m="http://schemas.openxmlformats.org/officeDocument/2006/math">
                    <m:r>
                      <a:rPr lang="en-US" i="1">
                        <a:latin typeface="Cambria Math" panose="02040503050406030204" pitchFamily="18" charset="0"/>
                      </a:rPr>
                      <m:t>𝐵𝑂</m:t>
                    </m:r>
                    <m:r>
                      <a:rPr lang="en-US" i="1">
                        <a:latin typeface="Cambria Math" panose="02040503050406030204" pitchFamily="18" charset="0"/>
                      </a:rPr>
                      <m:t>′</m:t>
                    </m:r>
                  </m:oMath>
                </a14:m>
                <a:r>
                  <a:rPr lang="en-US"/>
                  <a:t> vuông góc với </a:t>
                </a:r>
                <a14:m>
                  <m:oMath xmlns:m="http://schemas.openxmlformats.org/officeDocument/2006/math">
                    <m:d>
                      <m:dPr>
                        <m:ctrlPr>
                          <a:rPr lang="en-US" i="1">
                            <a:latin typeface="Cambria Math"/>
                          </a:rPr>
                        </m:ctrlPr>
                      </m:dPr>
                      <m:e>
                        <m:r>
                          <a:rPr lang="en-US" i="1">
                            <a:latin typeface="Cambria Math" panose="02040503050406030204" pitchFamily="18" charset="0"/>
                          </a:rPr>
                          <m:t>𝐴𝑂𝑂</m:t>
                        </m:r>
                        <m:r>
                          <a:rPr lang="en-US" i="1">
                            <a:latin typeface="Cambria Math" panose="02040503050406030204" pitchFamily="18" charset="0"/>
                          </a:rPr>
                          <m:t>′</m:t>
                        </m:r>
                      </m:e>
                    </m:d>
                  </m:oMath>
                </a14:m>
                <a:r>
                  <a:rPr lang="en-US"/>
                  <a:t>. </a:t>
                </a:r>
              </a:p>
              <a:p>
                <a:pPr marL="862012" indent="-457200">
                  <a:buClr>
                    <a:srgbClr val="FF0000"/>
                  </a:buClr>
                  <a:buFont typeface="Wingdings" panose="05000000000000000000" pitchFamily="2" charset="2"/>
                  <a:buChar char="Ø"/>
                </a:pPr>
                <a14:m>
                  <m:oMath xmlns:m="http://schemas.openxmlformats.org/officeDocument/2006/math">
                    <m:sSub>
                      <m:sSubPr>
                        <m:ctrlPr>
                          <a:rPr lang="en-US" i="1">
                            <a:latin typeface="Cambria Math"/>
                          </a:rPr>
                        </m:ctrlPr>
                      </m:sSubPr>
                      <m:e>
                        <m:r>
                          <a:rPr lang="en-US" i="1">
                            <a:latin typeface="Cambria Math" panose="02040503050406030204" pitchFamily="18" charset="0"/>
                          </a:rPr>
                          <m:t>𝑉</m:t>
                        </m:r>
                      </m:e>
                      <m:sub>
                        <m:r>
                          <a:rPr lang="en-US" i="1">
                            <a:latin typeface="Cambria Math" panose="02040503050406030204" pitchFamily="18" charset="0"/>
                          </a:rPr>
                          <m:t>𝐴𝐵𝑂𝑂</m:t>
                        </m:r>
                        <m:r>
                          <a:rPr lang="en-US" i="1">
                            <a:latin typeface="Cambria Math" panose="02040503050406030204" pitchFamily="18" charset="0"/>
                          </a:rPr>
                          <m:t>′</m:t>
                        </m:r>
                      </m:sub>
                    </m:sSub>
                    <m:r>
                      <a:rPr lang="en-US" i="1">
                        <a:latin typeface="Cambria Math" panose="02040503050406030204" pitchFamily="18" charset="0"/>
                      </a:rPr>
                      <m:t>=</m:t>
                    </m:r>
                    <m:f>
                      <m:fPr>
                        <m:ctrlPr>
                          <a:rPr lang="en-US" i="1">
                            <a:latin typeface="Cambria Math"/>
                          </a:rPr>
                        </m:ctrlPr>
                      </m:fPr>
                      <m:num>
                        <m:r>
                          <a:rPr lang="en-US">
                            <a:latin typeface="Cambria Math" panose="02040503050406030204" pitchFamily="18" charset="0"/>
                          </a:rPr>
                          <m:t>1</m:t>
                        </m:r>
                      </m:num>
                      <m:den>
                        <m:r>
                          <a:rPr lang="en-US">
                            <a:latin typeface="Cambria Math" panose="02040503050406030204" pitchFamily="18" charset="0"/>
                          </a:rPr>
                          <m:t>3</m:t>
                        </m:r>
                      </m:den>
                    </m:f>
                    <m:r>
                      <a:rPr lang="en-US" i="1">
                        <a:latin typeface="Cambria Math" panose="02040503050406030204" pitchFamily="18" charset="0"/>
                      </a:rPr>
                      <m:t>𝐵𝑂</m:t>
                    </m:r>
                    <m:r>
                      <a:rPr lang="en-US" i="1">
                        <a:latin typeface="Cambria Math" panose="02040503050406030204" pitchFamily="18" charset="0"/>
                      </a:rPr>
                      <m:t>′</m:t>
                    </m:r>
                    <m:r>
                      <a:rPr lang="en-US">
                        <a:latin typeface="Cambria Math" panose="02040503050406030204" pitchFamily="18" charset="0"/>
                      </a:rPr>
                      <m:t>.</m:t>
                    </m:r>
                    <m:sSub>
                      <m:sSubPr>
                        <m:ctrlPr>
                          <a:rPr lang="en-US" i="1">
                            <a:latin typeface="Cambria Math"/>
                          </a:rPr>
                        </m:ctrlPr>
                      </m:sSubPr>
                      <m:e>
                        <m:r>
                          <a:rPr lang="en-US" i="1">
                            <a:latin typeface="Cambria Math" panose="02040503050406030204" pitchFamily="18" charset="0"/>
                          </a:rPr>
                          <m:t>𝑆</m:t>
                        </m:r>
                      </m:e>
                      <m:sub>
                        <m:r>
                          <a:rPr lang="en-US" i="1">
                            <a:latin typeface="Cambria Math" panose="02040503050406030204" pitchFamily="18" charset="0"/>
                          </a:rPr>
                          <m:t>𝐴𝑂𝑂</m:t>
                        </m:r>
                        <m:r>
                          <a:rPr lang="en-US" i="1">
                            <a:latin typeface="Cambria Math" panose="02040503050406030204" pitchFamily="18" charset="0"/>
                          </a:rPr>
                          <m:t>′</m:t>
                        </m:r>
                      </m:sub>
                    </m:sSub>
                    <m:r>
                      <a:rPr lang="en-US" i="1">
                        <a:latin typeface="Cambria Math" panose="02040503050406030204" pitchFamily="18" charset="0"/>
                      </a:rPr>
                      <m:t>  =  </m:t>
                    </m:r>
                    <m:f>
                      <m:fPr>
                        <m:ctrlPr>
                          <a:rPr lang="en-US" i="1">
                            <a:latin typeface="Cambria Math"/>
                          </a:rPr>
                        </m:ctrlPr>
                      </m:fPr>
                      <m:num>
                        <m:r>
                          <a:rPr lang="en-US">
                            <a:latin typeface="Cambria Math" panose="02040503050406030204" pitchFamily="18" charset="0"/>
                          </a:rPr>
                          <m:t>1</m:t>
                        </m:r>
                      </m:num>
                      <m:den>
                        <m:r>
                          <a:rPr lang="en-US">
                            <a:latin typeface="Cambria Math" panose="02040503050406030204" pitchFamily="18" charset="0"/>
                          </a:rPr>
                          <m:t>3</m:t>
                        </m:r>
                      </m:den>
                    </m:f>
                    <m:r>
                      <a:rPr lang="en-US">
                        <a:latin typeface="Cambria Math" panose="02040503050406030204" pitchFamily="18" charset="0"/>
                      </a:rPr>
                      <m:t>.</m:t>
                    </m:r>
                    <m:r>
                      <a:rPr lang="en-US" i="1">
                        <a:latin typeface="Cambria Math" panose="02040503050406030204" pitchFamily="18" charset="0"/>
                      </a:rPr>
                      <m:t>𝑎</m:t>
                    </m:r>
                    <m:r>
                      <a:rPr lang="en-US">
                        <a:latin typeface="Cambria Math" panose="02040503050406030204" pitchFamily="18" charset="0"/>
                      </a:rPr>
                      <m:t>.</m:t>
                    </m:r>
                    <m:f>
                      <m:fPr>
                        <m:ctrlPr>
                          <a:rPr lang="en-US" i="1">
                            <a:latin typeface="Cambria Math"/>
                          </a:rPr>
                        </m:ctrlPr>
                      </m:fPr>
                      <m:num>
                        <m:r>
                          <a:rPr lang="en-US">
                            <a:latin typeface="Cambria Math" panose="02040503050406030204" pitchFamily="18" charset="0"/>
                          </a:rPr>
                          <m:t>1</m:t>
                        </m:r>
                      </m:num>
                      <m:den>
                        <m:r>
                          <a:rPr lang="en-US">
                            <a:latin typeface="Cambria Math" panose="02040503050406030204" pitchFamily="18" charset="0"/>
                          </a:rPr>
                          <m:t>2</m:t>
                        </m:r>
                      </m:den>
                    </m:f>
                    <m:r>
                      <a:rPr lang="en-US">
                        <a:latin typeface="Cambria Math" panose="02040503050406030204" pitchFamily="18" charset="0"/>
                      </a:rPr>
                      <m:t>.</m:t>
                    </m:r>
                    <m:sSup>
                      <m:sSupPr>
                        <m:ctrlPr>
                          <a:rPr lang="en-US" i="1">
                            <a:latin typeface="Cambria Math"/>
                          </a:rPr>
                        </m:ctrlPr>
                      </m:sSupPr>
                      <m:e>
                        <m:r>
                          <a:rPr lang="en-US" i="1">
                            <a:latin typeface="Cambria Math" panose="02040503050406030204" pitchFamily="18" charset="0"/>
                          </a:rPr>
                          <m:t>𝑎</m:t>
                        </m:r>
                      </m:e>
                      <m:sup>
                        <m:r>
                          <a:rPr lang="en-US">
                            <a:latin typeface="Cambria Math" panose="02040503050406030204" pitchFamily="18" charset="0"/>
                          </a:rPr>
                          <m:t>2</m:t>
                        </m:r>
                      </m:sup>
                    </m:sSup>
                    <m:r>
                      <a:rPr lang="en-US" i="1">
                        <a:latin typeface="Cambria Math" panose="02040503050406030204" pitchFamily="18" charset="0"/>
                      </a:rPr>
                      <m:t>  =  </m:t>
                    </m:r>
                    <m:f>
                      <m:fPr>
                        <m:ctrlPr>
                          <a:rPr lang="en-US" i="1">
                            <a:latin typeface="Cambria Math"/>
                          </a:rPr>
                        </m:ctrlPr>
                      </m:fPr>
                      <m:num>
                        <m:sSup>
                          <m:sSupPr>
                            <m:ctrlPr>
                              <a:rPr lang="en-US" i="1">
                                <a:latin typeface="Cambria Math"/>
                              </a:rPr>
                            </m:ctrlPr>
                          </m:sSupPr>
                          <m:e>
                            <m:r>
                              <a:rPr lang="en-US" i="1">
                                <a:latin typeface="Cambria Math" panose="02040503050406030204" pitchFamily="18" charset="0"/>
                              </a:rPr>
                              <m:t>𝑎</m:t>
                            </m:r>
                          </m:e>
                          <m:sup>
                            <m:r>
                              <a:rPr lang="en-US">
                                <a:latin typeface="Cambria Math" panose="02040503050406030204" pitchFamily="18" charset="0"/>
                              </a:rPr>
                              <m:t>3</m:t>
                            </m:r>
                          </m:sup>
                        </m:sSup>
                      </m:num>
                      <m:den>
                        <m:r>
                          <a:rPr lang="en-US">
                            <a:latin typeface="Cambria Math" panose="02040503050406030204" pitchFamily="18" charset="0"/>
                          </a:rPr>
                          <m:t>6</m:t>
                        </m:r>
                      </m:den>
                    </m:f>
                  </m:oMath>
                </a14:m>
                <a:r>
                  <a:rPr lang="en-US"/>
                  <a:t>.</a:t>
                </a:r>
                <a:endParaRPr lang="en-US" b="1">
                  <a:solidFill>
                    <a:srgbClr val="FF0000"/>
                  </a:solidFill>
                  <a:sym typeface="Wingdings" panose="05000000000000000000" pitchFamily="2" charset="2"/>
                </a:endParaRPr>
              </a:p>
              <a:p>
                <a:pPr indent="793750"/>
                <a:r>
                  <a:rPr lang="en-US" b="1">
                    <a:solidFill>
                      <a:srgbClr val="FF0000"/>
                    </a:solidFill>
                    <a:sym typeface="Wingdings" panose="05000000000000000000" pitchFamily="2" charset="2"/>
                  </a:rPr>
                  <a:t> </a:t>
                </a:r>
                <a:r>
                  <a:rPr lang="en-US" b="1"/>
                  <a:t>Chọn C</a:t>
                </a:r>
                <a:endParaRPr lang="en-US"/>
              </a:p>
            </p:txBody>
          </p:sp>
        </mc:Choice>
        <mc:Fallback xmlns="">
          <p:sp>
            <p:nvSpPr>
              <p:cNvPr id="14" name="Content Placeholder 2">
                <a:extLst>
                  <a:ext uri="{FF2B5EF4-FFF2-40B4-BE49-F238E27FC236}">
                    <a16:creationId xmlns:a16="http://schemas.microsoft.com/office/drawing/2014/main" id="{29564E12-EB90-414C-B802-FE38DAC3540A}"/>
                  </a:ext>
                </a:extLst>
              </p:cNvPr>
              <p:cNvSpPr txBox="1">
                <a:spLocks noRot="1" noChangeAspect="1" noMove="1" noResize="1" noEditPoints="1" noAdjustHandles="1" noChangeArrowheads="1" noChangeShapeType="1" noTextEdit="1"/>
              </p:cNvSpPr>
              <p:nvPr/>
            </p:nvSpPr>
            <p:spPr>
              <a:xfrm>
                <a:off x="145256" y="2733949"/>
                <a:ext cx="9104511" cy="4006545"/>
              </a:xfrm>
              <a:prstGeom prst="rect">
                <a:avLst/>
              </a:prstGeom>
              <a:blipFill>
                <a:blip r:embed="rId6"/>
                <a:stretch>
                  <a:fillRect l="-1538" t="-4242" b="-2424"/>
                </a:stretch>
              </a:blipFill>
              <a:ln>
                <a:solidFill>
                  <a:srgbClr val="0000CC"/>
                </a:solidFill>
                <a:prstDash val="sysDot"/>
              </a:ln>
            </p:spPr>
            <p:txBody>
              <a:bodyPr/>
              <a:lstStyle/>
              <a:p>
                <a:r>
                  <a:rPr lang="en-US">
                    <a:noFill/>
                  </a:rPr>
                  <a:t> </a:t>
                </a:r>
              </a:p>
            </p:txBody>
          </p:sp>
        </mc:Fallback>
      </mc:AlternateContent>
      <p:pic>
        <p:nvPicPr>
          <p:cNvPr id="18" name="Picture 17">
            <a:extLst>
              <a:ext uri="{FF2B5EF4-FFF2-40B4-BE49-F238E27FC236}">
                <a16:creationId xmlns="" xmlns:a16="http://schemas.microsoft.com/office/drawing/2014/main" id="{25B7CC6B-2AD8-4D97-BBAA-0093AD9C102B}"/>
              </a:ext>
            </a:extLst>
          </p:cNvPr>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249767" y="2729259"/>
            <a:ext cx="2942233" cy="4005086"/>
          </a:xfrm>
          <a:prstGeom prst="rect">
            <a:avLst/>
          </a:prstGeom>
          <a:noFill/>
          <a:ln>
            <a:noFill/>
          </a:ln>
        </p:spPr>
      </p:pic>
    </p:spTree>
    <p:extLst>
      <p:ext uri="{BB962C8B-B14F-4D97-AF65-F5344CB8AC3E}">
        <p14:creationId xmlns:p14="http://schemas.microsoft.com/office/powerpoint/2010/main" val="23383381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5">
                                            <p:bg/>
                                          </p:spTgt>
                                        </p:tgtEl>
                                        <p:attrNameLst>
                                          <p:attrName>style.visibility</p:attrName>
                                        </p:attrNameLst>
                                      </p:cBhvr>
                                      <p:to>
                                        <p:strVal val="visible"/>
                                      </p:to>
                                    </p:set>
                                    <p:animEffect transition="in" filter="wipe(up)">
                                      <p:cBhvr>
                                        <p:cTn id="7" dur="500"/>
                                        <p:tgtEl>
                                          <p:spTgt spid="25">
                                            <p:bg/>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25">
                                            <p:txEl>
                                              <p:pRg st="0" end="0"/>
                                            </p:txEl>
                                          </p:spTgt>
                                        </p:tgtEl>
                                        <p:attrNameLst>
                                          <p:attrName>style.visibility</p:attrName>
                                        </p:attrNameLst>
                                      </p:cBhvr>
                                      <p:to>
                                        <p:strVal val="visible"/>
                                      </p:to>
                                    </p:set>
                                    <p:animEffect transition="in" filter="wipe(up)">
                                      <p:cBhvr>
                                        <p:cTn id="12" dur="500"/>
                                        <p:tgtEl>
                                          <p:spTgt spid="2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25">
                                            <p:txEl>
                                              <p:pRg st="1" end="1"/>
                                            </p:txEl>
                                          </p:spTgt>
                                        </p:tgtEl>
                                        <p:attrNameLst>
                                          <p:attrName>style.visibility</p:attrName>
                                        </p:attrNameLst>
                                      </p:cBhvr>
                                      <p:to>
                                        <p:strVal val="visible"/>
                                      </p:to>
                                    </p:set>
                                    <p:animEffect transition="in" filter="wipe(up)">
                                      <p:cBhvr>
                                        <p:cTn id="17" dur="500"/>
                                        <p:tgtEl>
                                          <p:spTgt spid="2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14">
                                            <p:bg/>
                                          </p:spTgt>
                                        </p:tgtEl>
                                        <p:attrNameLst>
                                          <p:attrName>style.visibility</p:attrName>
                                        </p:attrNameLst>
                                      </p:cBhvr>
                                      <p:to>
                                        <p:strVal val="visible"/>
                                      </p:to>
                                    </p:set>
                                    <p:animEffect transition="in" filter="wipe(up)">
                                      <p:cBhvr>
                                        <p:cTn id="22" dur="500"/>
                                        <p:tgtEl>
                                          <p:spTgt spid="14">
                                            <p:bg/>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14">
                                            <p:txEl>
                                              <p:pRg st="0" end="0"/>
                                            </p:txEl>
                                          </p:spTgt>
                                        </p:tgtEl>
                                        <p:attrNameLst>
                                          <p:attrName>style.visibility</p:attrName>
                                        </p:attrNameLst>
                                      </p:cBhvr>
                                      <p:to>
                                        <p:strVal val="visible"/>
                                      </p:to>
                                    </p:set>
                                    <p:animEffect transition="in" filter="wipe(up)">
                                      <p:cBhvr>
                                        <p:cTn id="27" dur="500"/>
                                        <p:tgtEl>
                                          <p:spTgt spid="14">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grpId="0" nodeType="clickEffect">
                                  <p:stCondLst>
                                    <p:cond delay="0"/>
                                  </p:stCondLst>
                                  <p:childTnLst>
                                    <p:set>
                                      <p:cBhvr>
                                        <p:cTn id="36" dur="1" fill="hold">
                                          <p:stCondLst>
                                            <p:cond delay="0"/>
                                          </p:stCondLst>
                                        </p:cTn>
                                        <p:tgtEl>
                                          <p:spTgt spid="14">
                                            <p:txEl>
                                              <p:pRg st="1" end="1"/>
                                            </p:txEl>
                                          </p:spTgt>
                                        </p:tgtEl>
                                        <p:attrNameLst>
                                          <p:attrName>style.visibility</p:attrName>
                                        </p:attrNameLst>
                                      </p:cBhvr>
                                      <p:to>
                                        <p:strVal val="visible"/>
                                      </p:to>
                                    </p:set>
                                    <p:animEffect transition="in" filter="wipe(up)">
                                      <p:cBhvr>
                                        <p:cTn id="37" dur="500"/>
                                        <p:tgtEl>
                                          <p:spTgt spid="14">
                                            <p:txEl>
                                              <p:pRg st="1" end="1"/>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grpId="0" nodeType="clickEffect">
                                  <p:stCondLst>
                                    <p:cond delay="0"/>
                                  </p:stCondLst>
                                  <p:childTnLst>
                                    <p:set>
                                      <p:cBhvr>
                                        <p:cTn id="41" dur="1" fill="hold">
                                          <p:stCondLst>
                                            <p:cond delay="0"/>
                                          </p:stCondLst>
                                        </p:cTn>
                                        <p:tgtEl>
                                          <p:spTgt spid="14">
                                            <p:txEl>
                                              <p:pRg st="2" end="2"/>
                                            </p:txEl>
                                          </p:spTgt>
                                        </p:tgtEl>
                                        <p:attrNameLst>
                                          <p:attrName>style.visibility</p:attrName>
                                        </p:attrNameLst>
                                      </p:cBhvr>
                                      <p:to>
                                        <p:strVal val="visible"/>
                                      </p:to>
                                    </p:set>
                                    <p:animEffect transition="in" filter="wipe(up)">
                                      <p:cBhvr>
                                        <p:cTn id="42" dur="500"/>
                                        <p:tgtEl>
                                          <p:spTgt spid="14">
                                            <p:txEl>
                                              <p:pRg st="2" end="2"/>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grpId="0" nodeType="clickEffect">
                                  <p:stCondLst>
                                    <p:cond delay="0"/>
                                  </p:stCondLst>
                                  <p:childTnLst>
                                    <p:set>
                                      <p:cBhvr>
                                        <p:cTn id="46" dur="1" fill="hold">
                                          <p:stCondLst>
                                            <p:cond delay="0"/>
                                          </p:stCondLst>
                                        </p:cTn>
                                        <p:tgtEl>
                                          <p:spTgt spid="14">
                                            <p:txEl>
                                              <p:pRg st="3" end="3"/>
                                            </p:txEl>
                                          </p:spTgt>
                                        </p:tgtEl>
                                        <p:attrNameLst>
                                          <p:attrName>style.visibility</p:attrName>
                                        </p:attrNameLst>
                                      </p:cBhvr>
                                      <p:to>
                                        <p:strVal val="visible"/>
                                      </p:to>
                                    </p:set>
                                    <p:animEffect transition="in" filter="wipe(up)">
                                      <p:cBhvr>
                                        <p:cTn id="47" dur="500"/>
                                        <p:tgtEl>
                                          <p:spTgt spid="14">
                                            <p:txEl>
                                              <p:pRg st="3" end="3"/>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1" fill="hold" grpId="0" nodeType="clickEffect">
                                  <p:stCondLst>
                                    <p:cond delay="0"/>
                                  </p:stCondLst>
                                  <p:childTnLst>
                                    <p:set>
                                      <p:cBhvr>
                                        <p:cTn id="51" dur="1" fill="hold">
                                          <p:stCondLst>
                                            <p:cond delay="0"/>
                                          </p:stCondLst>
                                        </p:cTn>
                                        <p:tgtEl>
                                          <p:spTgt spid="14">
                                            <p:txEl>
                                              <p:pRg st="4" end="4"/>
                                            </p:txEl>
                                          </p:spTgt>
                                        </p:tgtEl>
                                        <p:attrNameLst>
                                          <p:attrName>style.visibility</p:attrName>
                                        </p:attrNameLst>
                                      </p:cBhvr>
                                      <p:to>
                                        <p:strVal val="visible"/>
                                      </p:to>
                                    </p:set>
                                    <p:animEffect transition="in" filter="wipe(up)">
                                      <p:cBhvr>
                                        <p:cTn id="52" dur="500"/>
                                        <p:tgtEl>
                                          <p:spTgt spid="14">
                                            <p:txEl>
                                              <p:pRg st="4" end="4"/>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1" fill="hold" grpId="0" nodeType="clickEffect">
                                  <p:stCondLst>
                                    <p:cond delay="0"/>
                                  </p:stCondLst>
                                  <p:childTnLst>
                                    <p:set>
                                      <p:cBhvr>
                                        <p:cTn id="56" dur="1" fill="hold">
                                          <p:stCondLst>
                                            <p:cond delay="0"/>
                                          </p:stCondLst>
                                        </p:cTn>
                                        <p:tgtEl>
                                          <p:spTgt spid="14">
                                            <p:txEl>
                                              <p:pRg st="5" end="5"/>
                                            </p:txEl>
                                          </p:spTgt>
                                        </p:tgtEl>
                                        <p:attrNameLst>
                                          <p:attrName>style.visibility</p:attrName>
                                        </p:attrNameLst>
                                      </p:cBhvr>
                                      <p:to>
                                        <p:strVal val="visible"/>
                                      </p:to>
                                    </p:set>
                                    <p:animEffect transition="in" filter="wipe(up)">
                                      <p:cBhvr>
                                        <p:cTn id="57" dur="500"/>
                                        <p:tgtEl>
                                          <p:spTgt spid="14">
                                            <p:txEl>
                                              <p:pRg st="5" end="5"/>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grpId="0" nodeType="click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wipe(left)">
                                      <p:cBhvr>
                                        <p:cTn id="62" dur="2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uiExpand="1" build="p" animBg="1">
        <p:tmplLst>
          <p:tmpl>
            <p:tnLst>
              <p:par>
                <p:cTn presetID="22" presetClass="entr" presetSubtype="1" fill="hold" nodeType="clickEffect">
                  <p:stCondLst>
                    <p:cond delay="0"/>
                  </p:stCondLst>
                  <p:childTnLst>
                    <p:set>
                      <p:cBhvr>
                        <p:cTn dur="1" fill="hold">
                          <p:stCondLst>
                            <p:cond delay="0"/>
                          </p:stCondLst>
                        </p:cTn>
                        <p:tgtEl>
                          <p:spTgt spid="25"/>
                        </p:tgtEl>
                        <p:attrNameLst>
                          <p:attrName>style.visibility</p:attrName>
                        </p:attrNameLst>
                      </p:cBhvr>
                      <p:to>
                        <p:strVal val="visible"/>
                      </p:to>
                    </p:set>
                    <p:animEffect transition="in" filter="wipe(up)">
                      <p:cBhvr>
                        <p:cTn dur="500"/>
                        <p:tgtEl>
                          <p:spTgt spid="25"/>
                        </p:tgtEl>
                      </p:cBhvr>
                    </p:animEffect>
                  </p:childTnLst>
                </p:cTn>
              </p:par>
            </p:tnLst>
          </p:tmpl>
          <p:tmpl lvl="1">
            <p:tnLst>
              <p:par>
                <p:cTn presetID="22" presetClass="entr" presetSubtype="1" fill="hold" nodeType="clickEffect">
                  <p:stCondLst>
                    <p:cond delay="0"/>
                  </p:stCondLst>
                  <p:childTnLst>
                    <p:set>
                      <p:cBhvr>
                        <p:cTn dur="1" fill="hold">
                          <p:stCondLst>
                            <p:cond delay="0"/>
                          </p:stCondLst>
                        </p:cTn>
                        <p:tgtEl>
                          <p:spTgt spid="25"/>
                        </p:tgtEl>
                        <p:attrNameLst>
                          <p:attrName>style.visibility</p:attrName>
                        </p:attrNameLst>
                      </p:cBhvr>
                      <p:to>
                        <p:strVal val="visible"/>
                      </p:to>
                    </p:set>
                    <p:animEffect transition="in" filter="wipe(up)">
                      <p:cBhvr>
                        <p:cTn dur="500"/>
                        <p:tgtEl>
                          <p:spTgt spid="25"/>
                        </p:tgtEl>
                      </p:cBhvr>
                    </p:animEffect>
                  </p:childTnLst>
                </p:cTn>
              </p:par>
            </p:tnLst>
          </p:tmpl>
        </p:tmplLst>
      </p:bldP>
      <p:bldP spid="2" grpId="0" animBg="1"/>
      <p:bldP spid="14" grpId="0" uiExpand="1" build="p" animBg="1">
        <p:tmplLst>
          <p:tmpl>
            <p:tnLst>
              <p:par>
                <p:cTn presetID="22" presetClass="entr" presetSubtype="1" fill="hold" nodeType="click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wipe(up)">
                      <p:cBhvr>
                        <p:cTn dur="500"/>
                        <p:tgtEl>
                          <p:spTgt spid="14"/>
                        </p:tgtEl>
                      </p:cBhvr>
                    </p:animEffect>
                  </p:childTnLst>
                </p:cTn>
              </p:par>
            </p:tnLst>
          </p:tmpl>
          <p:tmpl lvl="1">
            <p:tnLst>
              <p:par>
                <p:cTn presetID="22" presetClass="entr" presetSubtype="1" fill="hold" nodeType="click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wipe(up)">
                      <p:cBhvr>
                        <p:cTn dur="500"/>
                        <p:tgtEl>
                          <p:spTgt spid="14"/>
                        </p:tgtEl>
                      </p:cBhvr>
                    </p:animEffect>
                  </p:childTnLst>
                </p:cTn>
              </p:par>
            </p:tnLst>
          </p:tmpl>
        </p:tmplLst>
      </p:b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BCA91DD8-A731-469A-BB09-5E7BA9C6C8D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1772" y="6745184"/>
            <a:ext cx="3903108" cy="79171"/>
          </a:xfrm>
          <a:prstGeom prst="rect">
            <a:avLst/>
          </a:prstGeom>
        </p:spPr>
      </p:pic>
      <p:pic>
        <p:nvPicPr>
          <p:cNvPr id="4" name="Picture 3">
            <a:extLst>
              <a:ext uri="{FF2B5EF4-FFF2-40B4-BE49-F238E27FC236}">
                <a16:creationId xmlns="" xmlns:a16="http://schemas.microsoft.com/office/drawing/2014/main" id="{BECD3442-55B7-44D2-8B0C-A48AFFBF415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97572" y="6597295"/>
            <a:ext cx="2775439" cy="295777"/>
          </a:xfrm>
          <a:prstGeom prst="rect">
            <a:avLst/>
          </a:prstGeom>
        </p:spPr>
      </p:pic>
      <p:grpSp>
        <p:nvGrpSpPr>
          <p:cNvPr id="12" name="Group 11">
            <a:extLst>
              <a:ext uri="{FF2B5EF4-FFF2-40B4-BE49-F238E27FC236}">
                <a16:creationId xmlns="" xmlns:a16="http://schemas.microsoft.com/office/drawing/2014/main" id="{0C84E253-DD8C-4DCB-B10A-1227241E0B4D}"/>
              </a:ext>
            </a:extLst>
          </p:cNvPr>
          <p:cNvGrpSpPr/>
          <p:nvPr/>
        </p:nvGrpSpPr>
        <p:grpSpPr>
          <a:xfrm>
            <a:off x="3159229" y="128036"/>
            <a:ext cx="5972035" cy="5167840"/>
            <a:chOff x="2043534" y="1706989"/>
            <a:chExt cx="5972035" cy="5167840"/>
          </a:xfrm>
        </p:grpSpPr>
        <p:grpSp>
          <p:nvGrpSpPr>
            <p:cNvPr id="13" name="Group 12">
              <a:extLst>
                <a:ext uri="{FF2B5EF4-FFF2-40B4-BE49-F238E27FC236}">
                  <a16:creationId xmlns="" xmlns:a16="http://schemas.microsoft.com/office/drawing/2014/main" id="{8CCF46B5-7D20-415B-98D6-CFFB006B8506}"/>
                </a:ext>
              </a:extLst>
            </p:cNvPr>
            <p:cNvGrpSpPr/>
            <p:nvPr/>
          </p:nvGrpSpPr>
          <p:grpSpPr>
            <a:xfrm>
              <a:off x="2043534" y="1706989"/>
              <a:ext cx="738457" cy="685800"/>
              <a:chOff x="2043534" y="1706989"/>
              <a:chExt cx="738457" cy="685800"/>
            </a:xfrm>
          </p:grpSpPr>
          <p:sp>
            <p:nvSpPr>
              <p:cNvPr id="16" name="AutoShape 43">
                <a:extLst>
                  <a:ext uri="{FF2B5EF4-FFF2-40B4-BE49-F238E27FC236}">
                    <a16:creationId xmlns="" xmlns:a16="http://schemas.microsoft.com/office/drawing/2014/main" id="{EC2DAE92-0740-455C-998C-06ED1994E71D}"/>
                  </a:ext>
                </a:extLst>
              </p:cNvPr>
              <p:cNvSpPr>
                <a:spLocks noChangeArrowheads="1"/>
              </p:cNvSpPr>
              <p:nvPr/>
            </p:nvSpPr>
            <p:spPr bwMode="gray">
              <a:xfrm>
                <a:off x="2043534" y="1706989"/>
                <a:ext cx="738457" cy="685800"/>
              </a:xfrm>
              <a:prstGeom prst="diamond">
                <a:avLst/>
              </a:prstGeom>
              <a:solidFill>
                <a:schemeClr val="accent2"/>
              </a:solidFill>
              <a:ln w="25400" algn="ctr">
                <a:solidFill>
                  <a:schemeClr val="bg1"/>
                </a:solidFill>
                <a:miter lim="800000"/>
                <a:headEnd/>
                <a:tailEnd/>
              </a:ln>
              <a:effectLst>
                <a:outerShdw dist="63500" dir="2212194" algn="ctr" rotWithShape="0">
                  <a:srgbClr val="333333">
                    <a:alpha val="50000"/>
                  </a:srgbClr>
                </a:outerShdw>
              </a:effectLst>
            </p:spPr>
            <p:txBody>
              <a:bodyPr wrap="none" anchor="ctr"/>
              <a:lstStyle/>
              <a:p>
                <a:pPr eaLnBrk="1" hangingPunct="1">
                  <a:defRPr/>
                </a:pPr>
                <a:endParaRPr lang="en-US" sz="3200">
                  <a:latin typeface="Chu Van An" panose="02020603050405020304" pitchFamily="18" charset="0"/>
                  <a:cs typeface="Chu Van An" panose="02020603050405020304" pitchFamily="18" charset="0"/>
                </a:endParaRPr>
              </a:p>
            </p:txBody>
          </p:sp>
          <p:sp>
            <p:nvSpPr>
              <p:cNvPr id="17" name="Text Box 45">
                <a:extLst>
                  <a:ext uri="{FF2B5EF4-FFF2-40B4-BE49-F238E27FC236}">
                    <a16:creationId xmlns="" xmlns:a16="http://schemas.microsoft.com/office/drawing/2014/main" id="{B73BB27B-82AA-46BA-B313-9BBC4936D223}"/>
                  </a:ext>
                </a:extLst>
              </p:cNvPr>
              <p:cNvSpPr txBox="1">
                <a:spLocks noChangeArrowheads="1"/>
              </p:cNvSpPr>
              <p:nvPr/>
            </p:nvSpPr>
            <p:spPr bwMode="gray">
              <a:xfrm>
                <a:off x="2120373" y="1736698"/>
                <a:ext cx="59503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vi-VN" sz="3200" b="1">
                    <a:solidFill>
                      <a:schemeClr val="bg1"/>
                    </a:solidFill>
                    <a:latin typeface="Yu Gothic" panose="020B0400000000000000" pitchFamily="34" charset="-128"/>
                    <a:ea typeface="Yu Gothic" panose="020B0400000000000000" pitchFamily="34" charset="-128"/>
                    <a:cs typeface="Chu Van An" panose="02020603050405020304" pitchFamily="18" charset="0"/>
                  </a:rPr>
                  <a:t>⓵</a:t>
                </a:r>
                <a:endParaRPr lang="en-US" altLang="vi-VN" sz="3200" b="1">
                  <a:solidFill>
                    <a:schemeClr val="bg1"/>
                  </a:solidFill>
                  <a:latin typeface="Chu Van An" panose="02020603050405020304" pitchFamily="18" charset="0"/>
                  <a:cs typeface="Chu Van An" panose="02020603050405020304" pitchFamily="18" charset="0"/>
                </a:endParaRPr>
              </a:p>
            </p:txBody>
          </p:sp>
        </p:grpSp>
        <p:sp>
          <p:nvSpPr>
            <p:cNvPr id="15" name="Text Box 44">
              <a:extLst>
                <a:ext uri="{FF2B5EF4-FFF2-40B4-BE49-F238E27FC236}">
                  <a16:creationId xmlns="" xmlns:a16="http://schemas.microsoft.com/office/drawing/2014/main" id="{A56314B1-F0AD-4CB1-898C-B41E6FAB7846}"/>
                </a:ext>
              </a:extLst>
            </p:cNvPr>
            <p:cNvSpPr txBox="1">
              <a:spLocks noChangeArrowheads="1"/>
            </p:cNvSpPr>
            <p:nvPr/>
          </p:nvSpPr>
          <p:spPr bwMode="gray">
            <a:xfrm>
              <a:off x="2923623" y="6290629"/>
              <a:ext cx="5091946"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endParaRPr lang="en-US" altLang="vi-VN" sz="3200" b="1">
                <a:solidFill>
                  <a:srgbClr val="0000CC"/>
                </a:solidFill>
                <a:latin typeface="Chu Van An" panose="02020603050405020304" pitchFamily="18" charset="0"/>
                <a:cs typeface="Chu Van An" panose="02020603050405020304" pitchFamily="18" charset="0"/>
              </a:endParaRPr>
            </a:p>
          </p:txBody>
        </p:sp>
      </p:grpSp>
      <p:grpSp>
        <p:nvGrpSpPr>
          <p:cNvPr id="8" name="Group 7">
            <a:extLst>
              <a:ext uri="{FF2B5EF4-FFF2-40B4-BE49-F238E27FC236}">
                <a16:creationId xmlns="" xmlns:a16="http://schemas.microsoft.com/office/drawing/2014/main" id="{0C4A8818-A8C6-40B2-93FC-502248369014}"/>
              </a:ext>
            </a:extLst>
          </p:cNvPr>
          <p:cNvGrpSpPr/>
          <p:nvPr/>
        </p:nvGrpSpPr>
        <p:grpSpPr>
          <a:xfrm>
            <a:off x="-1372802" y="2046834"/>
            <a:ext cx="9144002" cy="5329684"/>
            <a:chOff x="-1059316" y="1014150"/>
            <a:chExt cx="9144002" cy="5329684"/>
          </a:xfrm>
        </p:grpSpPr>
        <p:pic>
          <p:nvPicPr>
            <p:cNvPr id="20" name="Picture 345" descr="shadow_1_m">
              <a:extLst>
                <a:ext uri="{FF2B5EF4-FFF2-40B4-BE49-F238E27FC236}">
                  <a16:creationId xmlns="" xmlns:a16="http://schemas.microsoft.com/office/drawing/2014/main" id="{E4140265-4281-4518-8FC8-899425A5D0E6}"/>
                </a:ext>
              </a:extLst>
            </p:cNvPr>
            <p:cNvPicPr>
              <a:picLocks noChangeAspect="1" noChangeArrowheads="1"/>
            </p:cNvPicPr>
            <p:nvPr/>
          </p:nvPicPr>
          <p:blipFill>
            <a:blip r:embed="rId4"/>
            <a:srcRect r="61411"/>
            <a:stretch>
              <a:fillRect/>
            </a:stretch>
          </p:blipFill>
          <p:spPr bwMode="gray">
            <a:xfrm flipH="1">
              <a:off x="419251" y="1014150"/>
              <a:ext cx="67637" cy="5329684"/>
            </a:xfrm>
            <a:prstGeom prst="rect">
              <a:avLst/>
            </a:prstGeom>
            <a:noFill/>
            <a:ln w="9525">
              <a:noFill/>
              <a:miter lim="800000"/>
              <a:headEnd/>
              <a:tailEnd/>
            </a:ln>
          </p:spPr>
        </p:pic>
        <p:pic>
          <p:nvPicPr>
            <p:cNvPr id="21" name="Picture 345" descr="shadow_1_m">
              <a:extLst>
                <a:ext uri="{FF2B5EF4-FFF2-40B4-BE49-F238E27FC236}">
                  <a16:creationId xmlns="" xmlns:a16="http://schemas.microsoft.com/office/drawing/2014/main" id="{9DFFB59F-41F6-40E0-93B9-B0DF75A1541D}"/>
                </a:ext>
              </a:extLst>
            </p:cNvPr>
            <p:cNvPicPr>
              <a:picLocks noChangeAspect="1" noChangeArrowheads="1"/>
            </p:cNvPicPr>
            <p:nvPr/>
          </p:nvPicPr>
          <p:blipFill>
            <a:blip r:embed="rId4"/>
            <a:srcRect r="61411"/>
            <a:stretch>
              <a:fillRect/>
            </a:stretch>
          </p:blipFill>
          <p:spPr bwMode="gray">
            <a:xfrm rot="16200000" flipH="1">
              <a:off x="3489825" y="1078573"/>
              <a:ext cx="45719" cy="9144002"/>
            </a:xfrm>
            <a:prstGeom prst="rect">
              <a:avLst/>
            </a:prstGeom>
            <a:noFill/>
            <a:ln w="9525">
              <a:noFill/>
              <a:miter lim="800000"/>
              <a:headEnd/>
              <a:tailEnd/>
            </a:ln>
          </p:spPr>
        </p:pic>
      </p:grpSp>
      <mc:AlternateContent xmlns:mc="http://schemas.openxmlformats.org/markup-compatibility/2006" xmlns:a14="http://schemas.microsoft.com/office/drawing/2010/main">
        <mc:Choice Requires="a14">
          <p:sp>
            <p:nvSpPr>
              <p:cNvPr id="18" name="Content Placeholder 2">
                <a:extLst>
                  <a:ext uri="{FF2B5EF4-FFF2-40B4-BE49-F238E27FC236}">
                    <a16:creationId xmlns="" xmlns:a16="http://schemas.microsoft.com/office/drawing/2014/main" id="{5C607D02-F3EA-4874-B48F-93ED609CEE50}"/>
                  </a:ext>
                </a:extLst>
              </p:cNvPr>
              <p:cNvSpPr txBox="1">
                <a:spLocks/>
              </p:cNvSpPr>
              <p:nvPr/>
            </p:nvSpPr>
            <p:spPr>
              <a:xfrm>
                <a:off x="139582" y="927852"/>
                <a:ext cx="8812089" cy="5791320"/>
              </a:xfrm>
              <a:prstGeom prst="rect">
                <a:avLst/>
              </a:prstGeom>
              <a:solidFill>
                <a:srgbClr val="FFFFCC"/>
              </a:solidFill>
              <a:ln>
                <a:solidFill>
                  <a:srgbClr val="FFC000"/>
                </a:solidFill>
                <a:prstDash val="sysDot"/>
              </a:ln>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3200" kern="1200">
                    <a:solidFill>
                      <a:srgbClr val="000066"/>
                    </a:solidFill>
                    <a:latin typeface="Chu Van An" panose="02020603050405020304" pitchFamily="18" charset="0"/>
                    <a:ea typeface="+mn-ea"/>
                    <a:cs typeface="Chu Van An" panose="02020603050405020304" pitchFamily="18" charset="0"/>
                  </a:defRPr>
                </a:lvl1pPr>
                <a:lvl2pPr marL="457200" indent="0" algn="ctr" defTabSz="914400" rtl="0" eaLnBrk="1" latinLnBrk="0" hangingPunct="1">
                  <a:lnSpc>
                    <a:spcPct val="90000"/>
                  </a:lnSpc>
                  <a:spcBef>
                    <a:spcPts val="500"/>
                  </a:spcBef>
                  <a:buFont typeface="Arial" panose="020B0604020202020204" pitchFamily="34" charset="0"/>
                  <a:buNone/>
                  <a:defRPr sz="3800" kern="1200">
                    <a:solidFill>
                      <a:schemeClr val="bg1">
                        <a:lumMod val="95000"/>
                      </a:schemeClr>
                    </a:solidFill>
                    <a:latin typeface="Chu Van An" panose="02020603050405020304" pitchFamily="18" charset="0"/>
                    <a:ea typeface="+mn-ea"/>
                    <a:cs typeface="Chu Van An" panose="02020603050405020304" pitchFamily="18" charset="0"/>
                  </a:defRPr>
                </a:lvl2pPr>
                <a:lvl3pPr marL="914400" indent="0" algn="ctr" defTabSz="914400" rtl="0" eaLnBrk="1" latinLnBrk="0" hangingPunct="1">
                  <a:lnSpc>
                    <a:spcPct val="90000"/>
                  </a:lnSpc>
                  <a:spcBef>
                    <a:spcPts val="500"/>
                  </a:spcBef>
                  <a:buFont typeface="Arial" panose="020B0604020202020204" pitchFamily="34" charset="0"/>
                  <a:buNone/>
                  <a:defRPr sz="3800" kern="1200">
                    <a:solidFill>
                      <a:schemeClr val="bg1">
                        <a:lumMod val="95000"/>
                      </a:schemeClr>
                    </a:solidFill>
                    <a:latin typeface="Chu Van An" panose="02020603050405020304" pitchFamily="18" charset="0"/>
                    <a:ea typeface="+mn-ea"/>
                    <a:cs typeface="Chu Van An" panose="02020603050405020304" pitchFamily="18" charset="0"/>
                  </a:defRPr>
                </a:lvl3pPr>
                <a:lvl4pPr marL="1371600" indent="0" algn="ctr" defTabSz="914400" rtl="0" eaLnBrk="1" latinLnBrk="0" hangingPunct="1">
                  <a:lnSpc>
                    <a:spcPct val="90000"/>
                  </a:lnSpc>
                  <a:spcBef>
                    <a:spcPts val="500"/>
                  </a:spcBef>
                  <a:buFont typeface="Arial" panose="020B0604020202020204" pitchFamily="34" charset="0"/>
                  <a:buNone/>
                  <a:defRPr sz="3800" kern="1200">
                    <a:solidFill>
                      <a:schemeClr val="bg1">
                        <a:lumMod val="95000"/>
                      </a:schemeClr>
                    </a:solidFill>
                    <a:latin typeface="Chu Van An" panose="02020603050405020304" pitchFamily="18" charset="0"/>
                    <a:ea typeface="+mn-ea"/>
                    <a:cs typeface="Chu Van An" panose="02020603050405020304" pitchFamily="18" charset="0"/>
                  </a:defRPr>
                </a:lvl4pPr>
                <a:lvl5pPr marL="1828800" indent="0" algn="ctr" defTabSz="914400" rtl="0" eaLnBrk="1" latinLnBrk="0" hangingPunct="1">
                  <a:lnSpc>
                    <a:spcPct val="90000"/>
                  </a:lnSpc>
                  <a:spcBef>
                    <a:spcPts val="500"/>
                  </a:spcBef>
                  <a:buFont typeface="Arial" panose="020B0604020202020204" pitchFamily="34" charset="0"/>
                  <a:buNone/>
                  <a:defRPr sz="3800" kern="1200">
                    <a:solidFill>
                      <a:schemeClr val="bg1">
                        <a:lumMod val="95000"/>
                      </a:schemeClr>
                    </a:solidFill>
                    <a:latin typeface="Chu Van An" panose="02020603050405020304" pitchFamily="18" charset="0"/>
                    <a:ea typeface="+mn-ea"/>
                    <a:cs typeface="Chu Van An" panose="02020603050405020304" pitchFamily="18" charset="0"/>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lvl="0"/>
                <a:r>
                  <a:rPr lang="en-US">
                    <a:solidFill>
                      <a:srgbClr val="FF0000"/>
                    </a:solidFill>
                  </a:rPr>
                  <a:t>➊. </a:t>
                </a:r>
                <a:r>
                  <a:rPr lang="en-US" b="1">
                    <a:solidFill>
                      <a:srgbClr val="FF0000"/>
                    </a:solidFill>
                  </a:rPr>
                  <a:t> </a:t>
                </a:r>
                <a:r>
                  <a:rPr lang="en-US" b="1" i="1">
                    <a:solidFill>
                      <a:srgbClr val="FF0000"/>
                    </a:solidFill>
                  </a:rPr>
                  <a:t>Định nghĩa mặt trụ</a:t>
                </a:r>
                <a:r>
                  <a:rPr lang="en-US">
                    <a:solidFill>
                      <a:srgbClr val="FF0000"/>
                    </a:solidFill>
                  </a:rPr>
                  <a:t> </a:t>
                </a:r>
              </a:p>
              <a:p>
                <a:pPr marL="623888" lvl="0" indent="-333375" algn="just">
                  <a:buClr>
                    <a:srgbClr val="FF0000"/>
                  </a:buClr>
                  <a:buFont typeface="Wingdings" panose="05000000000000000000" pitchFamily="2" charset="2"/>
                  <a:buChar char="Ø"/>
                </a:pPr>
                <a:r>
                  <a:rPr lang="en-US"/>
                  <a:t>Cho đường thẳng </a:t>
                </a:r>
                <a14:m>
                  <m:oMath xmlns:m="http://schemas.openxmlformats.org/officeDocument/2006/math">
                    <m:r>
                      <a:rPr lang="en-US" i="1">
                        <a:latin typeface="Cambria Math" panose="02040503050406030204" pitchFamily="18" charset="0"/>
                      </a:rPr>
                      <m:t>𝛥</m:t>
                    </m:r>
                    <m:r>
                      <a:rPr lang="en-US">
                        <a:latin typeface="Cambria Math" panose="02040503050406030204" pitchFamily="18" charset="0"/>
                      </a:rPr>
                      <m:t>.</m:t>
                    </m:r>
                  </m:oMath>
                </a14:m>
                <a:r>
                  <a:rPr lang="en-US"/>
                  <a:t> Xét một đường thẳng </a:t>
                </a:r>
                <a14:m>
                  <m:oMath xmlns:m="http://schemas.openxmlformats.org/officeDocument/2006/math">
                    <m:r>
                      <a:rPr lang="en-US" i="1">
                        <a:latin typeface="Cambria Math" panose="02040503050406030204" pitchFamily="18" charset="0"/>
                      </a:rPr>
                      <m:t>𝑙</m:t>
                    </m:r>
                  </m:oMath>
                </a14:m>
                <a:r>
                  <a:rPr lang="en-US"/>
                  <a:t> song song với </a:t>
                </a:r>
                <a14:m>
                  <m:oMath xmlns:m="http://schemas.openxmlformats.org/officeDocument/2006/math">
                    <m:r>
                      <a:rPr lang="en-US" i="1">
                        <a:latin typeface="Cambria Math" panose="02040503050406030204" pitchFamily="18" charset="0"/>
                      </a:rPr>
                      <m:t>𝛥</m:t>
                    </m:r>
                    <m:r>
                      <a:rPr lang="en-US">
                        <a:latin typeface="Cambria Math" panose="02040503050406030204" pitchFamily="18" charset="0"/>
                      </a:rPr>
                      <m:t>,</m:t>
                    </m:r>
                  </m:oMath>
                </a14:m>
                <a:r>
                  <a:rPr lang="en-US"/>
                  <a:t> cách </a:t>
                </a:r>
                <a14:m>
                  <m:oMath xmlns:m="http://schemas.openxmlformats.org/officeDocument/2006/math">
                    <m:r>
                      <a:rPr lang="en-US" i="1">
                        <a:latin typeface="Cambria Math" panose="02040503050406030204" pitchFamily="18" charset="0"/>
                      </a:rPr>
                      <m:t>𝛥</m:t>
                    </m:r>
                  </m:oMath>
                </a14:m>
                <a:r>
                  <a:rPr lang="en-US"/>
                  <a:t> một khoảng </a:t>
                </a:r>
                <a14:m>
                  <m:oMath xmlns:m="http://schemas.openxmlformats.org/officeDocument/2006/math">
                    <m:r>
                      <a:rPr lang="en-US" i="1">
                        <a:latin typeface="Cambria Math" panose="02040503050406030204" pitchFamily="18" charset="0"/>
                      </a:rPr>
                      <m:t>𝑟</m:t>
                    </m:r>
                  </m:oMath>
                </a14:m>
                <a:endParaRPr lang="en-US"/>
              </a:p>
              <a:p>
                <a:pPr marL="623888" lvl="0" indent="-333375" algn="just">
                  <a:buClr>
                    <a:srgbClr val="FF0000"/>
                  </a:buClr>
                  <a:buFont typeface="Wingdings" panose="05000000000000000000" pitchFamily="2" charset="2"/>
                  <a:buChar char="Ø"/>
                </a:pPr>
                <a:r>
                  <a:rPr lang="en-US" i="1"/>
                  <a:t>Mặt tròn xoay sinh bởi đường thẳng </a:t>
                </a:r>
                <a14:m>
                  <m:oMath xmlns:m="http://schemas.openxmlformats.org/officeDocument/2006/math">
                    <m:r>
                      <a:rPr lang="en-US" i="1">
                        <a:latin typeface="Cambria Math" panose="02040503050406030204" pitchFamily="18" charset="0"/>
                      </a:rPr>
                      <m:t>𝑙</m:t>
                    </m:r>
                  </m:oMath>
                </a14:m>
                <a:r>
                  <a:rPr lang="en-US" i="1"/>
                  <a:t> như thế khi quay quanh </a:t>
                </a:r>
                <a14:m>
                  <m:oMath xmlns:m="http://schemas.openxmlformats.org/officeDocument/2006/math">
                    <m:r>
                      <a:rPr lang="en-US" i="1">
                        <a:latin typeface="Cambria Math" panose="02040503050406030204" pitchFamily="18" charset="0"/>
                      </a:rPr>
                      <m:t>𝛥</m:t>
                    </m:r>
                  </m:oMath>
                </a14:m>
                <a:r>
                  <a:rPr lang="en-US" i="1"/>
                  <a:t> gọi là</a:t>
                </a:r>
                <a:r>
                  <a:rPr lang="en-US"/>
                  <a:t> </a:t>
                </a:r>
                <a:r>
                  <a:rPr lang="en-US" b="1" i="1"/>
                  <a:t>mặt trụ tròn xoay </a:t>
                </a:r>
                <a:r>
                  <a:rPr lang="en-US" i="1"/>
                  <a:t>(hay đơn giản là </a:t>
                </a:r>
                <a:r>
                  <a:rPr lang="en-US" b="1" i="1"/>
                  <a:t>mặt trụ</a:t>
                </a:r>
                <a:r>
                  <a:rPr lang="en-US" i="1"/>
                  <a:t>)</a:t>
                </a:r>
                <a:r>
                  <a:rPr lang="en-US"/>
                  <a:t> .</a:t>
                </a:r>
              </a:p>
              <a:p>
                <a:pPr marL="914400" lvl="0" indent="-346075">
                  <a:buClr>
                    <a:srgbClr val="FF0000"/>
                  </a:buClr>
                  <a:buFont typeface="Wingdings" panose="05000000000000000000" pitchFamily="2" charset="2"/>
                  <a:buChar char="s"/>
                </a:pPr>
                <a14:m>
                  <m:oMath xmlns:m="http://schemas.openxmlformats.org/officeDocument/2006/math">
                    <m:r>
                      <a:rPr lang="en-US" i="1">
                        <a:latin typeface="Cambria Math" panose="02040503050406030204" pitchFamily="18" charset="0"/>
                      </a:rPr>
                      <m:t>𝛥</m:t>
                    </m:r>
                  </m:oMath>
                </a14:m>
                <a:r>
                  <a:rPr lang="en-US"/>
                  <a:t> gọi là </a:t>
                </a:r>
                <a:r>
                  <a:rPr lang="en-US" i="1"/>
                  <a:t>trục</a:t>
                </a:r>
                <a:r>
                  <a:rPr lang="en-US"/>
                  <a:t> của mặt trụ, </a:t>
                </a:r>
              </a:p>
              <a:p>
                <a:pPr marL="914400" lvl="0" indent="-346075">
                  <a:buClr>
                    <a:srgbClr val="FF0000"/>
                  </a:buClr>
                  <a:buFont typeface="Wingdings" panose="05000000000000000000" pitchFamily="2" charset="2"/>
                  <a:buChar char="s"/>
                </a:pPr>
                <a14:m>
                  <m:oMath xmlns:m="http://schemas.openxmlformats.org/officeDocument/2006/math">
                    <m:r>
                      <a:rPr lang="en-US" i="1">
                        <a:latin typeface="Cambria Math" panose="02040503050406030204" pitchFamily="18" charset="0"/>
                      </a:rPr>
                      <m:t>𝑙</m:t>
                    </m:r>
                  </m:oMath>
                </a14:m>
                <a:r>
                  <a:rPr lang="en-US"/>
                  <a:t> gọi là </a:t>
                </a:r>
                <a:r>
                  <a:rPr lang="en-US" i="1"/>
                  <a:t>đường sinh</a:t>
                </a:r>
                <a:r>
                  <a:rPr lang="en-US"/>
                  <a:t> của mặt trụ và </a:t>
                </a:r>
              </a:p>
              <a:p>
                <a:pPr marL="914400" indent="-346075">
                  <a:buClr>
                    <a:srgbClr val="FF0000"/>
                  </a:buClr>
                  <a:buFont typeface="Wingdings" panose="05000000000000000000" pitchFamily="2" charset="2"/>
                  <a:buChar char="s"/>
                </a:pPr>
                <a14:m>
                  <m:oMath xmlns:m="http://schemas.openxmlformats.org/officeDocument/2006/math">
                    <m:r>
                      <a:rPr lang="en-US" i="1">
                        <a:latin typeface="Cambria Math" panose="02040503050406030204" pitchFamily="18" charset="0"/>
                      </a:rPr>
                      <m:t>𝑟</m:t>
                    </m:r>
                  </m:oMath>
                </a14:m>
                <a:r>
                  <a:rPr lang="en-US"/>
                  <a:t> gọi là </a:t>
                </a:r>
                <a:r>
                  <a:rPr lang="en-US" i="1"/>
                  <a:t>bán kính</a:t>
                </a:r>
                <a:r>
                  <a:rPr lang="en-US"/>
                  <a:t> của mặt trụ.</a:t>
                </a:r>
                <a:endParaRPr lang="vi-VN"/>
              </a:p>
            </p:txBody>
          </p:sp>
        </mc:Choice>
        <mc:Fallback xmlns="">
          <p:sp>
            <p:nvSpPr>
              <p:cNvPr id="18" name="Content Placeholder 2">
                <a:extLst>
                  <a:ext uri="{FF2B5EF4-FFF2-40B4-BE49-F238E27FC236}">
                    <a16:creationId xmlns:a16="http://schemas.microsoft.com/office/drawing/2014/main" id="{5C607D02-F3EA-4874-B48F-93ED609CEE50}"/>
                  </a:ext>
                </a:extLst>
              </p:cNvPr>
              <p:cNvSpPr txBox="1">
                <a:spLocks noRot="1" noChangeAspect="1" noMove="1" noResize="1" noEditPoints="1" noAdjustHandles="1" noChangeArrowheads="1" noChangeShapeType="1" noTextEdit="1"/>
              </p:cNvSpPr>
              <p:nvPr/>
            </p:nvSpPr>
            <p:spPr>
              <a:xfrm>
                <a:off x="139582" y="927852"/>
                <a:ext cx="8812089" cy="5791320"/>
              </a:xfrm>
              <a:prstGeom prst="rect">
                <a:avLst/>
              </a:prstGeom>
              <a:blipFill>
                <a:blip r:embed="rId5"/>
                <a:stretch>
                  <a:fillRect l="-1728" t="-2206" r="-2833"/>
                </a:stretch>
              </a:blipFill>
              <a:ln>
                <a:solidFill>
                  <a:srgbClr val="FFC000"/>
                </a:solidFill>
                <a:prstDash val="sysDot"/>
              </a:ln>
            </p:spPr>
            <p:txBody>
              <a:bodyPr/>
              <a:lstStyle/>
              <a:p>
                <a:r>
                  <a:rPr lang="en-US">
                    <a:noFill/>
                  </a:rPr>
                  <a:t> </a:t>
                </a:r>
              </a:p>
            </p:txBody>
          </p:sp>
        </mc:Fallback>
      </mc:AlternateContent>
      <p:sp>
        <p:nvSpPr>
          <p:cNvPr id="25" name="Hexagon 26">
            <a:extLst>
              <a:ext uri="{FF2B5EF4-FFF2-40B4-BE49-F238E27FC236}">
                <a16:creationId xmlns="" xmlns:a16="http://schemas.microsoft.com/office/drawing/2014/main" id="{AB04DE66-5D36-41C8-A33A-BA8DFFAE82BD}"/>
              </a:ext>
            </a:extLst>
          </p:cNvPr>
          <p:cNvSpPr/>
          <p:nvPr/>
        </p:nvSpPr>
        <p:spPr bwMode="auto">
          <a:xfrm>
            <a:off x="3907943" y="144212"/>
            <a:ext cx="5446566" cy="685800"/>
          </a:xfrm>
          <a:prstGeom prst="hexagon">
            <a:avLst>
              <a:gd name="adj" fmla="val 31838"/>
              <a:gd name="vf" fmla="val 115470"/>
            </a:avLst>
          </a:prstGeom>
          <a:solidFill>
            <a:srgbClr val="0000CC"/>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algn="ctr"/>
            <a:r>
              <a:rPr lang="en-US" altLang="vi-VN" sz="3200" b="1">
                <a:solidFill>
                  <a:srgbClr val="FFFFCC"/>
                </a:solidFill>
                <a:latin typeface="Chu Van An" panose="02020603050405020304" pitchFamily="18" charset="0"/>
                <a:cs typeface="Chu Van An" panose="02020603050405020304" pitchFamily="18" charset="0"/>
              </a:rPr>
              <a:t>Tóm tắt lý thuyết</a:t>
            </a:r>
          </a:p>
        </p:txBody>
      </p:sp>
      <p:sp>
        <p:nvSpPr>
          <p:cNvPr id="22" name="Hexagon 26">
            <a:extLst>
              <a:ext uri="{FF2B5EF4-FFF2-40B4-BE49-F238E27FC236}">
                <a16:creationId xmlns="" xmlns:a16="http://schemas.microsoft.com/office/drawing/2014/main" id="{9BACE0B6-D03A-4D27-91A0-FB712E009BC2}"/>
              </a:ext>
            </a:extLst>
          </p:cNvPr>
          <p:cNvSpPr/>
          <p:nvPr/>
        </p:nvSpPr>
        <p:spPr bwMode="auto">
          <a:xfrm>
            <a:off x="3907943" y="144212"/>
            <a:ext cx="5446567" cy="685800"/>
          </a:xfrm>
          <a:prstGeom prst="hexagon">
            <a:avLst>
              <a:gd name="adj" fmla="val 31838"/>
              <a:gd name="vf" fmla="val 115470"/>
            </a:avLst>
          </a:prstGeom>
          <a:gradFill flip="none" rotWithShape="1">
            <a:gsLst>
              <a:gs pos="67000">
                <a:srgbClr val="FFFF00">
                  <a:lumMod val="30000"/>
                  <a:lumOff val="70000"/>
                </a:srgbClr>
              </a:gs>
              <a:gs pos="4000">
                <a:schemeClr val="accent5">
                  <a:lumMod val="0"/>
                  <a:lumOff val="100000"/>
                </a:schemeClr>
              </a:gs>
              <a:gs pos="4000">
                <a:schemeClr val="accent5">
                  <a:lumMod val="60000"/>
                  <a:lumOff val="40000"/>
                </a:schemeClr>
              </a:gs>
            </a:gsLst>
            <a:lin ang="16200000" scaled="1"/>
            <a:tileRect/>
          </a:gradFill>
          <a:ln>
            <a:solidFill>
              <a:srgbClr val="FFFFCC"/>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algn="ctr"/>
            <a:r>
              <a:rPr lang="en-US" altLang="vi-VN" sz="3200" b="1">
                <a:solidFill>
                  <a:srgbClr val="0000CC"/>
                </a:solidFill>
                <a:latin typeface="Chu Van An" panose="02020603050405020304" pitchFamily="18" charset="0"/>
                <a:cs typeface="Chu Van An" panose="02020603050405020304" pitchFamily="18" charset="0"/>
              </a:rPr>
              <a:t>Tóm tắt lý thuyết</a:t>
            </a:r>
          </a:p>
        </p:txBody>
      </p:sp>
      <p:pic>
        <p:nvPicPr>
          <p:cNvPr id="19" name="Picture 18">
            <a:extLst>
              <a:ext uri="{FF2B5EF4-FFF2-40B4-BE49-F238E27FC236}">
                <a16:creationId xmlns="" xmlns:a16="http://schemas.microsoft.com/office/drawing/2014/main" id="{767C3094-9CAD-4741-A0FF-2A59D9CE72E4}"/>
              </a:ext>
            </a:extLst>
          </p:cNvPr>
          <p:cNvPicPr/>
          <p:nvPr/>
        </p:nvPicPr>
        <p:blipFill>
          <a:blip r:embed="rId6">
            <a:extLst>
              <a:ext uri="{28A0092B-C50C-407E-A947-70E740481C1C}">
                <a14:useLocalDpi xmlns:a14="http://schemas.microsoft.com/office/drawing/2010/main" val="0"/>
              </a:ext>
            </a:extLst>
          </a:blip>
          <a:srcRect/>
          <a:stretch>
            <a:fillRect/>
          </a:stretch>
        </p:blipFill>
        <p:spPr bwMode="auto">
          <a:xfrm>
            <a:off x="9019309" y="1450568"/>
            <a:ext cx="3066925" cy="5209829"/>
          </a:xfrm>
          <a:prstGeom prst="rect">
            <a:avLst/>
          </a:prstGeom>
          <a:noFill/>
          <a:ln>
            <a:noFill/>
          </a:ln>
        </p:spPr>
      </p:pic>
    </p:spTree>
    <p:extLst>
      <p:ext uri="{BB962C8B-B14F-4D97-AF65-F5344CB8AC3E}">
        <p14:creationId xmlns:p14="http://schemas.microsoft.com/office/powerpoint/2010/main" val="428110841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8">
                                            <p:bg/>
                                          </p:spTgt>
                                        </p:tgtEl>
                                        <p:attrNameLst>
                                          <p:attrName>style.visibility</p:attrName>
                                        </p:attrNameLst>
                                      </p:cBhvr>
                                      <p:to>
                                        <p:strVal val="visible"/>
                                      </p:to>
                                    </p:set>
                                    <p:animEffect transition="in" filter="wipe(up)">
                                      <p:cBhvr>
                                        <p:cTn id="7" dur="500"/>
                                        <p:tgtEl>
                                          <p:spTgt spid="18">
                                            <p:bg/>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8">
                                            <p:txEl>
                                              <p:pRg st="0" end="0"/>
                                            </p:txEl>
                                          </p:spTgt>
                                        </p:tgtEl>
                                        <p:attrNameLst>
                                          <p:attrName>style.visibility</p:attrName>
                                        </p:attrNameLst>
                                      </p:cBhvr>
                                      <p:to>
                                        <p:strVal val="visible"/>
                                      </p:to>
                                    </p:set>
                                    <p:animEffect transition="in" filter="wipe(up)">
                                      <p:cBhvr>
                                        <p:cTn id="12" dur="500"/>
                                        <p:tgtEl>
                                          <p:spTgt spid="1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18">
                                            <p:txEl>
                                              <p:pRg st="1" end="1"/>
                                            </p:txEl>
                                          </p:spTgt>
                                        </p:tgtEl>
                                        <p:attrNameLst>
                                          <p:attrName>style.visibility</p:attrName>
                                        </p:attrNameLst>
                                      </p:cBhvr>
                                      <p:to>
                                        <p:strVal val="visible"/>
                                      </p:to>
                                    </p:set>
                                    <p:animEffect transition="in" filter="wipe(up)">
                                      <p:cBhvr>
                                        <p:cTn id="17" dur="500"/>
                                        <p:tgtEl>
                                          <p:spTgt spid="18">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18">
                                            <p:txEl>
                                              <p:pRg st="2" end="2"/>
                                            </p:txEl>
                                          </p:spTgt>
                                        </p:tgtEl>
                                        <p:attrNameLst>
                                          <p:attrName>style.visibility</p:attrName>
                                        </p:attrNameLst>
                                      </p:cBhvr>
                                      <p:to>
                                        <p:strVal val="visible"/>
                                      </p:to>
                                    </p:set>
                                    <p:animEffect transition="in" filter="wipe(up)">
                                      <p:cBhvr>
                                        <p:cTn id="22" dur="500"/>
                                        <p:tgtEl>
                                          <p:spTgt spid="18">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wipe(down)">
                                      <p:cBhvr>
                                        <p:cTn id="27" dur="500"/>
                                        <p:tgtEl>
                                          <p:spTgt spid="19"/>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18">
                                            <p:txEl>
                                              <p:pRg st="3" end="3"/>
                                            </p:txEl>
                                          </p:spTgt>
                                        </p:tgtEl>
                                        <p:attrNameLst>
                                          <p:attrName>style.visibility</p:attrName>
                                        </p:attrNameLst>
                                      </p:cBhvr>
                                      <p:to>
                                        <p:strVal val="visible"/>
                                      </p:to>
                                    </p:set>
                                    <p:animEffect transition="in" filter="wipe(up)">
                                      <p:cBhvr>
                                        <p:cTn id="32" dur="500"/>
                                        <p:tgtEl>
                                          <p:spTgt spid="18">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grpId="0" nodeType="clickEffect">
                                  <p:stCondLst>
                                    <p:cond delay="0"/>
                                  </p:stCondLst>
                                  <p:childTnLst>
                                    <p:set>
                                      <p:cBhvr>
                                        <p:cTn id="36" dur="1" fill="hold">
                                          <p:stCondLst>
                                            <p:cond delay="0"/>
                                          </p:stCondLst>
                                        </p:cTn>
                                        <p:tgtEl>
                                          <p:spTgt spid="18">
                                            <p:txEl>
                                              <p:pRg st="4" end="4"/>
                                            </p:txEl>
                                          </p:spTgt>
                                        </p:tgtEl>
                                        <p:attrNameLst>
                                          <p:attrName>style.visibility</p:attrName>
                                        </p:attrNameLst>
                                      </p:cBhvr>
                                      <p:to>
                                        <p:strVal val="visible"/>
                                      </p:to>
                                    </p:set>
                                    <p:animEffect transition="in" filter="wipe(up)">
                                      <p:cBhvr>
                                        <p:cTn id="37" dur="500"/>
                                        <p:tgtEl>
                                          <p:spTgt spid="18">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grpId="0" nodeType="clickEffect">
                                  <p:stCondLst>
                                    <p:cond delay="0"/>
                                  </p:stCondLst>
                                  <p:childTnLst>
                                    <p:set>
                                      <p:cBhvr>
                                        <p:cTn id="41" dur="1" fill="hold">
                                          <p:stCondLst>
                                            <p:cond delay="0"/>
                                          </p:stCondLst>
                                        </p:cTn>
                                        <p:tgtEl>
                                          <p:spTgt spid="18">
                                            <p:txEl>
                                              <p:pRg st="5" end="5"/>
                                            </p:txEl>
                                          </p:spTgt>
                                        </p:tgtEl>
                                        <p:attrNameLst>
                                          <p:attrName>style.visibility</p:attrName>
                                        </p:attrNameLst>
                                      </p:cBhvr>
                                      <p:to>
                                        <p:strVal val="visible"/>
                                      </p:to>
                                    </p:set>
                                    <p:animEffect transition="in" filter="wipe(up)">
                                      <p:cBhvr>
                                        <p:cTn id="42" dur="500"/>
                                        <p:tgtEl>
                                          <p:spTgt spid="1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uiExpand="1" build="p" animBg="1">
        <p:tmplLst>
          <p:tmpl>
            <p:tnLst>
              <p:par>
                <p:cTn presetID="22" presetClass="entr" presetSubtype="1" fill="hold" nodeType="clickEffect">
                  <p:stCondLst>
                    <p:cond delay="0"/>
                  </p:stCondLst>
                  <p:childTnLst>
                    <p:set>
                      <p:cBhvr>
                        <p:cTn dur="1" fill="hold">
                          <p:stCondLst>
                            <p:cond delay="0"/>
                          </p:stCondLst>
                        </p:cTn>
                        <p:tgtEl>
                          <p:spTgt spid="18"/>
                        </p:tgtEl>
                        <p:attrNameLst>
                          <p:attrName>style.visibility</p:attrName>
                        </p:attrNameLst>
                      </p:cBhvr>
                      <p:to>
                        <p:strVal val="visible"/>
                      </p:to>
                    </p:set>
                    <p:animEffect transition="in" filter="wipe(up)">
                      <p:cBhvr>
                        <p:cTn dur="500"/>
                        <p:tgtEl>
                          <p:spTgt spid="18"/>
                        </p:tgtEl>
                      </p:cBhvr>
                    </p:animEffect>
                  </p:childTnLst>
                </p:cTn>
              </p:par>
            </p:tnLst>
          </p:tmpl>
          <p:tmpl lvl="1">
            <p:tnLst>
              <p:par>
                <p:cTn presetID="22" presetClass="entr" presetSubtype="1" fill="hold" nodeType="clickEffect">
                  <p:stCondLst>
                    <p:cond delay="0"/>
                  </p:stCondLst>
                  <p:childTnLst>
                    <p:set>
                      <p:cBhvr>
                        <p:cTn dur="1" fill="hold">
                          <p:stCondLst>
                            <p:cond delay="0"/>
                          </p:stCondLst>
                        </p:cTn>
                        <p:tgtEl>
                          <p:spTgt spid="18"/>
                        </p:tgtEl>
                        <p:attrNameLst>
                          <p:attrName>style.visibility</p:attrName>
                        </p:attrNameLst>
                      </p:cBhvr>
                      <p:to>
                        <p:strVal val="visible"/>
                      </p:to>
                    </p:set>
                    <p:animEffect transition="in" filter="wipe(up)">
                      <p:cBhvr>
                        <p:cTn dur="500"/>
                        <p:tgtEl>
                          <p:spTgt spid="18"/>
                        </p:tgtEl>
                      </p:cBhvr>
                    </p:animEffect>
                  </p:childTnLst>
                </p:cTn>
              </p:par>
            </p:tnLst>
          </p:tmpl>
        </p:tmplLst>
      </p:b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BCA91DD8-A731-469A-BB09-5E7BA9C6C8D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1772" y="6745184"/>
            <a:ext cx="3903108" cy="79171"/>
          </a:xfrm>
          <a:prstGeom prst="rect">
            <a:avLst/>
          </a:prstGeom>
        </p:spPr>
      </p:pic>
      <p:pic>
        <p:nvPicPr>
          <p:cNvPr id="4" name="Picture 3">
            <a:extLst>
              <a:ext uri="{FF2B5EF4-FFF2-40B4-BE49-F238E27FC236}">
                <a16:creationId xmlns="" xmlns:a16="http://schemas.microsoft.com/office/drawing/2014/main" id="{BECD3442-55B7-44D2-8B0C-A48AFFBF415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97572" y="6597295"/>
            <a:ext cx="2775439" cy="295777"/>
          </a:xfrm>
          <a:prstGeom prst="rect">
            <a:avLst/>
          </a:prstGeom>
        </p:spPr>
      </p:pic>
      <p:grpSp>
        <p:nvGrpSpPr>
          <p:cNvPr id="12" name="Group 11">
            <a:extLst>
              <a:ext uri="{FF2B5EF4-FFF2-40B4-BE49-F238E27FC236}">
                <a16:creationId xmlns="" xmlns:a16="http://schemas.microsoft.com/office/drawing/2014/main" id="{0C84E253-DD8C-4DCB-B10A-1227241E0B4D}"/>
              </a:ext>
            </a:extLst>
          </p:cNvPr>
          <p:cNvGrpSpPr/>
          <p:nvPr/>
        </p:nvGrpSpPr>
        <p:grpSpPr>
          <a:xfrm>
            <a:off x="3159229" y="128036"/>
            <a:ext cx="5972035" cy="5167840"/>
            <a:chOff x="2043534" y="1706989"/>
            <a:chExt cx="5972035" cy="5167840"/>
          </a:xfrm>
        </p:grpSpPr>
        <p:grpSp>
          <p:nvGrpSpPr>
            <p:cNvPr id="13" name="Group 12">
              <a:extLst>
                <a:ext uri="{FF2B5EF4-FFF2-40B4-BE49-F238E27FC236}">
                  <a16:creationId xmlns="" xmlns:a16="http://schemas.microsoft.com/office/drawing/2014/main" id="{8CCF46B5-7D20-415B-98D6-CFFB006B8506}"/>
                </a:ext>
              </a:extLst>
            </p:cNvPr>
            <p:cNvGrpSpPr/>
            <p:nvPr/>
          </p:nvGrpSpPr>
          <p:grpSpPr>
            <a:xfrm>
              <a:off x="2043534" y="1706989"/>
              <a:ext cx="738457" cy="685800"/>
              <a:chOff x="2043534" y="1706989"/>
              <a:chExt cx="738457" cy="685800"/>
            </a:xfrm>
          </p:grpSpPr>
          <p:sp>
            <p:nvSpPr>
              <p:cNvPr id="16" name="AutoShape 43">
                <a:extLst>
                  <a:ext uri="{FF2B5EF4-FFF2-40B4-BE49-F238E27FC236}">
                    <a16:creationId xmlns="" xmlns:a16="http://schemas.microsoft.com/office/drawing/2014/main" id="{EC2DAE92-0740-455C-998C-06ED1994E71D}"/>
                  </a:ext>
                </a:extLst>
              </p:cNvPr>
              <p:cNvSpPr>
                <a:spLocks noChangeArrowheads="1"/>
              </p:cNvSpPr>
              <p:nvPr/>
            </p:nvSpPr>
            <p:spPr bwMode="gray">
              <a:xfrm>
                <a:off x="2043534" y="1706989"/>
                <a:ext cx="738457" cy="685800"/>
              </a:xfrm>
              <a:prstGeom prst="diamond">
                <a:avLst/>
              </a:prstGeom>
              <a:solidFill>
                <a:schemeClr val="accent2"/>
              </a:solidFill>
              <a:ln w="25400" algn="ctr">
                <a:solidFill>
                  <a:schemeClr val="bg1"/>
                </a:solidFill>
                <a:miter lim="800000"/>
                <a:headEnd/>
                <a:tailEnd/>
              </a:ln>
              <a:effectLst>
                <a:outerShdw dist="63500" dir="2212194" algn="ctr" rotWithShape="0">
                  <a:srgbClr val="333333">
                    <a:alpha val="50000"/>
                  </a:srgbClr>
                </a:outerShdw>
              </a:effectLst>
            </p:spPr>
            <p:txBody>
              <a:bodyPr wrap="none" anchor="ctr"/>
              <a:lstStyle/>
              <a:p>
                <a:pPr eaLnBrk="1" hangingPunct="1">
                  <a:defRPr/>
                </a:pPr>
                <a:endParaRPr lang="en-US" sz="3200">
                  <a:latin typeface="Chu Van An" panose="02020603050405020304" pitchFamily="18" charset="0"/>
                  <a:cs typeface="Chu Van An" panose="02020603050405020304" pitchFamily="18" charset="0"/>
                </a:endParaRPr>
              </a:p>
            </p:txBody>
          </p:sp>
          <p:sp>
            <p:nvSpPr>
              <p:cNvPr id="17" name="Text Box 45">
                <a:extLst>
                  <a:ext uri="{FF2B5EF4-FFF2-40B4-BE49-F238E27FC236}">
                    <a16:creationId xmlns="" xmlns:a16="http://schemas.microsoft.com/office/drawing/2014/main" id="{B73BB27B-82AA-46BA-B313-9BBC4936D223}"/>
                  </a:ext>
                </a:extLst>
              </p:cNvPr>
              <p:cNvSpPr txBox="1">
                <a:spLocks noChangeArrowheads="1"/>
              </p:cNvSpPr>
              <p:nvPr/>
            </p:nvSpPr>
            <p:spPr bwMode="gray">
              <a:xfrm>
                <a:off x="2120373" y="1736698"/>
                <a:ext cx="59503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vi-VN" sz="3200" b="1">
                    <a:solidFill>
                      <a:schemeClr val="bg1"/>
                    </a:solidFill>
                    <a:latin typeface="Yu Gothic" panose="020B0400000000000000" pitchFamily="34" charset="-128"/>
                    <a:ea typeface="Yu Gothic" panose="020B0400000000000000" pitchFamily="34" charset="-128"/>
                    <a:cs typeface="Chu Van An" panose="02020603050405020304" pitchFamily="18" charset="0"/>
                  </a:rPr>
                  <a:t>⓵</a:t>
                </a:r>
                <a:endParaRPr lang="en-US" altLang="vi-VN" sz="3200" b="1">
                  <a:solidFill>
                    <a:schemeClr val="bg1"/>
                  </a:solidFill>
                  <a:latin typeface="Chu Van An" panose="02020603050405020304" pitchFamily="18" charset="0"/>
                  <a:cs typeface="Chu Van An" panose="02020603050405020304" pitchFamily="18" charset="0"/>
                </a:endParaRPr>
              </a:p>
            </p:txBody>
          </p:sp>
        </p:grpSp>
        <p:sp>
          <p:nvSpPr>
            <p:cNvPr id="15" name="Text Box 44">
              <a:extLst>
                <a:ext uri="{FF2B5EF4-FFF2-40B4-BE49-F238E27FC236}">
                  <a16:creationId xmlns="" xmlns:a16="http://schemas.microsoft.com/office/drawing/2014/main" id="{A56314B1-F0AD-4CB1-898C-B41E6FAB7846}"/>
                </a:ext>
              </a:extLst>
            </p:cNvPr>
            <p:cNvSpPr txBox="1">
              <a:spLocks noChangeArrowheads="1"/>
            </p:cNvSpPr>
            <p:nvPr/>
          </p:nvSpPr>
          <p:spPr bwMode="gray">
            <a:xfrm>
              <a:off x="2923623" y="6290629"/>
              <a:ext cx="5091946"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endParaRPr lang="en-US" altLang="vi-VN" sz="3200" b="1">
                <a:solidFill>
                  <a:srgbClr val="0000CC"/>
                </a:solidFill>
                <a:latin typeface="Chu Van An" panose="02020603050405020304" pitchFamily="18" charset="0"/>
                <a:cs typeface="Chu Van An" panose="02020603050405020304" pitchFamily="18" charset="0"/>
              </a:endParaRPr>
            </a:p>
          </p:txBody>
        </p:sp>
      </p:grpSp>
      <p:grpSp>
        <p:nvGrpSpPr>
          <p:cNvPr id="8" name="Group 7">
            <a:extLst>
              <a:ext uri="{FF2B5EF4-FFF2-40B4-BE49-F238E27FC236}">
                <a16:creationId xmlns="" xmlns:a16="http://schemas.microsoft.com/office/drawing/2014/main" id="{0C4A8818-A8C6-40B2-93FC-502248369014}"/>
              </a:ext>
            </a:extLst>
          </p:cNvPr>
          <p:cNvGrpSpPr/>
          <p:nvPr/>
        </p:nvGrpSpPr>
        <p:grpSpPr>
          <a:xfrm>
            <a:off x="-1372802" y="2046834"/>
            <a:ext cx="9144002" cy="5329684"/>
            <a:chOff x="-1059316" y="1014150"/>
            <a:chExt cx="9144002" cy="5329684"/>
          </a:xfrm>
        </p:grpSpPr>
        <p:pic>
          <p:nvPicPr>
            <p:cNvPr id="20" name="Picture 345" descr="shadow_1_m">
              <a:extLst>
                <a:ext uri="{FF2B5EF4-FFF2-40B4-BE49-F238E27FC236}">
                  <a16:creationId xmlns="" xmlns:a16="http://schemas.microsoft.com/office/drawing/2014/main" id="{E4140265-4281-4518-8FC8-899425A5D0E6}"/>
                </a:ext>
              </a:extLst>
            </p:cNvPr>
            <p:cNvPicPr>
              <a:picLocks noChangeAspect="1" noChangeArrowheads="1"/>
            </p:cNvPicPr>
            <p:nvPr/>
          </p:nvPicPr>
          <p:blipFill>
            <a:blip r:embed="rId4"/>
            <a:srcRect r="61411"/>
            <a:stretch>
              <a:fillRect/>
            </a:stretch>
          </p:blipFill>
          <p:spPr bwMode="gray">
            <a:xfrm flipH="1">
              <a:off x="419251" y="1014150"/>
              <a:ext cx="67637" cy="5329684"/>
            </a:xfrm>
            <a:prstGeom prst="rect">
              <a:avLst/>
            </a:prstGeom>
            <a:noFill/>
            <a:ln w="9525">
              <a:noFill/>
              <a:miter lim="800000"/>
              <a:headEnd/>
              <a:tailEnd/>
            </a:ln>
          </p:spPr>
        </p:pic>
        <p:pic>
          <p:nvPicPr>
            <p:cNvPr id="21" name="Picture 345" descr="shadow_1_m">
              <a:extLst>
                <a:ext uri="{FF2B5EF4-FFF2-40B4-BE49-F238E27FC236}">
                  <a16:creationId xmlns="" xmlns:a16="http://schemas.microsoft.com/office/drawing/2014/main" id="{9DFFB59F-41F6-40E0-93B9-B0DF75A1541D}"/>
                </a:ext>
              </a:extLst>
            </p:cNvPr>
            <p:cNvPicPr>
              <a:picLocks noChangeAspect="1" noChangeArrowheads="1"/>
            </p:cNvPicPr>
            <p:nvPr/>
          </p:nvPicPr>
          <p:blipFill>
            <a:blip r:embed="rId4"/>
            <a:srcRect r="61411"/>
            <a:stretch>
              <a:fillRect/>
            </a:stretch>
          </p:blipFill>
          <p:spPr bwMode="gray">
            <a:xfrm rot="16200000" flipH="1">
              <a:off x="3489825" y="1078573"/>
              <a:ext cx="45719" cy="9144002"/>
            </a:xfrm>
            <a:prstGeom prst="rect">
              <a:avLst/>
            </a:prstGeom>
            <a:noFill/>
            <a:ln w="9525">
              <a:noFill/>
              <a:miter lim="800000"/>
              <a:headEnd/>
              <a:tailEnd/>
            </a:ln>
          </p:spPr>
        </p:pic>
      </p:grpSp>
      <mc:AlternateContent xmlns:mc="http://schemas.openxmlformats.org/markup-compatibility/2006" xmlns:a14="http://schemas.microsoft.com/office/drawing/2010/main">
        <mc:Choice Requires="a14">
          <p:sp>
            <p:nvSpPr>
              <p:cNvPr id="18" name="Content Placeholder 2">
                <a:extLst>
                  <a:ext uri="{FF2B5EF4-FFF2-40B4-BE49-F238E27FC236}">
                    <a16:creationId xmlns="" xmlns:a16="http://schemas.microsoft.com/office/drawing/2014/main" id="{5C607D02-F3EA-4874-B48F-93ED609CEE50}"/>
                  </a:ext>
                </a:extLst>
              </p:cNvPr>
              <p:cNvSpPr txBox="1">
                <a:spLocks/>
              </p:cNvSpPr>
              <p:nvPr/>
            </p:nvSpPr>
            <p:spPr>
              <a:xfrm>
                <a:off x="133481" y="896172"/>
                <a:ext cx="8636446" cy="5817616"/>
              </a:xfrm>
              <a:prstGeom prst="rect">
                <a:avLst/>
              </a:prstGeom>
              <a:solidFill>
                <a:srgbClr val="FFFFCC"/>
              </a:solidFill>
              <a:ln>
                <a:solidFill>
                  <a:srgbClr val="FFC000"/>
                </a:solidFill>
                <a:prstDash val="sysDot"/>
              </a:ln>
            </p:spPr>
            <p:txBody>
              <a:bodyPr vert="horz" lIns="91440" tIns="45720" rIns="91440" bIns="45720" rtlCol="0">
                <a:normAutofit fontScale="92500" lnSpcReduction="10000"/>
              </a:bodyPr>
              <a:lstStyle>
                <a:lvl1pPr marL="0" indent="0" algn="l" defTabSz="914400" rtl="0" eaLnBrk="1" latinLnBrk="0" hangingPunct="1">
                  <a:lnSpc>
                    <a:spcPct val="90000"/>
                  </a:lnSpc>
                  <a:spcBef>
                    <a:spcPts val="1000"/>
                  </a:spcBef>
                  <a:buFont typeface="Arial" panose="020B0604020202020204" pitchFamily="34" charset="0"/>
                  <a:buNone/>
                  <a:defRPr sz="3200" kern="1200">
                    <a:solidFill>
                      <a:srgbClr val="000066"/>
                    </a:solidFill>
                    <a:latin typeface="Chu Van An" panose="02020603050405020304" pitchFamily="18" charset="0"/>
                    <a:ea typeface="+mn-ea"/>
                    <a:cs typeface="Chu Van An" panose="02020603050405020304" pitchFamily="18" charset="0"/>
                  </a:defRPr>
                </a:lvl1pPr>
                <a:lvl2pPr marL="457200" indent="0" algn="ctr" defTabSz="914400" rtl="0" eaLnBrk="1" latinLnBrk="0" hangingPunct="1">
                  <a:lnSpc>
                    <a:spcPct val="90000"/>
                  </a:lnSpc>
                  <a:spcBef>
                    <a:spcPts val="500"/>
                  </a:spcBef>
                  <a:buFont typeface="Arial" panose="020B0604020202020204" pitchFamily="34" charset="0"/>
                  <a:buNone/>
                  <a:defRPr sz="3800" kern="1200">
                    <a:solidFill>
                      <a:schemeClr val="bg1">
                        <a:lumMod val="95000"/>
                      </a:schemeClr>
                    </a:solidFill>
                    <a:latin typeface="Chu Van An" panose="02020603050405020304" pitchFamily="18" charset="0"/>
                    <a:ea typeface="+mn-ea"/>
                    <a:cs typeface="Chu Van An" panose="02020603050405020304" pitchFamily="18" charset="0"/>
                  </a:defRPr>
                </a:lvl2pPr>
                <a:lvl3pPr marL="914400" indent="0" algn="ctr" defTabSz="914400" rtl="0" eaLnBrk="1" latinLnBrk="0" hangingPunct="1">
                  <a:lnSpc>
                    <a:spcPct val="90000"/>
                  </a:lnSpc>
                  <a:spcBef>
                    <a:spcPts val="500"/>
                  </a:spcBef>
                  <a:buFont typeface="Arial" panose="020B0604020202020204" pitchFamily="34" charset="0"/>
                  <a:buNone/>
                  <a:defRPr sz="3800" kern="1200">
                    <a:solidFill>
                      <a:schemeClr val="bg1">
                        <a:lumMod val="95000"/>
                      </a:schemeClr>
                    </a:solidFill>
                    <a:latin typeface="Chu Van An" panose="02020603050405020304" pitchFamily="18" charset="0"/>
                    <a:ea typeface="+mn-ea"/>
                    <a:cs typeface="Chu Van An" panose="02020603050405020304" pitchFamily="18" charset="0"/>
                  </a:defRPr>
                </a:lvl3pPr>
                <a:lvl4pPr marL="1371600" indent="0" algn="ctr" defTabSz="914400" rtl="0" eaLnBrk="1" latinLnBrk="0" hangingPunct="1">
                  <a:lnSpc>
                    <a:spcPct val="90000"/>
                  </a:lnSpc>
                  <a:spcBef>
                    <a:spcPts val="500"/>
                  </a:spcBef>
                  <a:buFont typeface="Arial" panose="020B0604020202020204" pitchFamily="34" charset="0"/>
                  <a:buNone/>
                  <a:defRPr sz="3800" kern="1200">
                    <a:solidFill>
                      <a:schemeClr val="bg1">
                        <a:lumMod val="95000"/>
                      </a:schemeClr>
                    </a:solidFill>
                    <a:latin typeface="Chu Van An" panose="02020603050405020304" pitchFamily="18" charset="0"/>
                    <a:ea typeface="+mn-ea"/>
                    <a:cs typeface="Chu Van An" panose="02020603050405020304" pitchFamily="18" charset="0"/>
                  </a:defRPr>
                </a:lvl4pPr>
                <a:lvl5pPr marL="1828800" indent="0" algn="ctr" defTabSz="914400" rtl="0" eaLnBrk="1" latinLnBrk="0" hangingPunct="1">
                  <a:lnSpc>
                    <a:spcPct val="90000"/>
                  </a:lnSpc>
                  <a:spcBef>
                    <a:spcPts val="500"/>
                  </a:spcBef>
                  <a:buFont typeface="Arial" panose="020B0604020202020204" pitchFamily="34" charset="0"/>
                  <a:buNone/>
                  <a:defRPr sz="3800" kern="1200">
                    <a:solidFill>
                      <a:schemeClr val="bg1">
                        <a:lumMod val="95000"/>
                      </a:schemeClr>
                    </a:solidFill>
                    <a:latin typeface="Chu Van An" panose="02020603050405020304" pitchFamily="18" charset="0"/>
                    <a:ea typeface="+mn-ea"/>
                    <a:cs typeface="Chu Van An" panose="02020603050405020304" pitchFamily="18" charset="0"/>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lvl="0"/>
                <a:r>
                  <a:rPr lang="en-US">
                    <a:solidFill>
                      <a:srgbClr val="FF0000"/>
                    </a:solidFill>
                  </a:rPr>
                  <a:t>➋. </a:t>
                </a:r>
                <a:r>
                  <a:rPr lang="en-US" b="1">
                    <a:solidFill>
                      <a:srgbClr val="FF0000"/>
                    </a:solidFill>
                  </a:rPr>
                  <a:t> </a:t>
                </a:r>
                <a:r>
                  <a:rPr lang="en-US" b="1" i="1">
                    <a:solidFill>
                      <a:srgbClr val="FF0000"/>
                    </a:solidFill>
                  </a:rPr>
                  <a:t>Hình trụ và khối trụ</a:t>
                </a:r>
              </a:p>
              <a:p>
                <a:pPr marL="568325" lvl="0" indent="-333375" algn="just">
                  <a:buClr>
                    <a:srgbClr val="FF0000"/>
                  </a:buClr>
                  <a:buFont typeface="Wingdings" panose="05000000000000000000" pitchFamily="2" charset="2"/>
                  <a:buChar char="s"/>
                </a:pPr>
                <a:r>
                  <a:rPr lang="en-US"/>
                  <a:t>Cắt mặt trụ </a:t>
                </a:r>
                <a14:m>
                  <m:oMath xmlns:m="http://schemas.openxmlformats.org/officeDocument/2006/math">
                    <m:r>
                      <m:rPr>
                        <m:sty m:val="p"/>
                      </m:rPr>
                      <a:rPr lang="en-US">
                        <a:latin typeface="Cambria Math" panose="02040503050406030204" pitchFamily="18" charset="0"/>
                      </a:rPr>
                      <m:t>T</m:t>
                    </m:r>
                  </m:oMath>
                </a14:m>
                <a:r>
                  <a:rPr lang="en-US"/>
                  <a:t> trục </a:t>
                </a:r>
                <a14:m>
                  <m:oMath xmlns:m="http://schemas.openxmlformats.org/officeDocument/2006/math">
                    <m:r>
                      <a:rPr lang="en-US" i="1">
                        <a:latin typeface="Cambria Math" panose="02040503050406030204" pitchFamily="18" charset="0"/>
                      </a:rPr>
                      <m:t>𝛥</m:t>
                    </m:r>
                    <m:r>
                      <a:rPr lang="en-US">
                        <a:latin typeface="Cambria Math" panose="02040503050406030204" pitchFamily="18" charset="0"/>
                      </a:rPr>
                      <m:t>,</m:t>
                    </m:r>
                  </m:oMath>
                </a14:m>
                <a:r>
                  <a:rPr lang="en-US"/>
                  <a:t> bán kính </a:t>
                </a:r>
                <a14:m>
                  <m:oMath xmlns:m="http://schemas.openxmlformats.org/officeDocument/2006/math">
                    <m:r>
                      <a:rPr lang="en-US" i="1">
                        <a:latin typeface="Cambria Math" panose="02040503050406030204" pitchFamily="18" charset="0"/>
                      </a:rPr>
                      <m:t>𝑅</m:t>
                    </m:r>
                  </m:oMath>
                </a14:m>
                <a:r>
                  <a:rPr lang="en-US"/>
                  <a:t> bởi hai mặt phẳng phân biệt </a:t>
                </a:r>
                <a14:m>
                  <m:oMath xmlns:m="http://schemas.openxmlformats.org/officeDocument/2006/math">
                    <m:d>
                      <m:dPr>
                        <m:ctrlPr>
                          <a:rPr lang="en-US" i="1">
                            <a:latin typeface="Cambria Math"/>
                          </a:rPr>
                        </m:ctrlPr>
                      </m:dPr>
                      <m:e>
                        <m:r>
                          <a:rPr lang="en-US" i="1">
                            <a:latin typeface="Cambria Math" panose="02040503050406030204" pitchFamily="18" charset="0"/>
                          </a:rPr>
                          <m:t>𝑃</m:t>
                        </m:r>
                      </m:e>
                    </m:d>
                  </m:oMath>
                </a14:m>
                <a:r>
                  <a:rPr lang="en-US"/>
                  <a:t> và </a:t>
                </a:r>
                <a14:m>
                  <m:oMath xmlns:m="http://schemas.openxmlformats.org/officeDocument/2006/math">
                    <m:d>
                      <m:dPr>
                        <m:ctrlPr>
                          <a:rPr lang="en-US" i="1">
                            <a:latin typeface="Cambria Math"/>
                          </a:rPr>
                        </m:ctrlPr>
                      </m:dPr>
                      <m:e>
                        <m:r>
                          <a:rPr lang="en-US" i="1">
                            <a:latin typeface="Cambria Math" panose="02040503050406030204" pitchFamily="18" charset="0"/>
                          </a:rPr>
                          <m:t>𝑃</m:t>
                        </m:r>
                        <m:r>
                          <a:rPr lang="en-US" i="1">
                            <a:latin typeface="Cambria Math" panose="02040503050406030204" pitchFamily="18" charset="0"/>
                          </a:rPr>
                          <m:t>′</m:t>
                        </m:r>
                      </m:e>
                    </m:d>
                  </m:oMath>
                </a14:m>
                <a:r>
                  <a:rPr lang="en-US"/>
                  <a:t> cùng vuông góc với </a:t>
                </a:r>
                <a14:m>
                  <m:oMath xmlns:m="http://schemas.openxmlformats.org/officeDocument/2006/math">
                    <m:r>
                      <a:rPr lang="en-US" i="1">
                        <a:latin typeface="Cambria Math" panose="02040503050406030204" pitchFamily="18" charset="0"/>
                      </a:rPr>
                      <m:t>𝛥</m:t>
                    </m:r>
                  </m:oMath>
                </a14:m>
                <a:r>
                  <a:rPr lang="en-US"/>
                  <a:t>, ta được giao tuyến là hai đường tròn </a:t>
                </a:r>
                <a14:m>
                  <m:oMath xmlns:m="http://schemas.openxmlformats.org/officeDocument/2006/math">
                    <m:d>
                      <m:dPr>
                        <m:ctrlPr>
                          <a:rPr lang="en-US" i="1">
                            <a:latin typeface="Cambria Math"/>
                          </a:rPr>
                        </m:ctrlPr>
                      </m:dPr>
                      <m:e>
                        <m:r>
                          <m:rPr>
                            <m:sty m:val="p"/>
                          </m:rPr>
                          <a:rPr lang="en-US">
                            <a:latin typeface="Cambria Math" panose="02040503050406030204" pitchFamily="18" charset="0"/>
                          </a:rPr>
                          <m:t>C</m:t>
                        </m:r>
                      </m:e>
                    </m:d>
                  </m:oMath>
                </a14:m>
                <a:r>
                  <a:rPr lang="en-US"/>
                  <a:t> và </a:t>
                </a:r>
                <a14:m>
                  <m:oMath xmlns:m="http://schemas.openxmlformats.org/officeDocument/2006/math">
                    <m:d>
                      <m:dPr>
                        <m:ctrlPr>
                          <a:rPr lang="en-US" i="1">
                            <a:latin typeface="Cambria Math"/>
                          </a:rPr>
                        </m:ctrlPr>
                      </m:dPr>
                      <m:e>
                        <m:r>
                          <m:rPr>
                            <m:sty m:val="p"/>
                          </m:rPr>
                          <a:rPr lang="en-US">
                            <a:latin typeface="Cambria Math" panose="02040503050406030204" pitchFamily="18" charset="0"/>
                          </a:rPr>
                          <m:t>C</m:t>
                        </m:r>
                        <m:r>
                          <a:rPr lang="en-US" i="1">
                            <a:latin typeface="Cambria Math" panose="02040503050406030204" pitchFamily="18" charset="0"/>
                          </a:rPr>
                          <m:t>′</m:t>
                        </m:r>
                      </m:e>
                    </m:d>
                    <m:r>
                      <a:rPr lang="en-US">
                        <a:latin typeface="Cambria Math" panose="02040503050406030204" pitchFamily="18" charset="0"/>
                      </a:rPr>
                      <m:t>.</m:t>
                    </m:r>
                  </m:oMath>
                </a14:m>
                <a:endParaRPr lang="en-US"/>
              </a:p>
              <a:p>
                <a:pPr marL="568325" lvl="0" indent="-333375" algn="just">
                  <a:buClr>
                    <a:srgbClr val="FF0000"/>
                  </a:buClr>
                  <a:buFont typeface="Wingdings" panose="05000000000000000000" pitchFamily="2" charset="2"/>
                  <a:buChar char="s"/>
                </a:pPr>
                <a:r>
                  <a:rPr lang="en-US" i="1"/>
                  <a:t>Phần mặt </a:t>
                </a:r>
                <a14:m>
                  <m:oMath xmlns:m="http://schemas.openxmlformats.org/officeDocument/2006/math">
                    <m:r>
                      <a:rPr lang="en-US" i="1">
                        <a:latin typeface="Cambria Math" panose="02040503050406030204" pitchFamily="18" charset="0"/>
                      </a:rPr>
                      <m:t>𝑇</m:t>
                    </m:r>
                  </m:oMath>
                </a14:m>
                <a:r>
                  <a:rPr lang="en-US" i="1"/>
                  <a:t> nằm giữa hai mặt phẳng </a:t>
                </a:r>
                <a14:m>
                  <m:oMath xmlns:m="http://schemas.openxmlformats.org/officeDocument/2006/math">
                    <m:d>
                      <m:dPr>
                        <m:ctrlPr>
                          <a:rPr lang="en-US" i="1">
                            <a:latin typeface="Cambria Math"/>
                          </a:rPr>
                        </m:ctrlPr>
                      </m:dPr>
                      <m:e>
                        <m:r>
                          <a:rPr lang="en-US" i="1">
                            <a:latin typeface="Cambria Math" panose="02040503050406030204" pitchFamily="18" charset="0"/>
                          </a:rPr>
                          <m:t>𝑃</m:t>
                        </m:r>
                      </m:e>
                    </m:d>
                  </m:oMath>
                </a14:m>
                <a:r>
                  <a:rPr lang="en-US" i="1"/>
                  <a:t> và </a:t>
                </a:r>
                <a14:m>
                  <m:oMath xmlns:m="http://schemas.openxmlformats.org/officeDocument/2006/math">
                    <m:d>
                      <m:dPr>
                        <m:ctrlPr>
                          <a:rPr lang="en-US" i="1">
                            <a:latin typeface="Cambria Math"/>
                          </a:rPr>
                        </m:ctrlPr>
                      </m:dPr>
                      <m:e>
                        <m:r>
                          <a:rPr lang="en-US" i="1">
                            <a:latin typeface="Cambria Math" panose="02040503050406030204" pitchFamily="18" charset="0"/>
                          </a:rPr>
                          <m:t>𝑃</m:t>
                        </m:r>
                        <m:r>
                          <a:rPr lang="en-US" i="1">
                            <a:latin typeface="Cambria Math" panose="02040503050406030204" pitchFamily="18" charset="0"/>
                          </a:rPr>
                          <m:t>′</m:t>
                        </m:r>
                      </m:e>
                    </m:d>
                  </m:oMath>
                </a14:m>
                <a:r>
                  <a:rPr lang="en-US" i="1"/>
                  <a:t> cùng với hai hình tròn xác định bởi </a:t>
                </a:r>
                <a14:m>
                  <m:oMath xmlns:m="http://schemas.openxmlformats.org/officeDocument/2006/math">
                    <m:d>
                      <m:dPr>
                        <m:ctrlPr>
                          <a:rPr lang="en-US" i="1">
                            <a:latin typeface="Cambria Math"/>
                          </a:rPr>
                        </m:ctrlPr>
                      </m:dPr>
                      <m:e>
                        <m:r>
                          <a:rPr lang="en-US" i="1">
                            <a:latin typeface="Cambria Math" panose="02040503050406030204" pitchFamily="18" charset="0"/>
                          </a:rPr>
                          <m:t>𝐶</m:t>
                        </m:r>
                      </m:e>
                    </m:d>
                  </m:oMath>
                </a14:m>
                <a:r>
                  <a:rPr lang="en-US" i="1"/>
                  <a:t> và </a:t>
                </a:r>
                <a14:m>
                  <m:oMath xmlns:m="http://schemas.openxmlformats.org/officeDocument/2006/math">
                    <m:d>
                      <m:dPr>
                        <m:ctrlPr>
                          <a:rPr lang="en-US" i="1">
                            <a:latin typeface="Cambria Math"/>
                          </a:rPr>
                        </m:ctrlPr>
                      </m:dPr>
                      <m:e>
                        <m:r>
                          <a:rPr lang="en-US" i="1">
                            <a:latin typeface="Cambria Math" panose="02040503050406030204" pitchFamily="18" charset="0"/>
                          </a:rPr>
                          <m:t>𝐶</m:t>
                        </m:r>
                        <m:r>
                          <a:rPr lang="en-US" i="1">
                            <a:latin typeface="Cambria Math" panose="02040503050406030204" pitchFamily="18" charset="0"/>
                          </a:rPr>
                          <m:t>′</m:t>
                        </m:r>
                      </m:e>
                    </m:d>
                  </m:oMath>
                </a14:m>
                <a:r>
                  <a:rPr lang="en-US" i="1"/>
                  <a:t> được gọi là </a:t>
                </a:r>
                <a:r>
                  <a:rPr lang="en-US" b="1" i="1"/>
                  <a:t>hình tròn</a:t>
                </a:r>
                <a:r>
                  <a:rPr lang="en-US"/>
                  <a:t>.</a:t>
                </a:r>
              </a:p>
              <a:p>
                <a:pPr marL="568325" indent="-333375" algn="just">
                  <a:buClr>
                    <a:srgbClr val="FF0000"/>
                  </a:buClr>
                  <a:buFont typeface="Wingdings" panose="05000000000000000000" pitchFamily="2" charset="2"/>
                  <a:buChar char="s"/>
                </a:pPr>
                <a:r>
                  <a:rPr lang="en-US"/>
                  <a:t>Phần mặt trụ nằm giữa hai đáy gọi là </a:t>
                </a:r>
                <a:r>
                  <a:rPr lang="en-US" i="1"/>
                  <a:t>mặt xung quanh</a:t>
                </a:r>
                <a:r>
                  <a:rPr lang="en-US"/>
                  <a:t> của hình trụ.</a:t>
                </a:r>
              </a:p>
              <a:p>
                <a:pPr marL="568325" lvl="0" indent="-333375" algn="just">
                  <a:buClr>
                    <a:srgbClr val="FF0000"/>
                  </a:buClr>
                  <a:buFont typeface="Wingdings" panose="05000000000000000000" pitchFamily="2" charset="2"/>
                  <a:buChar char="s"/>
                </a:pPr>
                <a:r>
                  <a:rPr lang="en-US"/>
                  <a:t>Với mỗi điểm </a:t>
                </a:r>
                <a14:m>
                  <m:oMath xmlns:m="http://schemas.openxmlformats.org/officeDocument/2006/math">
                    <m:r>
                      <a:rPr lang="en-US" i="1">
                        <a:latin typeface="Cambria Math" panose="02040503050406030204" pitchFamily="18" charset="0"/>
                      </a:rPr>
                      <m:t>𝑀</m:t>
                    </m:r>
                    <m:r>
                      <a:rPr lang="en-US" i="1">
                        <a:latin typeface="Cambria Math" panose="02040503050406030204" pitchFamily="18" charset="0"/>
                      </a:rPr>
                      <m:t>∈</m:t>
                    </m:r>
                    <m:d>
                      <m:dPr>
                        <m:ctrlPr>
                          <a:rPr lang="en-US" i="1">
                            <a:latin typeface="Cambria Math"/>
                          </a:rPr>
                        </m:ctrlPr>
                      </m:dPr>
                      <m:e>
                        <m:r>
                          <m:rPr>
                            <m:sty m:val="p"/>
                          </m:rPr>
                          <a:rPr lang="en-US">
                            <a:latin typeface="Cambria Math" panose="02040503050406030204" pitchFamily="18" charset="0"/>
                          </a:rPr>
                          <m:t>C</m:t>
                        </m:r>
                      </m:e>
                    </m:d>
                    <m:r>
                      <a:rPr lang="en-US">
                        <a:latin typeface="Cambria Math" panose="02040503050406030204" pitchFamily="18" charset="0"/>
                      </a:rPr>
                      <m:t>,</m:t>
                    </m:r>
                  </m:oMath>
                </a14:m>
                <a:r>
                  <a:rPr lang="en-US"/>
                  <a:t> có một điểm </a:t>
                </a:r>
                <a14:m>
                  <m:oMath xmlns:m="http://schemas.openxmlformats.org/officeDocument/2006/math">
                    <m:r>
                      <a:rPr lang="en-US" i="1">
                        <a:latin typeface="Cambria Math" panose="02040503050406030204" pitchFamily="18" charset="0"/>
                      </a:rPr>
                      <m:t>𝑀</m:t>
                    </m:r>
                    <m:r>
                      <a:rPr lang="en-US" i="1">
                        <a:latin typeface="Cambria Math" panose="02040503050406030204" pitchFamily="18" charset="0"/>
                      </a:rPr>
                      <m:t>′∈</m:t>
                    </m:r>
                    <m:d>
                      <m:dPr>
                        <m:ctrlPr>
                          <a:rPr lang="en-US" i="1">
                            <a:latin typeface="Cambria Math"/>
                          </a:rPr>
                        </m:ctrlPr>
                      </m:dPr>
                      <m:e>
                        <m:r>
                          <m:rPr>
                            <m:sty m:val="p"/>
                          </m:rPr>
                          <a:rPr lang="en-US">
                            <a:latin typeface="Cambria Math" panose="02040503050406030204" pitchFamily="18" charset="0"/>
                          </a:rPr>
                          <m:t>C</m:t>
                        </m:r>
                        <m:r>
                          <a:rPr lang="en-US" i="1">
                            <a:latin typeface="Cambria Math" panose="02040503050406030204" pitchFamily="18" charset="0"/>
                          </a:rPr>
                          <m:t>′</m:t>
                        </m:r>
                      </m:e>
                    </m:d>
                  </m:oMath>
                </a14:m>
                <a:r>
                  <a:rPr lang="en-US"/>
                  <a:t> sao cho </a:t>
                </a:r>
                <a14:m>
                  <m:oMath xmlns:m="http://schemas.openxmlformats.org/officeDocument/2006/math">
                    <m:r>
                      <a:rPr lang="en-US" i="1">
                        <a:latin typeface="Cambria Math" panose="02040503050406030204" pitchFamily="18" charset="0"/>
                      </a:rPr>
                      <m:t>𝑀𝑀</m:t>
                    </m:r>
                    <m:r>
                      <a:rPr lang="en-US" i="1">
                        <a:latin typeface="Cambria Math" panose="02040503050406030204" pitchFamily="18" charset="0"/>
                      </a:rPr>
                      <m:t>′∥</m:t>
                    </m:r>
                    <m:r>
                      <a:rPr lang="en-US" i="1">
                        <a:latin typeface="Cambria Math" panose="02040503050406030204" pitchFamily="18" charset="0"/>
                      </a:rPr>
                      <m:t>𝑂𝑂</m:t>
                    </m:r>
                    <m:r>
                      <a:rPr lang="en-US" i="1">
                        <a:latin typeface="Cambria Math" panose="02040503050406030204" pitchFamily="18" charset="0"/>
                      </a:rPr>
                      <m:t>′</m:t>
                    </m:r>
                    <m:r>
                      <a:rPr lang="en-US">
                        <a:latin typeface="Cambria Math" panose="02040503050406030204" pitchFamily="18" charset="0"/>
                      </a:rPr>
                      <m:t>.</m:t>
                    </m:r>
                  </m:oMath>
                </a14:m>
                <a:endParaRPr lang="en-US"/>
              </a:p>
              <a:p>
                <a:pPr marL="568325" indent="-333375" algn="just">
                  <a:buClr>
                    <a:srgbClr val="FF0000"/>
                  </a:buClr>
                  <a:buFont typeface="Wingdings" panose="05000000000000000000" pitchFamily="2" charset="2"/>
                  <a:buChar char="s"/>
                </a:pPr>
                <a:r>
                  <a:rPr lang="en-US" i="1"/>
                  <a:t>Hình trụ cùng với phần bên trong của nó được gọi là </a:t>
                </a:r>
                <a:r>
                  <a:rPr lang="en-US" b="1" i="1"/>
                  <a:t>khối trụ</a:t>
                </a:r>
                <a:r>
                  <a:rPr lang="en-US"/>
                  <a:t>.</a:t>
                </a:r>
              </a:p>
            </p:txBody>
          </p:sp>
        </mc:Choice>
        <mc:Fallback xmlns="">
          <p:sp>
            <p:nvSpPr>
              <p:cNvPr id="18" name="Content Placeholder 2">
                <a:extLst>
                  <a:ext uri="{FF2B5EF4-FFF2-40B4-BE49-F238E27FC236}">
                    <a16:creationId xmlns:a16="http://schemas.microsoft.com/office/drawing/2014/main" id="{5C607D02-F3EA-4874-B48F-93ED609CEE50}"/>
                  </a:ext>
                </a:extLst>
              </p:cNvPr>
              <p:cNvSpPr txBox="1">
                <a:spLocks noRot="1" noChangeAspect="1" noMove="1" noResize="1" noEditPoints="1" noAdjustHandles="1" noChangeArrowheads="1" noChangeShapeType="1" noTextEdit="1"/>
              </p:cNvSpPr>
              <p:nvPr/>
            </p:nvSpPr>
            <p:spPr>
              <a:xfrm>
                <a:off x="133481" y="896172"/>
                <a:ext cx="8636446" cy="5817616"/>
              </a:xfrm>
              <a:prstGeom prst="rect">
                <a:avLst/>
              </a:prstGeom>
              <a:blipFill>
                <a:blip r:embed="rId5"/>
                <a:stretch>
                  <a:fillRect l="-1621" t="-3556" r="-1550"/>
                </a:stretch>
              </a:blipFill>
              <a:ln>
                <a:solidFill>
                  <a:srgbClr val="FFC000"/>
                </a:solidFill>
                <a:prstDash val="sysDot"/>
              </a:ln>
            </p:spPr>
            <p:txBody>
              <a:bodyPr/>
              <a:lstStyle/>
              <a:p>
                <a:r>
                  <a:rPr lang="en-US">
                    <a:noFill/>
                  </a:rPr>
                  <a:t> </a:t>
                </a:r>
              </a:p>
            </p:txBody>
          </p:sp>
        </mc:Fallback>
      </mc:AlternateContent>
      <p:sp>
        <p:nvSpPr>
          <p:cNvPr id="25" name="Hexagon 26">
            <a:extLst>
              <a:ext uri="{FF2B5EF4-FFF2-40B4-BE49-F238E27FC236}">
                <a16:creationId xmlns="" xmlns:a16="http://schemas.microsoft.com/office/drawing/2014/main" id="{AB04DE66-5D36-41C8-A33A-BA8DFFAE82BD}"/>
              </a:ext>
            </a:extLst>
          </p:cNvPr>
          <p:cNvSpPr/>
          <p:nvPr/>
        </p:nvSpPr>
        <p:spPr bwMode="auto">
          <a:xfrm>
            <a:off x="3907943" y="144212"/>
            <a:ext cx="5446566" cy="685800"/>
          </a:xfrm>
          <a:prstGeom prst="hexagon">
            <a:avLst>
              <a:gd name="adj" fmla="val 31838"/>
              <a:gd name="vf" fmla="val 115470"/>
            </a:avLst>
          </a:prstGeom>
          <a:solidFill>
            <a:srgbClr val="0000CC"/>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algn="ctr"/>
            <a:r>
              <a:rPr lang="en-US" altLang="vi-VN" sz="3200" b="1">
                <a:solidFill>
                  <a:srgbClr val="FFFFCC"/>
                </a:solidFill>
                <a:latin typeface="Chu Van An" panose="02020603050405020304" pitchFamily="18" charset="0"/>
                <a:cs typeface="Chu Van An" panose="02020603050405020304" pitchFamily="18" charset="0"/>
              </a:rPr>
              <a:t>Tóm tắt lý thuyết</a:t>
            </a:r>
          </a:p>
        </p:txBody>
      </p:sp>
      <p:sp>
        <p:nvSpPr>
          <p:cNvPr id="23" name="Hexagon 26">
            <a:extLst>
              <a:ext uri="{FF2B5EF4-FFF2-40B4-BE49-F238E27FC236}">
                <a16:creationId xmlns="" xmlns:a16="http://schemas.microsoft.com/office/drawing/2014/main" id="{3621B152-EEB5-44E5-BCD6-785C545CA576}"/>
              </a:ext>
            </a:extLst>
          </p:cNvPr>
          <p:cNvSpPr/>
          <p:nvPr/>
        </p:nvSpPr>
        <p:spPr bwMode="auto">
          <a:xfrm>
            <a:off x="3907943" y="144212"/>
            <a:ext cx="5446567" cy="685800"/>
          </a:xfrm>
          <a:prstGeom prst="hexagon">
            <a:avLst>
              <a:gd name="adj" fmla="val 31838"/>
              <a:gd name="vf" fmla="val 115470"/>
            </a:avLst>
          </a:prstGeom>
          <a:gradFill flip="none" rotWithShape="1">
            <a:gsLst>
              <a:gs pos="67000">
                <a:srgbClr val="FFFF00">
                  <a:lumMod val="30000"/>
                  <a:lumOff val="70000"/>
                </a:srgbClr>
              </a:gs>
              <a:gs pos="4000">
                <a:schemeClr val="accent5">
                  <a:lumMod val="0"/>
                  <a:lumOff val="100000"/>
                </a:schemeClr>
              </a:gs>
              <a:gs pos="4000">
                <a:schemeClr val="accent5">
                  <a:lumMod val="60000"/>
                  <a:lumOff val="40000"/>
                </a:schemeClr>
              </a:gs>
            </a:gsLst>
            <a:lin ang="16200000" scaled="1"/>
            <a:tileRect/>
          </a:gradFill>
          <a:ln>
            <a:solidFill>
              <a:srgbClr val="FFFFCC"/>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algn="ctr"/>
            <a:r>
              <a:rPr lang="en-US" altLang="vi-VN" sz="3200" b="1">
                <a:solidFill>
                  <a:srgbClr val="0000CC"/>
                </a:solidFill>
                <a:latin typeface="Chu Van An" panose="02020603050405020304" pitchFamily="18" charset="0"/>
                <a:cs typeface="Chu Van An" panose="02020603050405020304" pitchFamily="18" charset="0"/>
              </a:rPr>
              <a:t>Tóm tắt lý thuyết</a:t>
            </a:r>
          </a:p>
        </p:txBody>
      </p:sp>
      <p:sp>
        <p:nvSpPr>
          <p:cNvPr id="2" name="Rectangle 2">
            <a:extLst>
              <a:ext uri="{FF2B5EF4-FFF2-40B4-BE49-F238E27FC236}">
                <a16:creationId xmlns="" xmlns:a16="http://schemas.microsoft.com/office/drawing/2014/main" id="{E6B9B422-B493-4805-94E0-3A068DFFD387}"/>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6" name="Rectangle 4">
            <a:extLst>
              <a:ext uri="{FF2B5EF4-FFF2-40B4-BE49-F238E27FC236}">
                <a16:creationId xmlns="" xmlns:a16="http://schemas.microsoft.com/office/drawing/2014/main" id="{D6D51E81-D258-4548-A864-D647A63C3CFC}"/>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19" name="Picture 18">
            <a:extLst>
              <a:ext uri="{FF2B5EF4-FFF2-40B4-BE49-F238E27FC236}">
                <a16:creationId xmlns="" xmlns:a16="http://schemas.microsoft.com/office/drawing/2014/main" id="{3EE0B405-B3A1-4D5F-8E39-C6B8E82BC16D}"/>
              </a:ext>
            </a:extLst>
          </p:cNvPr>
          <p:cNvPicPr/>
          <p:nvPr/>
        </p:nvPicPr>
        <p:blipFill>
          <a:blip r:embed="rId6">
            <a:extLst>
              <a:ext uri="{28A0092B-C50C-407E-A947-70E740481C1C}">
                <a14:useLocalDpi xmlns:a14="http://schemas.microsoft.com/office/drawing/2010/main" val="0"/>
              </a:ext>
            </a:extLst>
          </a:blip>
          <a:srcRect/>
          <a:stretch>
            <a:fillRect/>
          </a:stretch>
        </p:blipFill>
        <p:spPr bwMode="auto">
          <a:xfrm>
            <a:off x="8825353" y="1444707"/>
            <a:ext cx="3288592" cy="4928361"/>
          </a:xfrm>
          <a:prstGeom prst="rect">
            <a:avLst/>
          </a:prstGeom>
          <a:noFill/>
          <a:ln>
            <a:noFill/>
          </a:ln>
        </p:spPr>
      </p:pic>
    </p:spTree>
    <p:extLst>
      <p:ext uri="{BB962C8B-B14F-4D97-AF65-F5344CB8AC3E}">
        <p14:creationId xmlns:p14="http://schemas.microsoft.com/office/powerpoint/2010/main" val="14031492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8">
                                            <p:bg/>
                                          </p:spTgt>
                                        </p:tgtEl>
                                        <p:attrNameLst>
                                          <p:attrName>style.visibility</p:attrName>
                                        </p:attrNameLst>
                                      </p:cBhvr>
                                      <p:to>
                                        <p:strVal val="visible"/>
                                      </p:to>
                                    </p:set>
                                    <p:animEffect transition="in" filter="wipe(up)">
                                      <p:cBhvr>
                                        <p:cTn id="7" dur="500"/>
                                        <p:tgtEl>
                                          <p:spTgt spid="18">
                                            <p:bg/>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8">
                                            <p:txEl>
                                              <p:pRg st="0" end="0"/>
                                            </p:txEl>
                                          </p:spTgt>
                                        </p:tgtEl>
                                        <p:attrNameLst>
                                          <p:attrName>style.visibility</p:attrName>
                                        </p:attrNameLst>
                                      </p:cBhvr>
                                      <p:to>
                                        <p:strVal val="visible"/>
                                      </p:to>
                                    </p:set>
                                    <p:animEffect transition="in" filter="wipe(up)">
                                      <p:cBhvr>
                                        <p:cTn id="12" dur="500"/>
                                        <p:tgtEl>
                                          <p:spTgt spid="1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wipe(down)">
                                      <p:cBhvr>
                                        <p:cTn id="17" dur="500"/>
                                        <p:tgtEl>
                                          <p:spTgt spid="1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18">
                                            <p:txEl>
                                              <p:pRg st="1" end="1"/>
                                            </p:txEl>
                                          </p:spTgt>
                                        </p:tgtEl>
                                        <p:attrNameLst>
                                          <p:attrName>style.visibility</p:attrName>
                                        </p:attrNameLst>
                                      </p:cBhvr>
                                      <p:to>
                                        <p:strVal val="visible"/>
                                      </p:to>
                                    </p:set>
                                    <p:animEffect transition="in" filter="wipe(up)">
                                      <p:cBhvr>
                                        <p:cTn id="22" dur="500"/>
                                        <p:tgtEl>
                                          <p:spTgt spid="18">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18">
                                            <p:txEl>
                                              <p:pRg st="2" end="2"/>
                                            </p:txEl>
                                          </p:spTgt>
                                        </p:tgtEl>
                                        <p:attrNameLst>
                                          <p:attrName>style.visibility</p:attrName>
                                        </p:attrNameLst>
                                      </p:cBhvr>
                                      <p:to>
                                        <p:strVal val="visible"/>
                                      </p:to>
                                    </p:set>
                                    <p:animEffect transition="in" filter="wipe(up)">
                                      <p:cBhvr>
                                        <p:cTn id="27" dur="500"/>
                                        <p:tgtEl>
                                          <p:spTgt spid="18">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18">
                                            <p:txEl>
                                              <p:pRg st="3" end="3"/>
                                            </p:txEl>
                                          </p:spTgt>
                                        </p:tgtEl>
                                        <p:attrNameLst>
                                          <p:attrName>style.visibility</p:attrName>
                                        </p:attrNameLst>
                                      </p:cBhvr>
                                      <p:to>
                                        <p:strVal val="visible"/>
                                      </p:to>
                                    </p:set>
                                    <p:animEffect transition="in" filter="wipe(up)">
                                      <p:cBhvr>
                                        <p:cTn id="32" dur="500"/>
                                        <p:tgtEl>
                                          <p:spTgt spid="18">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grpId="0" nodeType="clickEffect">
                                  <p:stCondLst>
                                    <p:cond delay="0"/>
                                  </p:stCondLst>
                                  <p:childTnLst>
                                    <p:set>
                                      <p:cBhvr>
                                        <p:cTn id="36" dur="1" fill="hold">
                                          <p:stCondLst>
                                            <p:cond delay="0"/>
                                          </p:stCondLst>
                                        </p:cTn>
                                        <p:tgtEl>
                                          <p:spTgt spid="18">
                                            <p:txEl>
                                              <p:pRg st="4" end="4"/>
                                            </p:txEl>
                                          </p:spTgt>
                                        </p:tgtEl>
                                        <p:attrNameLst>
                                          <p:attrName>style.visibility</p:attrName>
                                        </p:attrNameLst>
                                      </p:cBhvr>
                                      <p:to>
                                        <p:strVal val="visible"/>
                                      </p:to>
                                    </p:set>
                                    <p:animEffect transition="in" filter="wipe(up)">
                                      <p:cBhvr>
                                        <p:cTn id="37" dur="500"/>
                                        <p:tgtEl>
                                          <p:spTgt spid="18">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grpId="0" nodeType="clickEffect">
                                  <p:stCondLst>
                                    <p:cond delay="0"/>
                                  </p:stCondLst>
                                  <p:childTnLst>
                                    <p:set>
                                      <p:cBhvr>
                                        <p:cTn id="41" dur="1" fill="hold">
                                          <p:stCondLst>
                                            <p:cond delay="0"/>
                                          </p:stCondLst>
                                        </p:cTn>
                                        <p:tgtEl>
                                          <p:spTgt spid="18">
                                            <p:txEl>
                                              <p:pRg st="5" end="5"/>
                                            </p:txEl>
                                          </p:spTgt>
                                        </p:tgtEl>
                                        <p:attrNameLst>
                                          <p:attrName>style.visibility</p:attrName>
                                        </p:attrNameLst>
                                      </p:cBhvr>
                                      <p:to>
                                        <p:strVal val="visible"/>
                                      </p:to>
                                    </p:set>
                                    <p:animEffect transition="in" filter="wipe(up)">
                                      <p:cBhvr>
                                        <p:cTn id="42" dur="500"/>
                                        <p:tgtEl>
                                          <p:spTgt spid="1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uiExpand="1" build="p" animBg="1">
        <p:tmplLst>
          <p:tmpl>
            <p:tnLst>
              <p:par>
                <p:cTn presetID="22" presetClass="entr" presetSubtype="1" fill="hold" nodeType="clickEffect">
                  <p:stCondLst>
                    <p:cond delay="0"/>
                  </p:stCondLst>
                  <p:childTnLst>
                    <p:set>
                      <p:cBhvr>
                        <p:cTn dur="1" fill="hold">
                          <p:stCondLst>
                            <p:cond delay="0"/>
                          </p:stCondLst>
                        </p:cTn>
                        <p:tgtEl>
                          <p:spTgt spid="18"/>
                        </p:tgtEl>
                        <p:attrNameLst>
                          <p:attrName>style.visibility</p:attrName>
                        </p:attrNameLst>
                      </p:cBhvr>
                      <p:to>
                        <p:strVal val="visible"/>
                      </p:to>
                    </p:set>
                    <p:animEffect transition="in" filter="wipe(up)">
                      <p:cBhvr>
                        <p:cTn dur="500"/>
                        <p:tgtEl>
                          <p:spTgt spid="18"/>
                        </p:tgtEl>
                      </p:cBhvr>
                    </p:animEffect>
                  </p:childTnLst>
                </p:cTn>
              </p:par>
            </p:tnLst>
          </p:tmpl>
          <p:tmpl lvl="1">
            <p:tnLst>
              <p:par>
                <p:cTn presetID="22" presetClass="entr" presetSubtype="1" fill="hold" nodeType="clickEffect">
                  <p:stCondLst>
                    <p:cond delay="0"/>
                  </p:stCondLst>
                  <p:childTnLst>
                    <p:set>
                      <p:cBhvr>
                        <p:cTn dur="1" fill="hold">
                          <p:stCondLst>
                            <p:cond delay="0"/>
                          </p:stCondLst>
                        </p:cTn>
                        <p:tgtEl>
                          <p:spTgt spid="18"/>
                        </p:tgtEl>
                        <p:attrNameLst>
                          <p:attrName>style.visibility</p:attrName>
                        </p:attrNameLst>
                      </p:cBhvr>
                      <p:to>
                        <p:strVal val="visible"/>
                      </p:to>
                    </p:set>
                    <p:animEffect transition="in" filter="wipe(up)">
                      <p:cBhvr>
                        <p:cTn dur="500"/>
                        <p:tgtEl>
                          <p:spTgt spid="18"/>
                        </p:tgtEl>
                      </p:cBhvr>
                    </p:animEffect>
                  </p:childTnLst>
                </p:cTn>
              </p:par>
            </p:tnLst>
          </p:tmpl>
        </p:tmplLst>
      </p:b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BCA91DD8-A731-469A-BB09-5E7BA9C6C8D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1772" y="6745184"/>
            <a:ext cx="3903108" cy="79171"/>
          </a:xfrm>
          <a:prstGeom prst="rect">
            <a:avLst/>
          </a:prstGeom>
        </p:spPr>
      </p:pic>
      <p:pic>
        <p:nvPicPr>
          <p:cNvPr id="4" name="Picture 3">
            <a:extLst>
              <a:ext uri="{FF2B5EF4-FFF2-40B4-BE49-F238E27FC236}">
                <a16:creationId xmlns="" xmlns:a16="http://schemas.microsoft.com/office/drawing/2014/main" id="{BECD3442-55B7-44D2-8B0C-A48AFFBF415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97572" y="6597295"/>
            <a:ext cx="2775439" cy="295777"/>
          </a:xfrm>
          <a:prstGeom prst="rect">
            <a:avLst/>
          </a:prstGeom>
        </p:spPr>
      </p:pic>
      <p:grpSp>
        <p:nvGrpSpPr>
          <p:cNvPr id="12" name="Group 11">
            <a:extLst>
              <a:ext uri="{FF2B5EF4-FFF2-40B4-BE49-F238E27FC236}">
                <a16:creationId xmlns="" xmlns:a16="http://schemas.microsoft.com/office/drawing/2014/main" id="{0C84E253-DD8C-4DCB-B10A-1227241E0B4D}"/>
              </a:ext>
            </a:extLst>
          </p:cNvPr>
          <p:cNvGrpSpPr/>
          <p:nvPr/>
        </p:nvGrpSpPr>
        <p:grpSpPr>
          <a:xfrm>
            <a:off x="3159229" y="128036"/>
            <a:ext cx="5972035" cy="5167840"/>
            <a:chOff x="2043534" y="1706989"/>
            <a:chExt cx="5972035" cy="5167840"/>
          </a:xfrm>
        </p:grpSpPr>
        <p:grpSp>
          <p:nvGrpSpPr>
            <p:cNvPr id="13" name="Group 12">
              <a:extLst>
                <a:ext uri="{FF2B5EF4-FFF2-40B4-BE49-F238E27FC236}">
                  <a16:creationId xmlns="" xmlns:a16="http://schemas.microsoft.com/office/drawing/2014/main" id="{8CCF46B5-7D20-415B-98D6-CFFB006B8506}"/>
                </a:ext>
              </a:extLst>
            </p:cNvPr>
            <p:cNvGrpSpPr/>
            <p:nvPr/>
          </p:nvGrpSpPr>
          <p:grpSpPr>
            <a:xfrm>
              <a:off x="2043534" y="1706989"/>
              <a:ext cx="738457" cy="685800"/>
              <a:chOff x="2043534" y="1706989"/>
              <a:chExt cx="738457" cy="685800"/>
            </a:xfrm>
          </p:grpSpPr>
          <p:sp>
            <p:nvSpPr>
              <p:cNvPr id="16" name="AutoShape 43">
                <a:extLst>
                  <a:ext uri="{FF2B5EF4-FFF2-40B4-BE49-F238E27FC236}">
                    <a16:creationId xmlns="" xmlns:a16="http://schemas.microsoft.com/office/drawing/2014/main" id="{EC2DAE92-0740-455C-998C-06ED1994E71D}"/>
                  </a:ext>
                </a:extLst>
              </p:cNvPr>
              <p:cNvSpPr>
                <a:spLocks noChangeArrowheads="1"/>
              </p:cNvSpPr>
              <p:nvPr/>
            </p:nvSpPr>
            <p:spPr bwMode="gray">
              <a:xfrm>
                <a:off x="2043534" y="1706989"/>
                <a:ext cx="738457" cy="685800"/>
              </a:xfrm>
              <a:prstGeom prst="diamond">
                <a:avLst/>
              </a:prstGeom>
              <a:solidFill>
                <a:schemeClr val="accent2"/>
              </a:solidFill>
              <a:ln w="25400" algn="ctr">
                <a:solidFill>
                  <a:schemeClr val="bg1"/>
                </a:solidFill>
                <a:miter lim="800000"/>
                <a:headEnd/>
                <a:tailEnd/>
              </a:ln>
              <a:effectLst>
                <a:outerShdw dist="63500" dir="2212194" algn="ctr" rotWithShape="0">
                  <a:srgbClr val="333333">
                    <a:alpha val="50000"/>
                  </a:srgbClr>
                </a:outerShdw>
              </a:effectLst>
            </p:spPr>
            <p:txBody>
              <a:bodyPr wrap="none" anchor="ctr"/>
              <a:lstStyle/>
              <a:p>
                <a:pPr eaLnBrk="1" hangingPunct="1">
                  <a:defRPr/>
                </a:pPr>
                <a:endParaRPr lang="en-US" sz="3200">
                  <a:latin typeface="Chu Van An" panose="02020603050405020304" pitchFamily="18" charset="0"/>
                  <a:cs typeface="Chu Van An" panose="02020603050405020304" pitchFamily="18" charset="0"/>
                </a:endParaRPr>
              </a:p>
            </p:txBody>
          </p:sp>
          <p:sp>
            <p:nvSpPr>
              <p:cNvPr id="17" name="Text Box 45">
                <a:extLst>
                  <a:ext uri="{FF2B5EF4-FFF2-40B4-BE49-F238E27FC236}">
                    <a16:creationId xmlns="" xmlns:a16="http://schemas.microsoft.com/office/drawing/2014/main" id="{B73BB27B-82AA-46BA-B313-9BBC4936D223}"/>
                  </a:ext>
                </a:extLst>
              </p:cNvPr>
              <p:cNvSpPr txBox="1">
                <a:spLocks noChangeArrowheads="1"/>
              </p:cNvSpPr>
              <p:nvPr/>
            </p:nvSpPr>
            <p:spPr bwMode="gray">
              <a:xfrm>
                <a:off x="2120373" y="1736698"/>
                <a:ext cx="59503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vi-VN" sz="3200" b="1">
                    <a:solidFill>
                      <a:schemeClr val="bg1"/>
                    </a:solidFill>
                    <a:latin typeface="Yu Gothic" panose="020B0400000000000000" pitchFamily="34" charset="-128"/>
                    <a:ea typeface="Yu Gothic" panose="020B0400000000000000" pitchFamily="34" charset="-128"/>
                    <a:cs typeface="Chu Van An" panose="02020603050405020304" pitchFamily="18" charset="0"/>
                  </a:rPr>
                  <a:t>⓵</a:t>
                </a:r>
                <a:endParaRPr lang="en-US" altLang="vi-VN" sz="3200" b="1">
                  <a:solidFill>
                    <a:schemeClr val="bg1"/>
                  </a:solidFill>
                  <a:latin typeface="Chu Van An" panose="02020603050405020304" pitchFamily="18" charset="0"/>
                  <a:cs typeface="Chu Van An" panose="02020603050405020304" pitchFamily="18" charset="0"/>
                </a:endParaRPr>
              </a:p>
            </p:txBody>
          </p:sp>
        </p:grpSp>
        <p:sp>
          <p:nvSpPr>
            <p:cNvPr id="15" name="Text Box 44">
              <a:extLst>
                <a:ext uri="{FF2B5EF4-FFF2-40B4-BE49-F238E27FC236}">
                  <a16:creationId xmlns="" xmlns:a16="http://schemas.microsoft.com/office/drawing/2014/main" id="{A56314B1-F0AD-4CB1-898C-B41E6FAB7846}"/>
                </a:ext>
              </a:extLst>
            </p:cNvPr>
            <p:cNvSpPr txBox="1">
              <a:spLocks noChangeArrowheads="1"/>
            </p:cNvSpPr>
            <p:nvPr/>
          </p:nvSpPr>
          <p:spPr bwMode="gray">
            <a:xfrm>
              <a:off x="2923623" y="6290629"/>
              <a:ext cx="5091946"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endParaRPr lang="en-US" altLang="vi-VN" sz="3200" b="1">
                <a:solidFill>
                  <a:srgbClr val="0000CC"/>
                </a:solidFill>
                <a:latin typeface="Chu Van An" panose="02020603050405020304" pitchFamily="18" charset="0"/>
                <a:cs typeface="Chu Van An" panose="02020603050405020304" pitchFamily="18" charset="0"/>
              </a:endParaRPr>
            </a:p>
          </p:txBody>
        </p:sp>
      </p:grpSp>
      <p:grpSp>
        <p:nvGrpSpPr>
          <p:cNvPr id="8" name="Group 7">
            <a:extLst>
              <a:ext uri="{FF2B5EF4-FFF2-40B4-BE49-F238E27FC236}">
                <a16:creationId xmlns="" xmlns:a16="http://schemas.microsoft.com/office/drawing/2014/main" id="{0C4A8818-A8C6-40B2-93FC-502248369014}"/>
              </a:ext>
            </a:extLst>
          </p:cNvPr>
          <p:cNvGrpSpPr/>
          <p:nvPr/>
        </p:nvGrpSpPr>
        <p:grpSpPr>
          <a:xfrm>
            <a:off x="-1372802" y="2046834"/>
            <a:ext cx="9144002" cy="5329684"/>
            <a:chOff x="-1059316" y="1014150"/>
            <a:chExt cx="9144002" cy="5329684"/>
          </a:xfrm>
        </p:grpSpPr>
        <p:pic>
          <p:nvPicPr>
            <p:cNvPr id="20" name="Picture 345" descr="shadow_1_m">
              <a:extLst>
                <a:ext uri="{FF2B5EF4-FFF2-40B4-BE49-F238E27FC236}">
                  <a16:creationId xmlns="" xmlns:a16="http://schemas.microsoft.com/office/drawing/2014/main" id="{E4140265-4281-4518-8FC8-899425A5D0E6}"/>
                </a:ext>
              </a:extLst>
            </p:cNvPr>
            <p:cNvPicPr>
              <a:picLocks noChangeAspect="1" noChangeArrowheads="1"/>
            </p:cNvPicPr>
            <p:nvPr/>
          </p:nvPicPr>
          <p:blipFill>
            <a:blip r:embed="rId4"/>
            <a:srcRect r="61411"/>
            <a:stretch>
              <a:fillRect/>
            </a:stretch>
          </p:blipFill>
          <p:spPr bwMode="gray">
            <a:xfrm flipH="1">
              <a:off x="419251" y="1014150"/>
              <a:ext cx="67637" cy="5329684"/>
            </a:xfrm>
            <a:prstGeom prst="rect">
              <a:avLst/>
            </a:prstGeom>
            <a:noFill/>
            <a:ln w="9525">
              <a:noFill/>
              <a:miter lim="800000"/>
              <a:headEnd/>
              <a:tailEnd/>
            </a:ln>
          </p:spPr>
        </p:pic>
        <p:pic>
          <p:nvPicPr>
            <p:cNvPr id="21" name="Picture 345" descr="shadow_1_m">
              <a:extLst>
                <a:ext uri="{FF2B5EF4-FFF2-40B4-BE49-F238E27FC236}">
                  <a16:creationId xmlns="" xmlns:a16="http://schemas.microsoft.com/office/drawing/2014/main" id="{9DFFB59F-41F6-40E0-93B9-B0DF75A1541D}"/>
                </a:ext>
              </a:extLst>
            </p:cNvPr>
            <p:cNvPicPr>
              <a:picLocks noChangeAspect="1" noChangeArrowheads="1"/>
            </p:cNvPicPr>
            <p:nvPr/>
          </p:nvPicPr>
          <p:blipFill>
            <a:blip r:embed="rId4"/>
            <a:srcRect r="61411"/>
            <a:stretch>
              <a:fillRect/>
            </a:stretch>
          </p:blipFill>
          <p:spPr bwMode="gray">
            <a:xfrm rot="16200000" flipH="1">
              <a:off x="3489825" y="1078573"/>
              <a:ext cx="45719" cy="9144002"/>
            </a:xfrm>
            <a:prstGeom prst="rect">
              <a:avLst/>
            </a:prstGeom>
            <a:noFill/>
            <a:ln w="9525">
              <a:noFill/>
              <a:miter lim="800000"/>
              <a:headEnd/>
              <a:tailEnd/>
            </a:ln>
          </p:spPr>
        </p:pic>
      </p:grpSp>
      <mc:AlternateContent xmlns:mc="http://schemas.openxmlformats.org/markup-compatibility/2006" xmlns:a14="http://schemas.microsoft.com/office/drawing/2010/main">
        <mc:Choice Requires="a14">
          <p:sp>
            <p:nvSpPr>
              <p:cNvPr id="18" name="Content Placeholder 2">
                <a:extLst>
                  <a:ext uri="{FF2B5EF4-FFF2-40B4-BE49-F238E27FC236}">
                    <a16:creationId xmlns="" xmlns:a16="http://schemas.microsoft.com/office/drawing/2014/main" id="{5C607D02-F3EA-4874-B48F-93ED609CEE50}"/>
                  </a:ext>
                </a:extLst>
              </p:cNvPr>
              <p:cNvSpPr txBox="1">
                <a:spLocks/>
              </p:cNvSpPr>
              <p:nvPr/>
            </p:nvSpPr>
            <p:spPr>
              <a:xfrm>
                <a:off x="133480" y="896172"/>
                <a:ext cx="9048649" cy="5817616"/>
              </a:xfrm>
              <a:prstGeom prst="rect">
                <a:avLst/>
              </a:prstGeom>
              <a:solidFill>
                <a:srgbClr val="FFFFCC"/>
              </a:solidFill>
              <a:ln>
                <a:solidFill>
                  <a:srgbClr val="FFC000"/>
                </a:solidFill>
                <a:prstDash val="sysDot"/>
              </a:ln>
            </p:spPr>
            <p:txBody>
              <a:bodyPr vert="horz" lIns="91440" tIns="45720" rIns="91440" bIns="45720" rtlCol="0">
                <a:normAutofit fontScale="92500" lnSpcReduction="10000"/>
              </a:bodyPr>
              <a:lstStyle>
                <a:lvl1pPr marL="0" indent="0" algn="l" defTabSz="914400" rtl="0" eaLnBrk="1" latinLnBrk="0" hangingPunct="1">
                  <a:lnSpc>
                    <a:spcPct val="90000"/>
                  </a:lnSpc>
                  <a:spcBef>
                    <a:spcPts val="1000"/>
                  </a:spcBef>
                  <a:buFont typeface="Arial" panose="020B0604020202020204" pitchFamily="34" charset="0"/>
                  <a:buNone/>
                  <a:defRPr sz="3200" kern="1200">
                    <a:solidFill>
                      <a:srgbClr val="000066"/>
                    </a:solidFill>
                    <a:latin typeface="Chu Van An" panose="02020603050405020304" pitchFamily="18" charset="0"/>
                    <a:ea typeface="+mn-ea"/>
                    <a:cs typeface="Chu Van An" panose="02020603050405020304" pitchFamily="18" charset="0"/>
                  </a:defRPr>
                </a:lvl1pPr>
                <a:lvl2pPr marL="457200" indent="0" algn="ctr" defTabSz="914400" rtl="0" eaLnBrk="1" latinLnBrk="0" hangingPunct="1">
                  <a:lnSpc>
                    <a:spcPct val="90000"/>
                  </a:lnSpc>
                  <a:spcBef>
                    <a:spcPts val="500"/>
                  </a:spcBef>
                  <a:buFont typeface="Arial" panose="020B0604020202020204" pitchFamily="34" charset="0"/>
                  <a:buNone/>
                  <a:defRPr sz="3800" kern="1200">
                    <a:solidFill>
                      <a:schemeClr val="bg1">
                        <a:lumMod val="95000"/>
                      </a:schemeClr>
                    </a:solidFill>
                    <a:latin typeface="Chu Van An" panose="02020603050405020304" pitchFamily="18" charset="0"/>
                    <a:ea typeface="+mn-ea"/>
                    <a:cs typeface="Chu Van An" panose="02020603050405020304" pitchFamily="18" charset="0"/>
                  </a:defRPr>
                </a:lvl2pPr>
                <a:lvl3pPr marL="914400" indent="0" algn="ctr" defTabSz="914400" rtl="0" eaLnBrk="1" latinLnBrk="0" hangingPunct="1">
                  <a:lnSpc>
                    <a:spcPct val="90000"/>
                  </a:lnSpc>
                  <a:spcBef>
                    <a:spcPts val="500"/>
                  </a:spcBef>
                  <a:buFont typeface="Arial" panose="020B0604020202020204" pitchFamily="34" charset="0"/>
                  <a:buNone/>
                  <a:defRPr sz="3800" kern="1200">
                    <a:solidFill>
                      <a:schemeClr val="bg1">
                        <a:lumMod val="95000"/>
                      </a:schemeClr>
                    </a:solidFill>
                    <a:latin typeface="Chu Van An" panose="02020603050405020304" pitchFamily="18" charset="0"/>
                    <a:ea typeface="+mn-ea"/>
                    <a:cs typeface="Chu Van An" panose="02020603050405020304" pitchFamily="18" charset="0"/>
                  </a:defRPr>
                </a:lvl3pPr>
                <a:lvl4pPr marL="1371600" indent="0" algn="ctr" defTabSz="914400" rtl="0" eaLnBrk="1" latinLnBrk="0" hangingPunct="1">
                  <a:lnSpc>
                    <a:spcPct val="90000"/>
                  </a:lnSpc>
                  <a:spcBef>
                    <a:spcPts val="500"/>
                  </a:spcBef>
                  <a:buFont typeface="Arial" panose="020B0604020202020204" pitchFamily="34" charset="0"/>
                  <a:buNone/>
                  <a:defRPr sz="3800" kern="1200">
                    <a:solidFill>
                      <a:schemeClr val="bg1">
                        <a:lumMod val="95000"/>
                      </a:schemeClr>
                    </a:solidFill>
                    <a:latin typeface="Chu Van An" panose="02020603050405020304" pitchFamily="18" charset="0"/>
                    <a:ea typeface="+mn-ea"/>
                    <a:cs typeface="Chu Van An" panose="02020603050405020304" pitchFamily="18" charset="0"/>
                  </a:defRPr>
                </a:lvl4pPr>
                <a:lvl5pPr marL="1828800" indent="0" algn="ctr" defTabSz="914400" rtl="0" eaLnBrk="1" latinLnBrk="0" hangingPunct="1">
                  <a:lnSpc>
                    <a:spcPct val="90000"/>
                  </a:lnSpc>
                  <a:spcBef>
                    <a:spcPts val="500"/>
                  </a:spcBef>
                  <a:buFont typeface="Arial" panose="020B0604020202020204" pitchFamily="34" charset="0"/>
                  <a:buNone/>
                  <a:defRPr sz="3800" kern="1200">
                    <a:solidFill>
                      <a:schemeClr val="bg1">
                        <a:lumMod val="95000"/>
                      </a:schemeClr>
                    </a:solidFill>
                    <a:latin typeface="Chu Van An" panose="02020603050405020304" pitchFamily="18" charset="0"/>
                    <a:ea typeface="+mn-ea"/>
                    <a:cs typeface="Chu Van An" panose="02020603050405020304" pitchFamily="18" charset="0"/>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lvl="0"/>
                <a:r>
                  <a:rPr lang="en-US">
                    <a:solidFill>
                      <a:srgbClr val="FF0000"/>
                    </a:solidFill>
                  </a:rPr>
                  <a:t>➌. </a:t>
                </a:r>
                <a:r>
                  <a:rPr lang="en-US" b="1">
                    <a:solidFill>
                      <a:srgbClr val="FF0000"/>
                    </a:solidFill>
                  </a:rPr>
                  <a:t> </a:t>
                </a:r>
                <a:r>
                  <a:rPr lang="en-US" b="1" i="1">
                    <a:solidFill>
                      <a:srgbClr val="FF0000"/>
                    </a:solidFill>
                  </a:rPr>
                  <a:t>Diện tích hình trụ và thể tích khối trụ</a:t>
                </a:r>
              </a:p>
              <a:p>
                <a:pPr marL="457200" lvl="0" indent="-292100" algn="just">
                  <a:buClr>
                    <a:srgbClr val="FF0000"/>
                  </a:buClr>
                  <a:buFont typeface="Wingdings" panose="05000000000000000000" pitchFamily="2" charset="2"/>
                  <a:buChar char="s"/>
                </a:pPr>
                <a:r>
                  <a:rPr lang="en-US" b="1" i="1"/>
                  <a:t>Diện tích xung quanh</a:t>
                </a:r>
                <a:r>
                  <a:rPr lang="en-US" i="1"/>
                  <a:t> của hình trụ là giới hạn của diện tích xung quanh của hình lăng trụ đều nội tiếp hình trụ đó khi số cạnh đáy tăng lên vô hạn.</a:t>
                </a:r>
                <a:endParaRPr lang="en-US"/>
              </a:p>
              <a:p>
                <a:pPr marL="457200" lvl="0" indent="-292100" algn="just">
                  <a:buClr>
                    <a:srgbClr val="FF0000"/>
                  </a:buClr>
                  <a:buFont typeface="Wingdings" panose="05000000000000000000" pitchFamily="2" charset="2"/>
                  <a:buChar char="s"/>
                </a:pPr>
                <a:r>
                  <a:rPr lang="en-US" b="1" i="1"/>
                  <a:t>Thể tích</a:t>
                </a:r>
                <a:r>
                  <a:rPr lang="en-US" i="1"/>
                  <a:t> của khối trụ (còn gọi là thể tích của hình trụ) là giới hạn của thể tích của hình lăng trụ đều nội tiếp hình trụ đó khi số cạnh đáy tăng lên vô hạn.</a:t>
                </a:r>
                <a:endParaRPr lang="en-US"/>
              </a:p>
              <a:p>
                <a:pPr marL="457200" lvl="0" indent="-292100" algn="just">
                  <a:buClr>
                    <a:srgbClr val="FF0000"/>
                  </a:buClr>
                  <a:buFont typeface="Wingdings" panose="05000000000000000000" pitchFamily="2" charset="2"/>
                  <a:buChar char="s"/>
                </a:pPr>
                <a:r>
                  <a:rPr lang="en-US" i="1"/>
                  <a:t>Diện tích xung quanh của hình trụ bằng chu vi đáy nhân với chiều cao</a:t>
                </a:r>
              </a:p>
              <a:p>
                <a:pPr marL="165100" lvl="0" algn="just">
                  <a:buClr>
                    <a:srgbClr val="FF0000"/>
                  </a:buClr>
                </a:pPr>
                <a14:m>
                  <m:oMathPara xmlns:m="http://schemas.openxmlformats.org/officeDocument/2006/math">
                    <m:oMathParaPr>
                      <m:jc m:val="centerGroup"/>
                    </m:oMathParaPr>
                    <m:oMath xmlns:m="http://schemas.openxmlformats.org/officeDocument/2006/math">
                      <m:borderBox>
                        <m:borderBoxPr>
                          <m:ctrlPr>
                            <a:rPr lang="en-US" i="1" smtClean="0">
                              <a:solidFill>
                                <a:srgbClr val="FF0000"/>
                              </a:solidFill>
                              <a:latin typeface="Cambria Math"/>
                            </a:rPr>
                          </m:ctrlPr>
                        </m:borderBoxPr>
                        <m:e>
                          <m:sSub>
                            <m:sSubPr>
                              <m:ctrlPr>
                                <a:rPr lang="en-US" i="1">
                                  <a:solidFill>
                                    <a:srgbClr val="FF0000"/>
                                  </a:solidFill>
                                  <a:latin typeface="Cambria Math"/>
                                </a:rPr>
                              </m:ctrlPr>
                            </m:sSubPr>
                            <m:e>
                              <m:r>
                                <a:rPr lang="en-US" i="1">
                                  <a:solidFill>
                                    <a:srgbClr val="FF0000"/>
                                  </a:solidFill>
                                  <a:latin typeface="Cambria Math" panose="02040503050406030204" pitchFamily="18" charset="0"/>
                                </a:rPr>
                                <m:t>𝑆</m:t>
                              </m:r>
                            </m:e>
                            <m:sub>
                              <m:r>
                                <a:rPr lang="en-US" i="1">
                                  <a:solidFill>
                                    <a:srgbClr val="FF0000"/>
                                  </a:solidFill>
                                  <a:latin typeface="Cambria Math" panose="02040503050406030204" pitchFamily="18" charset="0"/>
                                </a:rPr>
                                <m:t>𝑥𝑞</m:t>
                              </m:r>
                            </m:sub>
                          </m:sSub>
                          <m:r>
                            <a:rPr lang="en-US" i="1">
                              <a:solidFill>
                                <a:srgbClr val="FF0000"/>
                              </a:solidFill>
                              <a:latin typeface="Cambria Math" panose="02040503050406030204" pitchFamily="18" charset="0"/>
                            </a:rPr>
                            <m:t>=</m:t>
                          </m:r>
                          <m:r>
                            <a:rPr lang="en-US">
                              <a:solidFill>
                                <a:srgbClr val="FF0000"/>
                              </a:solidFill>
                              <a:latin typeface="Cambria Math" panose="02040503050406030204" pitchFamily="18" charset="0"/>
                            </a:rPr>
                            <m:t>2</m:t>
                          </m:r>
                          <m:r>
                            <a:rPr lang="en-US" i="1">
                              <a:solidFill>
                                <a:srgbClr val="FF0000"/>
                              </a:solidFill>
                              <a:latin typeface="Cambria Math" panose="02040503050406030204" pitchFamily="18" charset="0"/>
                            </a:rPr>
                            <m:t>𝜋</m:t>
                          </m:r>
                          <m:r>
                            <a:rPr lang="en-US" i="1">
                              <a:solidFill>
                                <a:srgbClr val="FF0000"/>
                              </a:solidFill>
                              <a:latin typeface="Cambria Math" panose="02040503050406030204" pitchFamily="18" charset="0"/>
                            </a:rPr>
                            <m:t>𝑅</m:t>
                          </m:r>
                          <m:r>
                            <a:rPr lang="en-US" i="1">
                              <a:solidFill>
                                <a:srgbClr val="FF0000"/>
                              </a:solidFill>
                              <a:latin typeface="Cambria Math" panose="02040503050406030204" pitchFamily="18" charset="0"/>
                            </a:rPr>
                            <m:t>h</m:t>
                          </m:r>
                        </m:e>
                      </m:borderBox>
                    </m:oMath>
                  </m:oMathPara>
                </a14:m>
                <a:endParaRPr lang="en-US"/>
              </a:p>
              <a:p>
                <a:pPr marL="457200" indent="-292100" algn="just">
                  <a:buClr>
                    <a:srgbClr val="FF0000"/>
                  </a:buClr>
                  <a:buFont typeface="Wingdings" panose="05000000000000000000" pitchFamily="2" charset="2"/>
                  <a:buChar char="s"/>
                </a:pPr>
                <a:r>
                  <a:rPr lang="en-US" i="1"/>
                  <a:t>Thể tích khối trụ bằng diện tích đáy nhân với chiều cao</a:t>
                </a:r>
              </a:p>
              <a:p>
                <a:pPr marL="165100">
                  <a:buClr>
                    <a:srgbClr val="FF0000"/>
                  </a:buClr>
                </a:pPr>
                <a14:m>
                  <m:oMathPara xmlns:m="http://schemas.openxmlformats.org/officeDocument/2006/math">
                    <m:oMathParaPr>
                      <m:jc m:val="centerGroup"/>
                    </m:oMathParaPr>
                    <m:oMath xmlns:m="http://schemas.openxmlformats.org/officeDocument/2006/math">
                      <m:borderBox>
                        <m:borderBoxPr>
                          <m:ctrlPr>
                            <a:rPr lang="en-US" i="1" smtClean="0">
                              <a:solidFill>
                                <a:srgbClr val="FF0000"/>
                              </a:solidFill>
                              <a:latin typeface="Cambria Math"/>
                            </a:rPr>
                          </m:ctrlPr>
                        </m:borderBoxPr>
                        <m:e>
                          <m:r>
                            <a:rPr lang="en-US" i="1">
                              <a:solidFill>
                                <a:srgbClr val="FF0000"/>
                              </a:solidFill>
                              <a:latin typeface="Cambria Math" panose="02040503050406030204" pitchFamily="18" charset="0"/>
                            </a:rPr>
                            <m:t>𝑉</m:t>
                          </m:r>
                          <m:r>
                            <a:rPr lang="en-US" i="1">
                              <a:solidFill>
                                <a:srgbClr val="FF0000"/>
                              </a:solidFill>
                              <a:latin typeface="Cambria Math" panose="02040503050406030204" pitchFamily="18" charset="0"/>
                            </a:rPr>
                            <m:t>=</m:t>
                          </m:r>
                          <m:r>
                            <a:rPr lang="en-US" i="1">
                              <a:solidFill>
                                <a:srgbClr val="FF0000"/>
                              </a:solidFill>
                              <a:latin typeface="Cambria Math" panose="02040503050406030204" pitchFamily="18" charset="0"/>
                            </a:rPr>
                            <m:t>𝜋</m:t>
                          </m:r>
                          <m:sSup>
                            <m:sSupPr>
                              <m:ctrlPr>
                                <a:rPr lang="en-US" i="1">
                                  <a:solidFill>
                                    <a:srgbClr val="FF0000"/>
                                  </a:solidFill>
                                  <a:latin typeface="Cambria Math"/>
                                </a:rPr>
                              </m:ctrlPr>
                            </m:sSupPr>
                            <m:e>
                              <m:r>
                                <a:rPr lang="en-US" i="1">
                                  <a:solidFill>
                                    <a:srgbClr val="FF0000"/>
                                  </a:solidFill>
                                  <a:latin typeface="Cambria Math" panose="02040503050406030204" pitchFamily="18" charset="0"/>
                                </a:rPr>
                                <m:t>𝑅</m:t>
                              </m:r>
                            </m:e>
                            <m:sup>
                              <m:r>
                                <a:rPr lang="en-US">
                                  <a:solidFill>
                                    <a:srgbClr val="FF0000"/>
                                  </a:solidFill>
                                  <a:latin typeface="Cambria Math" panose="02040503050406030204" pitchFamily="18" charset="0"/>
                                </a:rPr>
                                <m:t>2</m:t>
                              </m:r>
                            </m:sup>
                          </m:sSup>
                          <m:r>
                            <a:rPr lang="en-US" i="1">
                              <a:solidFill>
                                <a:srgbClr val="FF0000"/>
                              </a:solidFill>
                              <a:latin typeface="Cambria Math" panose="02040503050406030204" pitchFamily="18" charset="0"/>
                            </a:rPr>
                            <m:t>h</m:t>
                          </m:r>
                        </m:e>
                      </m:borderBox>
                    </m:oMath>
                  </m:oMathPara>
                </a14:m>
                <a:endParaRPr lang="en-US"/>
              </a:p>
            </p:txBody>
          </p:sp>
        </mc:Choice>
        <mc:Fallback xmlns="">
          <p:sp>
            <p:nvSpPr>
              <p:cNvPr id="18" name="Content Placeholder 2">
                <a:extLst>
                  <a:ext uri="{FF2B5EF4-FFF2-40B4-BE49-F238E27FC236}">
                    <a16:creationId xmlns:a16="http://schemas.microsoft.com/office/drawing/2014/main" id="{5C607D02-F3EA-4874-B48F-93ED609CEE50}"/>
                  </a:ext>
                </a:extLst>
              </p:cNvPr>
              <p:cNvSpPr txBox="1">
                <a:spLocks noRot="1" noChangeAspect="1" noMove="1" noResize="1" noEditPoints="1" noAdjustHandles="1" noChangeArrowheads="1" noChangeShapeType="1" noTextEdit="1"/>
              </p:cNvSpPr>
              <p:nvPr/>
            </p:nvSpPr>
            <p:spPr>
              <a:xfrm>
                <a:off x="133480" y="896172"/>
                <a:ext cx="9048649" cy="5817616"/>
              </a:xfrm>
              <a:prstGeom prst="rect">
                <a:avLst/>
              </a:prstGeom>
              <a:blipFill>
                <a:blip r:embed="rId5"/>
                <a:stretch>
                  <a:fillRect l="-1548" t="-2929" r="-1480"/>
                </a:stretch>
              </a:blipFill>
              <a:ln>
                <a:solidFill>
                  <a:srgbClr val="FFC000"/>
                </a:solidFill>
                <a:prstDash val="sysDot"/>
              </a:ln>
            </p:spPr>
            <p:txBody>
              <a:bodyPr/>
              <a:lstStyle/>
              <a:p>
                <a:r>
                  <a:rPr lang="en-US">
                    <a:noFill/>
                  </a:rPr>
                  <a:t> </a:t>
                </a:r>
              </a:p>
            </p:txBody>
          </p:sp>
        </mc:Fallback>
      </mc:AlternateContent>
      <p:sp>
        <p:nvSpPr>
          <p:cNvPr id="25" name="Hexagon 26">
            <a:extLst>
              <a:ext uri="{FF2B5EF4-FFF2-40B4-BE49-F238E27FC236}">
                <a16:creationId xmlns="" xmlns:a16="http://schemas.microsoft.com/office/drawing/2014/main" id="{AB04DE66-5D36-41C8-A33A-BA8DFFAE82BD}"/>
              </a:ext>
            </a:extLst>
          </p:cNvPr>
          <p:cNvSpPr/>
          <p:nvPr/>
        </p:nvSpPr>
        <p:spPr bwMode="auto">
          <a:xfrm>
            <a:off x="3907943" y="144212"/>
            <a:ext cx="5446566" cy="685800"/>
          </a:xfrm>
          <a:prstGeom prst="hexagon">
            <a:avLst>
              <a:gd name="adj" fmla="val 31838"/>
              <a:gd name="vf" fmla="val 115470"/>
            </a:avLst>
          </a:prstGeom>
          <a:solidFill>
            <a:srgbClr val="0000CC"/>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algn="ctr"/>
            <a:r>
              <a:rPr lang="en-US" altLang="vi-VN" sz="3200" b="1">
                <a:solidFill>
                  <a:srgbClr val="FFFFCC"/>
                </a:solidFill>
                <a:latin typeface="Chu Van An" panose="02020603050405020304" pitchFamily="18" charset="0"/>
                <a:cs typeface="Chu Van An" panose="02020603050405020304" pitchFamily="18" charset="0"/>
              </a:rPr>
              <a:t>Tóm tắt lý thuyết</a:t>
            </a:r>
          </a:p>
        </p:txBody>
      </p:sp>
      <p:sp>
        <p:nvSpPr>
          <p:cNvPr id="23" name="Hexagon 26">
            <a:extLst>
              <a:ext uri="{FF2B5EF4-FFF2-40B4-BE49-F238E27FC236}">
                <a16:creationId xmlns="" xmlns:a16="http://schemas.microsoft.com/office/drawing/2014/main" id="{3621B152-EEB5-44E5-BCD6-785C545CA576}"/>
              </a:ext>
            </a:extLst>
          </p:cNvPr>
          <p:cNvSpPr/>
          <p:nvPr/>
        </p:nvSpPr>
        <p:spPr bwMode="auto">
          <a:xfrm>
            <a:off x="3907943" y="144212"/>
            <a:ext cx="5446567" cy="685800"/>
          </a:xfrm>
          <a:prstGeom prst="hexagon">
            <a:avLst>
              <a:gd name="adj" fmla="val 31838"/>
              <a:gd name="vf" fmla="val 115470"/>
            </a:avLst>
          </a:prstGeom>
          <a:gradFill flip="none" rotWithShape="1">
            <a:gsLst>
              <a:gs pos="67000">
                <a:srgbClr val="FFFF00">
                  <a:lumMod val="30000"/>
                  <a:lumOff val="70000"/>
                </a:srgbClr>
              </a:gs>
              <a:gs pos="4000">
                <a:schemeClr val="accent5">
                  <a:lumMod val="0"/>
                  <a:lumOff val="100000"/>
                </a:schemeClr>
              </a:gs>
              <a:gs pos="4000">
                <a:schemeClr val="accent5">
                  <a:lumMod val="60000"/>
                  <a:lumOff val="40000"/>
                </a:schemeClr>
              </a:gs>
            </a:gsLst>
            <a:lin ang="16200000" scaled="1"/>
            <a:tileRect/>
          </a:gradFill>
          <a:ln>
            <a:solidFill>
              <a:srgbClr val="FFFFCC"/>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algn="ctr"/>
            <a:r>
              <a:rPr lang="en-US" altLang="vi-VN" sz="3200" b="1">
                <a:solidFill>
                  <a:srgbClr val="0000CC"/>
                </a:solidFill>
                <a:latin typeface="Chu Van An" panose="02020603050405020304" pitchFamily="18" charset="0"/>
                <a:cs typeface="Chu Van An" panose="02020603050405020304" pitchFamily="18" charset="0"/>
              </a:rPr>
              <a:t>Tóm tắt lý thuyết</a:t>
            </a:r>
          </a:p>
        </p:txBody>
      </p:sp>
      <p:sp>
        <p:nvSpPr>
          <p:cNvPr id="2" name="Rectangle 2">
            <a:extLst>
              <a:ext uri="{FF2B5EF4-FFF2-40B4-BE49-F238E27FC236}">
                <a16:creationId xmlns="" xmlns:a16="http://schemas.microsoft.com/office/drawing/2014/main" id="{E6B9B422-B493-4805-94E0-3A068DFFD387}"/>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6" name="Rectangle 4">
            <a:extLst>
              <a:ext uri="{FF2B5EF4-FFF2-40B4-BE49-F238E27FC236}">
                <a16:creationId xmlns="" xmlns:a16="http://schemas.microsoft.com/office/drawing/2014/main" id="{D6D51E81-D258-4548-A864-D647A63C3CFC}"/>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22" name="Picture 21">
            <a:extLst>
              <a:ext uri="{FF2B5EF4-FFF2-40B4-BE49-F238E27FC236}">
                <a16:creationId xmlns="" xmlns:a16="http://schemas.microsoft.com/office/drawing/2014/main" id="{C98921D8-F103-4E5B-B648-237DA46DB84B}"/>
              </a:ext>
            </a:extLst>
          </p:cNvPr>
          <p:cNvPicPr/>
          <p:nvPr/>
        </p:nvPicPr>
        <p:blipFill>
          <a:blip r:embed="rId6">
            <a:extLst>
              <a:ext uri="{28A0092B-C50C-407E-A947-70E740481C1C}">
                <a14:useLocalDpi xmlns:a14="http://schemas.microsoft.com/office/drawing/2010/main" val="0"/>
              </a:ext>
            </a:extLst>
          </a:blip>
          <a:srcRect/>
          <a:stretch>
            <a:fillRect/>
          </a:stretch>
        </p:blipFill>
        <p:spPr bwMode="auto">
          <a:xfrm>
            <a:off x="9249768" y="1523740"/>
            <a:ext cx="2836467" cy="5182377"/>
          </a:xfrm>
          <a:prstGeom prst="rect">
            <a:avLst/>
          </a:prstGeom>
          <a:noFill/>
          <a:ln>
            <a:noFill/>
          </a:ln>
        </p:spPr>
      </p:pic>
    </p:spTree>
    <p:extLst>
      <p:ext uri="{BB962C8B-B14F-4D97-AF65-F5344CB8AC3E}">
        <p14:creationId xmlns:p14="http://schemas.microsoft.com/office/powerpoint/2010/main" val="115517841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8">
                                            <p:bg/>
                                          </p:spTgt>
                                        </p:tgtEl>
                                        <p:attrNameLst>
                                          <p:attrName>style.visibility</p:attrName>
                                        </p:attrNameLst>
                                      </p:cBhvr>
                                      <p:to>
                                        <p:strVal val="visible"/>
                                      </p:to>
                                    </p:set>
                                    <p:animEffect transition="in" filter="wipe(up)">
                                      <p:cBhvr>
                                        <p:cTn id="7" dur="500"/>
                                        <p:tgtEl>
                                          <p:spTgt spid="18">
                                            <p:bg/>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8">
                                            <p:txEl>
                                              <p:pRg st="0" end="0"/>
                                            </p:txEl>
                                          </p:spTgt>
                                        </p:tgtEl>
                                        <p:attrNameLst>
                                          <p:attrName>style.visibility</p:attrName>
                                        </p:attrNameLst>
                                      </p:cBhvr>
                                      <p:to>
                                        <p:strVal val="visible"/>
                                      </p:to>
                                    </p:set>
                                    <p:animEffect transition="in" filter="wipe(up)">
                                      <p:cBhvr>
                                        <p:cTn id="12" dur="500"/>
                                        <p:tgtEl>
                                          <p:spTgt spid="1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18">
                                            <p:txEl>
                                              <p:pRg st="1" end="1"/>
                                            </p:txEl>
                                          </p:spTgt>
                                        </p:tgtEl>
                                        <p:attrNameLst>
                                          <p:attrName>style.visibility</p:attrName>
                                        </p:attrNameLst>
                                      </p:cBhvr>
                                      <p:to>
                                        <p:strVal val="visible"/>
                                      </p:to>
                                    </p:set>
                                    <p:animEffect transition="in" filter="wipe(up)">
                                      <p:cBhvr>
                                        <p:cTn id="17" dur="500"/>
                                        <p:tgtEl>
                                          <p:spTgt spid="18">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18">
                                            <p:txEl>
                                              <p:pRg st="2" end="2"/>
                                            </p:txEl>
                                          </p:spTgt>
                                        </p:tgtEl>
                                        <p:attrNameLst>
                                          <p:attrName>style.visibility</p:attrName>
                                        </p:attrNameLst>
                                      </p:cBhvr>
                                      <p:to>
                                        <p:strVal val="visible"/>
                                      </p:to>
                                    </p:set>
                                    <p:animEffect transition="in" filter="wipe(up)">
                                      <p:cBhvr>
                                        <p:cTn id="22" dur="500"/>
                                        <p:tgtEl>
                                          <p:spTgt spid="18">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wipe(down)">
                                      <p:cBhvr>
                                        <p:cTn id="27" dur="500"/>
                                        <p:tgtEl>
                                          <p:spTgt spid="22"/>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18">
                                            <p:txEl>
                                              <p:pRg st="3" end="3"/>
                                            </p:txEl>
                                          </p:spTgt>
                                        </p:tgtEl>
                                        <p:attrNameLst>
                                          <p:attrName>style.visibility</p:attrName>
                                        </p:attrNameLst>
                                      </p:cBhvr>
                                      <p:to>
                                        <p:strVal val="visible"/>
                                      </p:to>
                                    </p:set>
                                    <p:animEffect transition="in" filter="wipe(up)">
                                      <p:cBhvr>
                                        <p:cTn id="32" dur="500"/>
                                        <p:tgtEl>
                                          <p:spTgt spid="18">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grpId="0" nodeType="clickEffect">
                                  <p:stCondLst>
                                    <p:cond delay="0"/>
                                  </p:stCondLst>
                                  <p:childTnLst>
                                    <p:set>
                                      <p:cBhvr>
                                        <p:cTn id="36" dur="1" fill="hold">
                                          <p:stCondLst>
                                            <p:cond delay="0"/>
                                          </p:stCondLst>
                                        </p:cTn>
                                        <p:tgtEl>
                                          <p:spTgt spid="18">
                                            <p:txEl>
                                              <p:pRg st="4" end="4"/>
                                            </p:txEl>
                                          </p:spTgt>
                                        </p:tgtEl>
                                        <p:attrNameLst>
                                          <p:attrName>style.visibility</p:attrName>
                                        </p:attrNameLst>
                                      </p:cBhvr>
                                      <p:to>
                                        <p:strVal val="visible"/>
                                      </p:to>
                                    </p:set>
                                    <p:animEffect transition="in" filter="wipe(up)">
                                      <p:cBhvr>
                                        <p:cTn id="37" dur="500"/>
                                        <p:tgtEl>
                                          <p:spTgt spid="18">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grpId="0" nodeType="clickEffect">
                                  <p:stCondLst>
                                    <p:cond delay="0"/>
                                  </p:stCondLst>
                                  <p:childTnLst>
                                    <p:set>
                                      <p:cBhvr>
                                        <p:cTn id="41" dur="1" fill="hold">
                                          <p:stCondLst>
                                            <p:cond delay="0"/>
                                          </p:stCondLst>
                                        </p:cTn>
                                        <p:tgtEl>
                                          <p:spTgt spid="18">
                                            <p:txEl>
                                              <p:pRg st="5" end="5"/>
                                            </p:txEl>
                                          </p:spTgt>
                                        </p:tgtEl>
                                        <p:attrNameLst>
                                          <p:attrName>style.visibility</p:attrName>
                                        </p:attrNameLst>
                                      </p:cBhvr>
                                      <p:to>
                                        <p:strVal val="visible"/>
                                      </p:to>
                                    </p:set>
                                    <p:animEffect transition="in" filter="wipe(up)">
                                      <p:cBhvr>
                                        <p:cTn id="42" dur="500"/>
                                        <p:tgtEl>
                                          <p:spTgt spid="18">
                                            <p:txEl>
                                              <p:pRg st="5" end="5"/>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grpId="0" nodeType="clickEffect">
                                  <p:stCondLst>
                                    <p:cond delay="0"/>
                                  </p:stCondLst>
                                  <p:childTnLst>
                                    <p:set>
                                      <p:cBhvr>
                                        <p:cTn id="46" dur="1" fill="hold">
                                          <p:stCondLst>
                                            <p:cond delay="0"/>
                                          </p:stCondLst>
                                        </p:cTn>
                                        <p:tgtEl>
                                          <p:spTgt spid="18">
                                            <p:txEl>
                                              <p:pRg st="6" end="6"/>
                                            </p:txEl>
                                          </p:spTgt>
                                        </p:tgtEl>
                                        <p:attrNameLst>
                                          <p:attrName>style.visibility</p:attrName>
                                        </p:attrNameLst>
                                      </p:cBhvr>
                                      <p:to>
                                        <p:strVal val="visible"/>
                                      </p:to>
                                    </p:set>
                                    <p:animEffect transition="in" filter="wipe(up)">
                                      <p:cBhvr>
                                        <p:cTn id="47" dur="500"/>
                                        <p:tgtEl>
                                          <p:spTgt spid="18">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uiExpand="1" build="p" animBg="1">
        <p:tmplLst>
          <p:tmpl>
            <p:tnLst>
              <p:par>
                <p:cTn presetID="22" presetClass="entr" presetSubtype="1" fill="hold" nodeType="clickEffect">
                  <p:stCondLst>
                    <p:cond delay="0"/>
                  </p:stCondLst>
                  <p:childTnLst>
                    <p:set>
                      <p:cBhvr>
                        <p:cTn dur="1" fill="hold">
                          <p:stCondLst>
                            <p:cond delay="0"/>
                          </p:stCondLst>
                        </p:cTn>
                        <p:tgtEl>
                          <p:spTgt spid="18"/>
                        </p:tgtEl>
                        <p:attrNameLst>
                          <p:attrName>style.visibility</p:attrName>
                        </p:attrNameLst>
                      </p:cBhvr>
                      <p:to>
                        <p:strVal val="visible"/>
                      </p:to>
                    </p:set>
                    <p:animEffect transition="in" filter="wipe(up)">
                      <p:cBhvr>
                        <p:cTn dur="500"/>
                        <p:tgtEl>
                          <p:spTgt spid="18"/>
                        </p:tgtEl>
                      </p:cBhvr>
                    </p:animEffect>
                  </p:childTnLst>
                </p:cTn>
              </p:par>
            </p:tnLst>
          </p:tmpl>
          <p:tmpl lvl="1">
            <p:tnLst>
              <p:par>
                <p:cTn presetID="22" presetClass="entr" presetSubtype="1" fill="hold" nodeType="clickEffect">
                  <p:stCondLst>
                    <p:cond delay="0"/>
                  </p:stCondLst>
                  <p:childTnLst>
                    <p:set>
                      <p:cBhvr>
                        <p:cTn dur="1" fill="hold">
                          <p:stCondLst>
                            <p:cond delay="0"/>
                          </p:stCondLst>
                        </p:cTn>
                        <p:tgtEl>
                          <p:spTgt spid="18"/>
                        </p:tgtEl>
                        <p:attrNameLst>
                          <p:attrName>style.visibility</p:attrName>
                        </p:attrNameLst>
                      </p:cBhvr>
                      <p:to>
                        <p:strVal val="visible"/>
                      </p:to>
                    </p:set>
                    <p:animEffect transition="in" filter="wipe(up)">
                      <p:cBhvr>
                        <p:cTn dur="500"/>
                        <p:tgtEl>
                          <p:spTgt spid="18"/>
                        </p:tgtEl>
                      </p:cBhvr>
                    </p:animEffect>
                  </p:childTnLst>
                </p:cTn>
              </p:par>
            </p:tnLst>
          </p:tmpl>
        </p:tmplLst>
      </p:b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BCA91DD8-A731-469A-BB09-5E7BA9C6C8D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1772" y="6745184"/>
            <a:ext cx="3903108" cy="79171"/>
          </a:xfrm>
          <a:prstGeom prst="rect">
            <a:avLst/>
          </a:prstGeom>
        </p:spPr>
      </p:pic>
      <p:pic>
        <p:nvPicPr>
          <p:cNvPr id="4" name="Picture 3">
            <a:extLst>
              <a:ext uri="{FF2B5EF4-FFF2-40B4-BE49-F238E27FC236}">
                <a16:creationId xmlns="" xmlns:a16="http://schemas.microsoft.com/office/drawing/2014/main" id="{BECD3442-55B7-44D2-8B0C-A48AFFBF415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97572" y="6597295"/>
            <a:ext cx="2775439" cy="295777"/>
          </a:xfrm>
          <a:prstGeom prst="rect">
            <a:avLst/>
          </a:prstGeom>
        </p:spPr>
      </p:pic>
      <p:grpSp>
        <p:nvGrpSpPr>
          <p:cNvPr id="13" name="Group 12">
            <a:extLst>
              <a:ext uri="{FF2B5EF4-FFF2-40B4-BE49-F238E27FC236}">
                <a16:creationId xmlns="" xmlns:a16="http://schemas.microsoft.com/office/drawing/2014/main" id="{8CCF46B5-7D20-415B-98D6-CFFB006B8506}"/>
              </a:ext>
            </a:extLst>
          </p:cNvPr>
          <p:cNvGrpSpPr/>
          <p:nvPr/>
        </p:nvGrpSpPr>
        <p:grpSpPr>
          <a:xfrm>
            <a:off x="3159229" y="128036"/>
            <a:ext cx="738457" cy="685800"/>
            <a:chOff x="2043534" y="1706989"/>
            <a:chExt cx="738457" cy="685800"/>
          </a:xfrm>
        </p:grpSpPr>
        <p:sp>
          <p:nvSpPr>
            <p:cNvPr id="16" name="AutoShape 43">
              <a:extLst>
                <a:ext uri="{FF2B5EF4-FFF2-40B4-BE49-F238E27FC236}">
                  <a16:creationId xmlns="" xmlns:a16="http://schemas.microsoft.com/office/drawing/2014/main" id="{EC2DAE92-0740-455C-998C-06ED1994E71D}"/>
                </a:ext>
              </a:extLst>
            </p:cNvPr>
            <p:cNvSpPr>
              <a:spLocks noChangeArrowheads="1"/>
            </p:cNvSpPr>
            <p:nvPr/>
          </p:nvSpPr>
          <p:spPr bwMode="gray">
            <a:xfrm>
              <a:off x="2043534" y="1706989"/>
              <a:ext cx="738457" cy="685800"/>
            </a:xfrm>
            <a:prstGeom prst="diamond">
              <a:avLst/>
            </a:prstGeom>
            <a:solidFill>
              <a:srgbClr val="0000CC"/>
            </a:solidFill>
            <a:ln w="25400" algn="ctr">
              <a:solidFill>
                <a:schemeClr val="bg1"/>
              </a:solidFill>
              <a:miter lim="800000"/>
              <a:headEnd/>
              <a:tailEnd/>
            </a:ln>
            <a:effectLst>
              <a:outerShdw dist="63500" dir="2212194" algn="ctr" rotWithShape="0">
                <a:srgbClr val="333333">
                  <a:alpha val="50000"/>
                </a:srgbClr>
              </a:outerShdw>
            </a:effectLst>
          </p:spPr>
          <p:txBody>
            <a:bodyPr wrap="none" anchor="ctr"/>
            <a:lstStyle/>
            <a:p>
              <a:pPr eaLnBrk="1" hangingPunct="1">
                <a:defRPr/>
              </a:pPr>
              <a:endParaRPr lang="en-US" sz="3200">
                <a:latin typeface="Chu Van An" panose="02020603050405020304" pitchFamily="18" charset="0"/>
                <a:cs typeface="Chu Van An" panose="02020603050405020304" pitchFamily="18" charset="0"/>
              </a:endParaRPr>
            </a:p>
          </p:txBody>
        </p:sp>
        <p:sp>
          <p:nvSpPr>
            <p:cNvPr id="17" name="Text Box 45">
              <a:extLst>
                <a:ext uri="{FF2B5EF4-FFF2-40B4-BE49-F238E27FC236}">
                  <a16:creationId xmlns="" xmlns:a16="http://schemas.microsoft.com/office/drawing/2014/main" id="{B73BB27B-82AA-46BA-B313-9BBC4936D223}"/>
                </a:ext>
              </a:extLst>
            </p:cNvPr>
            <p:cNvSpPr txBox="1">
              <a:spLocks noChangeArrowheads="1"/>
            </p:cNvSpPr>
            <p:nvPr/>
          </p:nvSpPr>
          <p:spPr bwMode="gray">
            <a:xfrm>
              <a:off x="2115244" y="1793218"/>
              <a:ext cx="59503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vi-VN" sz="3200" b="1">
                  <a:solidFill>
                    <a:schemeClr val="bg1"/>
                  </a:solidFill>
                  <a:latin typeface="Yu Gothic" panose="020B0400000000000000" pitchFamily="34" charset="-128"/>
                  <a:ea typeface="Yu Gothic" panose="020B0400000000000000" pitchFamily="34" charset="-128"/>
                  <a:cs typeface="Chu Van An" panose="02020603050405020304" pitchFamily="18" charset="0"/>
                </a:rPr>
                <a:t>⓶</a:t>
              </a:r>
              <a:endParaRPr lang="en-US" altLang="vi-VN" sz="3200" b="1">
                <a:solidFill>
                  <a:schemeClr val="bg1"/>
                </a:solidFill>
                <a:latin typeface="Chu Van An" panose="02020603050405020304" pitchFamily="18" charset="0"/>
                <a:cs typeface="Chu Van An" panose="02020603050405020304" pitchFamily="18" charset="0"/>
              </a:endParaRPr>
            </a:p>
          </p:txBody>
        </p:sp>
      </p:grpSp>
      <p:grpSp>
        <p:nvGrpSpPr>
          <p:cNvPr id="8" name="Group 7">
            <a:extLst>
              <a:ext uri="{FF2B5EF4-FFF2-40B4-BE49-F238E27FC236}">
                <a16:creationId xmlns="" xmlns:a16="http://schemas.microsoft.com/office/drawing/2014/main" id="{0C4A8818-A8C6-40B2-93FC-502248369014}"/>
              </a:ext>
            </a:extLst>
          </p:cNvPr>
          <p:cNvGrpSpPr/>
          <p:nvPr/>
        </p:nvGrpSpPr>
        <p:grpSpPr>
          <a:xfrm>
            <a:off x="-1372802" y="2046834"/>
            <a:ext cx="9144002" cy="5329684"/>
            <a:chOff x="-1059316" y="1014150"/>
            <a:chExt cx="9144002" cy="5329684"/>
          </a:xfrm>
        </p:grpSpPr>
        <p:pic>
          <p:nvPicPr>
            <p:cNvPr id="20" name="Picture 345" descr="shadow_1_m">
              <a:extLst>
                <a:ext uri="{FF2B5EF4-FFF2-40B4-BE49-F238E27FC236}">
                  <a16:creationId xmlns="" xmlns:a16="http://schemas.microsoft.com/office/drawing/2014/main" id="{E4140265-4281-4518-8FC8-899425A5D0E6}"/>
                </a:ext>
              </a:extLst>
            </p:cNvPr>
            <p:cNvPicPr>
              <a:picLocks noChangeAspect="1" noChangeArrowheads="1"/>
            </p:cNvPicPr>
            <p:nvPr/>
          </p:nvPicPr>
          <p:blipFill>
            <a:blip r:embed="rId4"/>
            <a:srcRect r="61411"/>
            <a:stretch>
              <a:fillRect/>
            </a:stretch>
          </p:blipFill>
          <p:spPr bwMode="gray">
            <a:xfrm flipH="1">
              <a:off x="419251" y="1014150"/>
              <a:ext cx="67637" cy="5329684"/>
            </a:xfrm>
            <a:prstGeom prst="rect">
              <a:avLst/>
            </a:prstGeom>
            <a:noFill/>
            <a:ln w="9525">
              <a:noFill/>
              <a:miter lim="800000"/>
              <a:headEnd/>
              <a:tailEnd/>
            </a:ln>
          </p:spPr>
        </p:pic>
        <p:pic>
          <p:nvPicPr>
            <p:cNvPr id="21" name="Picture 345" descr="shadow_1_m">
              <a:extLst>
                <a:ext uri="{FF2B5EF4-FFF2-40B4-BE49-F238E27FC236}">
                  <a16:creationId xmlns="" xmlns:a16="http://schemas.microsoft.com/office/drawing/2014/main" id="{9DFFB59F-41F6-40E0-93B9-B0DF75A1541D}"/>
                </a:ext>
              </a:extLst>
            </p:cNvPr>
            <p:cNvPicPr>
              <a:picLocks noChangeAspect="1" noChangeArrowheads="1"/>
            </p:cNvPicPr>
            <p:nvPr/>
          </p:nvPicPr>
          <p:blipFill>
            <a:blip r:embed="rId4"/>
            <a:srcRect r="61411"/>
            <a:stretch>
              <a:fillRect/>
            </a:stretch>
          </p:blipFill>
          <p:spPr bwMode="gray">
            <a:xfrm rot="16200000" flipH="1">
              <a:off x="3489825" y="1078573"/>
              <a:ext cx="45719" cy="9144002"/>
            </a:xfrm>
            <a:prstGeom prst="rect">
              <a:avLst/>
            </a:prstGeom>
            <a:noFill/>
            <a:ln w="9525">
              <a:noFill/>
              <a:miter lim="800000"/>
              <a:headEnd/>
              <a:tailEnd/>
            </a:ln>
          </p:spPr>
        </p:pic>
      </p:grpSp>
      <p:sp>
        <p:nvSpPr>
          <p:cNvPr id="12" name="Hexagon 26">
            <a:extLst>
              <a:ext uri="{FF2B5EF4-FFF2-40B4-BE49-F238E27FC236}">
                <a16:creationId xmlns="" xmlns:a16="http://schemas.microsoft.com/office/drawing/2014/main" id="{2234FC93-A48D-4E03-B1C7-AC1F300FA118}"/>
              </a:ext>
            </a:extLst>
          </p:cNvPr>
          <p:cNvSpPr/>
          <p:nvPr/>
        </p:nvSpPr>
        <p:spPr bwMode="auto">
          <a:xfrm>
            <a:off x="3907943" y="144212"/>
            <a:ext cx="5446567" cy="685800"/>
          </a:xfrm>
          <a:prstGeom prst="hexagon">
            <a:avLst>
              <a:gd name="adj" fmla="val 31838"/>
              <a:gd name="vf" fmla="val 115470"/>
            </a:avLst>
          </a:prstGeom>
          <a:gradFill flip="none" rotWithShape="1">
            <a:gsLst>
              <a:gs pos="67000">
                <a:srgbClr val="FFFF00">
                  <a:lumMod val="30000"/>
                  <a:lumOff val="70000"/>
                </a:srgbClr>
              </a:gs>
              <a:gs pos="4000">
                <a:schemeClr val="accent5">
                  <a:lumMod val="0"/>
                  <a:lumOff val="100000"/>
                </a:schemeClr>
              </a:gs>
              <a:gs pos="4000">
                <a:schemeClr val="accent5">
                  <a:lumMod val="60000"/>
                  <a:lumOff val="40000"/>
                </a:schemeClr>
              </a:gs>
            </a:gsLst>
            <a:lin ang="2700000" scaled="1"/>
            <a:tileRect/>
          </a:gradFill>
          <a:ln>
            <a:solidFill>
              <a:srgbClr val="FFFFCC"/>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algn="ctr"/>
            <a:r>
              <a:rPr lang="en-US" altLang="vi-VN" sz="3200" b="1">
                <a:solidFill>
                  <a:srgbClr val="0000CC"/>
                </a:solidFill>
                <a:latin typeface="Chu Van An" panose="02020603050405020304" pitchFamily="18" charset="0"/>
                <a:cs typeface="Chu Van An" panose="02020603050405020304" pitchFamily="18" charset="0"/>
              </a:rPr>
              <a:t>Phân dạng bài tập</a:t>
            </a:r>
          </a:p>
        </p:txBody>
      </p:sp>
      <mc:AlternateContent xmlns:mc="http://schemas.openxmlformats.org/markup-compatibility/2006" xmlns:a14="http://schemas.microsoft.com/office/drawing/2010/main">
        <mc:Choice Requires="a14">
          <p:sp>
            <p:nvSpPr>
              <p:cNvPr id="14" name="Content Placeholder 2">
                <a:extLst>
                  <a:ext uri="{FF2B5EF4-FFF2-40B4-BE49-F238E27FC236}">
                    <a16:creationId xmlns="" xmlns:a16="http://schemas.microsoft.com/office/drawing/2014/main" id="{57085D9D-A131-49B5-8927-3BFCC6565A53}"/>
                  </a:ext>
                </a:extLst>
              </p:cNvPr>
              <p:cNvSpPr txBox="1">
                <a:spLocks/>
              </p:cNvSpPr>
              <p:nvPr/>
            </p:nvSpPr>
            <p:spPr>
              <a:xfrm>
                <a:off x="173402" y="838106"/>
                <a:ext cx="11912833" cy="1562099"/>
              </a:xfrm>
              <a:prstGeom prst="rect">
                <a:avLst/>
              </a:prstGeom>
              <a:solidFill>
                <a:srgbClr val="FFFFCC"/>
              </a:solidFill>
              <a:ln>
                <a:solidFill>
                  <a:schemeClr val="accent1"/>
                </a:solidFill>
                <a:prstDash val="sysDot"/>
              </a:ln>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3200" kern="1200">
                    <a:solidFill>
                      <a:srgbClr val="000066"/>
                    </a:solidFill>
                    <a:latin typeface="Chu Van An" panose="02020603050405020304" pitchFamily="18" charset="0"/>
                    <a:ea typeface="+mn-ea"/>
                    <a:cs typeface="Chu Van An" panose="02020603050405020304" pitchFamily="18" charset="0"/>
                  </a:defRPr>
                </a:lvl1pPr>
                <a:lvl2pPr marL="457200" indent="0" algn="ctr" defTabSz="914400" rtl="0" eaLnBrk="1" latinLnBrk="0" hangingPunct="1">
                  <a:lnSpc>
                    <a:spcPct val="90000"/>
                  </a:lnSpc>
                  <a:spcBef>
                    <a:spcPts val="500"/>
                  </a:spcBef>
                  <a:buFont typeface="Arial" panose="020B0604020202020204" pitchFamily="34" charset="0"/>
                  <a:buNone/>
                  <a:defRPr sz="3800" kern="1200">
                    <a:solidFill>
                      <a:schemeClr val="bg1">
                        <a:lumMod val="95000"/>
                      </a:schemeClr>
                    </a:solidFill>
                    <a:latin typeface="Chu Van An" panose="02020603050405020304" pitchFamily="18" charset="0"/>
                    <a:ea typeface="+mn-ea"/>
                    <a:cs typeface="Chu Van An" panose="02020603050405020304" pitchFamily="18" charset="0"/>
                  </a:defRPr>
                </a:lvl2pPr>
                <a:lvl3pPr marL="914400" indent="0" algn="ctr" defTabSz="914400" rtl="0" eaLnBrk="1" latinLnBrk="0" hangingPunct="1">
                  <a:lnSpc>
                    <a:spcPct val="90000"/>
                  </a:lnSpc>
                  <a:spcBef>
                    <a:spcPts val="500"/>
                  </a:spcBef>
                  <a:buFont typeface="Arial" panose="020B0604020202020204" pitchFamily="34" charset="0"/>
                  <a:buNone/>
                  <a:defRPr sz="3800" kern="1200">
                    <a:solidFill>
                      <a:schemeClr val="bg1">
                        <a:lumMod val="95000"/>
                      </a:schemeClr>
                    </a:solidFill>
                    <a:latin typeface="Chu Van An" panose="02020603050405020304" pitchFamily="18" charset="0"/>
                    <a:ea typeface="+mn-ea"/>
                    <a:cs typeface="Chu Van An" panose="02020603050405020304" pitchFamily="18" charset="0"/>
                  </a:defRPr>
                </a:lvl3pPr>
                <a:lvl4pPr marL="1371600" indent="0" algn="ctr" defTabSz="914400" rtl="0" eaLnBrk="1" latinLnBrk="0" hangingPunct="1">
                  <a:lnSpc>
                    <a:spcPct val="90000"/>
                  </a:lnSpc>
                  <a:spcBef>
                    <a:spcPts val="500"/>
                  </a:spcBef>
                  <a:buFont typeface="Arial" panose="020B0604020202020204" pitchFamily="34" charset="0"/>
                  <a:buNone/>
                  <a:defRPr sz="3800" kern="1200">
                    <a:solidFill>
                      <a:schemeClr val="bg1">
                        <a:lumMod val="95000"/>
                      </a:schemeClr>
                    </a:solidFill>
                    <a:latin typeface="Chu Van An" panose="02020603050405020304" pitchFamily="18" charset="0"/>
                    <a:ea typeface="+mn-ea"/>
                    <a:cs typeface="Chu Van An" panose="02020603050405020304" pitchFamily="18" charset="0"/>
                  </a:defRPr>
                </a:lvl4pPr>
                <a:lvl5pPr marL="1828800" indent="0" algn="ctr" defTabSz="914400" rtl="0" eaLnBrk="1" latinLnBrk="0" hangingPunct="1">
                  <a:lnSpc>
                    <a:spcPct val="90000"/>
                  </a:lnSpc>
                  <a:spcBef>
                    <a:spcPts val="500"/>
                  </a:spcBef>
                  <a:buFont typeface="Arial" panose="020B0604020202020204" pitchFamily="34" charset="0"/>
                  <a:buNone/>
                  <a:defRPr sz="3800" kern="1200">
                    <a:solidFill>
                      <a:schemeClr val="bg1">
                        <a:lumMod val="95000"/>
                      </a:schemeClr>
                    </a:solidFill>
                    <a:latin typeface="Chu Van An" panose="02020603050405020304" pitchFamily="18" charset="0"/>
                    <a:ea typeface="+mn-ea"/>
                    <a:cs typeface="Chu Van An" panose="02020603050405020304" pitchFamily="18" charset="0"/>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512763" indent="-512763" algn="just"/>
                <a:r>
                  <a:rPr lang="en-US" b="1">
                    <a:solidFill>
                      <a:srgbClr val="FF0000"/>
                    </a:solidFill>
                  </a:rPr>
                  <a:t>①</a:t>
                </a:r>
                <a:r>
                  <a:rPr lang="en-US">
                    <a:solidFill>
                      <a:srgbClr val="FF0000"/>
                    </a:solidFill>
                  </a:rPr>
                  <a:t>. </a:t>
                </a:r>
                <a:r>
                  <a:rPr lang="en-US" b="1">
                    <a:solidFill>
                      <a:srgbClr val="002060"/>
                    </a:solidFill>
                  </a:rPr>
                  <a:t>Dạng 1: </a:t>
                </a:r>
              </a:p>
              <a:p>
                <a:pPr marL="512763" indent="-512763" algn="ctr"/>
                <a:r>
                  <a:rPr lang="en-US" b="1">
                    <a:solidFill>
                      <a:srgbClr val="FF0000"/>
                    </a:solidFill>
                  </a:rPr>
                  <a:t>Dạng cơ bản </a:t>
                </a:r>
                <a:r>
                  <a:rPr lang="en-US" i="1">
                    <a:solidFill>
                      <a:srgbClr val="FF0000"/>
                    </a:solidFill>
                  </a:rPr>
                  <a:t>(cho các thông số </a:t>
                </a:r>
                <a14:m>
                  <m:oMath xmlns:m="http://schemas.openxmlformats.org/officeDocument/2006/math">
                    <m:r>
                      <a:rPr lang="en-US" i="1">
                        <a:solidFill>
                          <a:srgbClr val="FF0000"/>
                        </a:solidFill>
                        <a:latin typeface="Cambria Math" panose="02040503050406030204" pitchFamily="18" charset="0"/>
                      </a:rPr>
                      <m:t>𝑟</m:t>
                    </m:r>
                    <m:r>
                      <a:rPr lang="en-US" i="1">
                        <a:solidFill>
                          <a:srgbClr val="FF0000"/>
                        </a:solidFill>
                        <a:latin typeface="Cambria Math" panose="02040503050406030204" pitchFamily="18" charset="0"/>
                      </a:rPr>
                      <m:t>, </m:t>
                    </m:r>
                    <m:r>
                      <a:rPr lang="en-US" i="1">
                        <a:solidFill>
                          <a:srgbClr val="FF0000"/>
                        </a:solidFill>
                        <a:latin typeface="Cambria Math" panose="02040503050406030204" pitchFamily="18" charset="0"/>
                      </a:rPr>
                      <m:t>h</m:t>
                    </m:r>
                    <m:r>
                      <a:rPr lang="en-US" i="1">
                        <a:solidFill>
                          <a:srgbClr val="FF0000"/>
                        </a:solidFill>
                        <a:latin typeface="Cambria Math" panose="02040503050406030204" pitchFamily="18" charset="0"/>
                      </a:rPr>
                      <m:t>, </m:t>
                    </m:r>
                    <m:r>
                      <a:rPr lang="en-US" i="1">
                        <a:solidFill>
                          <a:srgbClr val="FF0000"/>
                        </a:solidFill>
                        <a:latin typeface="Cambria Math" panose="02040503050406030204" pitchFamily="18" charset="0"/>
                      </a:rPr>
                      <m:t>𝑙</m:t>
                    </m:r>
                  </m:oMath>
                </a14:m>
                <a:r>
                  <a:rPr lang="en-US" b="1">
                    <a:solidFill>
                      <a:srgbClr val="FF0000"/>
                    </a:solidFill>
                  </a:rPr>
                  <a:t>)</a:t>
                </a:r>
              </a:p>
            </p:txBody>
          </p:sp>
        </mc:Choice>
        <mc:Fallback xmlns="">
          <p:sp>
            <p:nvSpPr>
              <p:cNvPr id="14" name="Content Placeholder 2">
                <a:extLst>
                  <a:ext uri="{FF2B5EF4-FFF2-40B4-BE49-F238E27FC236}">
                    <a16:creationId xmlns:a16="http://schemas.microsoft.com/office/drawing/2014/main" id="{57085D9D-A131-49B5-8927-3BFCC6565A53}"/>
                  </a:ext>
                </a:extLst>
              </p:cNvPr>
              <p:cNvSpPr txBox="1">
                <a:spLocks noRot="1" noChangeAspect="1" noMove="1" noResize="1" noEditPoints="1" noAdjustHandles="1" noChangeArrowheads="1" noChangeShapeType="1" noTextEdit="1"/>
              </p:cNvSpPr>
              <p:nvPr/>
            </p:nvSpPr>
            <p:spPr>
              <a:xfrm>
                <a:off x="173402" y="838106"/>
                <a:ext cx="11912833" cy="1562099"/>
              </a:xfrm>
              <a:prstGeom prst="rect">
                <a:avLst/>
              </a:prstGeom>
              <a:blipFill>
                <a:blip r:embed="rId5"/>
                <a:stretch>
                  <a:fillRect l="-1226" t="-8108"/>
                </a:stretch>
              </a:blipFill>
              <a:ln>
                <a:solidFill>
                  <a:schemeClr val="accent1"/>
                </a:solidFill>
                <a:prstDash val="sysDot"/>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Content Placeholder 2">
                <a:extLst>
                  <a:ext uri="{FF2B5EF4-FFF2-40B4-BE49-F238E27FC236}">
                    <a16:creationId xmlns="" xmlns:a16="http://schemas.microsoft.com/office/drawing/2014/main" id="{740C4603-119B-424B-B913-80E5B03887BA}"/>
                  </a:ext>
                </a:extLst>
              </p:cNvPr>
              <p:cNvSpPr txBox="1">
                <a:spLocks/>
              </p:cNvSpPr>
              <p:nvPr/>
            </p:nvSpPr>
            <p:spPr>
              <a:xfrm>
                <a:off x="173402" y="2424475"/>
                <a:ext cx="8653581" cy="4316019"/>
              </a:xfrm>
              <a:prstGeom prst="rect">
                <a:avLst/>
              </a:prstGeom>
              <a:solidFill>
                <a:srgbClr val="CCFFFF"/>
              </a:solidFill>
              <a:ln>
                <a:solidFill>
                  <a:srgbClr val="0000CC"/>
                </a:solidFill>
                <a:prstDash val="sysDot"/>
              </a:ln>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3200" kern="1200">
                    <a:solidFill>
                      <a:srgbClr val="000066"/>
                    </a:solidFill>
                    <a:latin typeface="Chu Van An" panose="02020603050405020304" pitchFamily="18" charset="0"/>
                    <a:ea typeface="+mn-ea"/>
                    <a:cs typeface="Chu Van An" panose="02020603050405020304" pitchFamily="18" charset="0"/>
                  </a:defRPr>
                </a:lvl1pPr>
                <a:lvl2pPr marL="457200" indent="0" algn="ctr" defTabSz="914400" rtl="0" eaLnBrk="1" latinLnBrk="0" hangingPunct="1">
                  <a:lnSpc>
                    <a:spcPct val="90000"/>
                  </a:lnSpc>
                  <a:spcBef>
                    <a:spcPts val="500"/>
                  </a:spcBef>
                  <a:buFont typeface="Arial" panose="020B0604020202020204" pitchFamily="34" charset="0"/>
                  <a:buNone/>
                  <a:defRPr sz="3800" kern="1200">
                    <a:solidFill>
                      <a:schemeClr val="bg1">
                        <a:lumMod val="95000"/>
                      </a:schemeClr>
                    </a:solidFill>
                    <a:latin typeface="Chu Van An" panose="02020603050405020304" pitchFamily="18" charset="0"/>
                    <a:ea typeface="+mn-ea"/>
                    <a:cs typeface="Chu Van An" panose="02020603050405020304" pitchFamily="18" charset="0"/>
                  </a:defRPr>
                </a:lvl2pPr>
                <a:lvl3pPr marL="914400" indent="0" algn="ctr" defTabSz="914400" rtl="0" eaLnBrk="1" latinLnBrk="0" hangingPunct="1">
                  <a:lnSpc>
                    <a:spcPct val="90000"/>
                  </a:lnSpc>
                  <a:spcBef>
                    <a:spcPts val="500"/>
                  </a:spcBef>
                  <a:buFont typeface="Arial" panose="020B0604020202020204" pitchFamily="34" charset="0"/>
                  <a:buNone/>
                  <a:defRPr sz="3800" kern="1200">
                    <a:solidFill>
                      <a:schemeClr val="bg1">
                        <a:lumMod val="95000"/>
                      </a:schemeClr>
                    </a:solidFill>
                    <a:latin typeface="Chu Van An" panose="02020603050405020304" pitchFamily="18" charset="0"/>
                    <a:ea typeface="+mn-ea"/>
                    <a:cs typeface="Chu Van An" panose="02020603050405020304" pitchFamily="18" charset="0"/>
                  </a:defRPr>
                </a:lvl3pPr>
                <a:lvl4pPr marL="1371600" indent="0" algn="ctr" defTabSz="914400" rtl="0" eaLnBrk="1" latinLnBrk="0" hangingPunct="1">
                  <a:lnSpc>
                    <a:spcPct val="90000"/>
                  </a:lnSpc>
                  <a:spcBef>
                    <a:spcPts val="500"/>
                  </a:spcBef>
                  <a:buFont typeface="Arial" panose="020B0604020202020204" pitchFamily="34" charset="0"/>
                  <a:buNone/>
                  <a:defRPr sz="3800" kern="1200">
                    <a:solidFill>
                      <a:schemeClr val="bg1">
                        <a:lumMod val="95000"/>
                      </a:schemeClr>
                    </a:solidFill>
                    <a:latin typeface="Chu Van An" panose="02020603050405020304" pitchFamily="18" charset="0"/>
                    <a:ea typeface="+mn-ea"/>
                    <a:cs typeface="Chu Van An" panose="02020603050405020304" pitchFamily="18" charset="0"/>
                  </a:defRPr>
                </a:lvl4pPr>
                <a:lvl5pPr marL="1828800" indent="0" algn="ctr" defTabSz="914400" rtl="0" eaLnBrk="1" latinLnBrk="0" hangingPunct="1">
                  <a:lnSpc>
                    <a:spcPct val="90000"/>
                  </a:lnSpc>
                  <a:spcBef>
                    <a:spcPts val="500"/>
                  </a:spcBef>
                  <a:buFont typeface="Arial" panose="020B0604020202020204" pitchFamily="34" charset="0"/>
                  <a:buNone/>
                  <a:defRPr sz="3800" kern="1200">
                    <a:solidFill>
                      <a:schemeClr val="bg1">
                        <a:lumMod val="95000"/>
                      </a:schemeClr>
                    </a:solidFill>
                    <a:latin typeface="Chu Van An" panose="02020603050405020304" pitchFamily="18" charset="0"/>
                    <a:ea typeface="+mn-ea"/>
                    <a:cs typeface="Chu Van An" panose="02020603050405020304" pitchFamily="18" charset="0"/>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lvl="0"/>
                <a:r>
                  <a:rPr lang="en-US" b="1">
                    <a:solidFill>
                      <a:srgbClr val="FF0000"/>
                    </a:solidFill>
                    <a:sym typeface="Wingdings" panose="05000000000000000000" pitchFamily="2" charset="2"/>
                  </a:rPr>
                  <a:t></a:t>
                </a:r>
                <a:r>
                  <a:rPr lang="en-US" b="1">
                    <a:solidFill>
                      <a:srgbClr val="FF0000"/>
                    </a:solidFill>
                  </a:rPr>
                  <a:t>. Các thông số:</a:t>
                </a:r>
                <a:r>
                  <a:rPr lang="en-US">
                    <a:solidFill>
                      <a:srgbClr val="FF0000"/>
                    </a:solidFill>
                  </a:rPr>
                  <a:t> </a:t>
                </a:r>
              </a:p>
              <a:p>
                <a:pPr marL="974725" lvl="0" indent="-465138">
                  <a:buClr>
                    <a:srgbClr val="FF0000"/>
                  </a:buClr>
                  <a:buFont typeface="Wingdings" panose="05000000000000000000" pitchFamily="2" charset="2"/>
                  <a:buChar char="s"/>
                </a:pPr>
                <a14:m>
                  <m:oMath xmlns:m="http://schemas.openxmlformats.org/officeDocument/2006/math">
                    <m:r>
                      <a:rPr lang="en-US" i="1">
                        <a:latin typeface="Cambria Math" panose="02040503050406030204" pitchFamily="18" charset="0"/>
                      </a:rPr>
                      <m:t>𝑟</m:t>
                    </m:r>
                  </m:oMath>
                </a14:m>
                <a:r>
                  <a:rPr lang="vi-VN"/>
                  <a:t> là bán kính</a:t>
                </a:r>
                <a:r>
                  <a:rPr lang="en-US"/>
                  <a:t> đáy</a:t>
                </a:r>
              </a:p>
              <a:p>
                <a:pPr marL="974725" lvl="0" indent="-465138">
                  <a:buClr>
                    <a:srgbClr val="FF0000"/>
                  </a:buClr>
                  <a:buFont typeface="Wingdings" panose="05000000000000000000" pitchFamily="2" charset="2"/>
                  <a:buChar char="s"/>
                </a:pPr>
                <a14:m>
                  <m:oMath xmlns:m="http://schemas.openxmlformats.org/officeDocument/2006/math">
                    <m:r>
                      <a:rPr lang="en-US" i="1">
                        <a:latin typeface="Cambria Math" panose="02040503050406030204" pitchFamily="18" charset="0"/>
                      </a:rPr>
                      <m:t>h</m:t>
                    </m:r>
                    <m:r>
                      <a:rPr lang="en-US" i="1">
                        <a:latin typeface="Cambria Math" panose="02040503050406030204" pitchFamily="18" charset="0"/>
                      </a:rPr>
                      <m:t>=</m:t>
                    </m:r>
                    <m:r>
                      <a:rPr lang="en-US" i="1">
                        <a:latin typeface="Cambria Math" panose="02040503050406030204" pitchFamily="18" charset="0"/>
                      </a:rPr>
                      <m:t>𝐴𝐵</m:t>
                    </m:r>
                  </m:oMath>
                </a14:m>
                <a:r>
                  <a:rPr lang="en-US"/>
                  <a:t> </a:t>
                </a:r>
                <a:r>
                  <a:rPr lang="vi-VN"/>
                  <a:t>là chiều cao</a:t>
                </a:r>
                <a:r>
                  <a:rPr lang="en-US"/>
                  <a:t> của trụ</a:t>
                </a:r>
              </a:p>
              <a:p>
                <a:pPr marL="974725" lvl="0" indent="-465138">
                  <a:buClr>
                    <a:srgbClr val="FF0000"/>
                  </a:buClr>
                  <a:buFont typeface="Wingdings" panose="05000000000000000000" pitchFamily="2" charset="2"/>
                  <a:buChar char="s"/>
                </a:pPr>
                <a14:m>
                  <m:oMath xmlns:m="http://schemas.openxmlformats.org/officeDocument/2006/math">
                    <m:r>
                      <a:rPr lang="en-US" i="1">
                        <a:latin typeface="Cambria Math" panose="02040503050406030204" pitchFamily="18" charset="0"/>
                      </a:rPr>
                      <m:t>𝑙</m:t>
                    </m:r>
                    <m:r>
                      <a:rPr lang="en-US" i="1">
                        <a:latin typeface="Cambria Math" panose="02040503050406030204" pitchFamily="18" charset="0"/>
                      </a:rPr>
                      <m:t>=</m:t>
                    </m:r>
                    <m:r>
                      <a:rPr lang="en-US" i="1">
                        <a:latin typeface="Cambria Math" panose="02040503050406030204" pitchFamily="18" charset="0"/>
                      </a:rPr>
                      <m:t>h</m:t>
                    </m:r>
                    <m:r>
                      <a:rPr lang="en-US" i="1">
                        <a:latin typeface="Cambria Math" panose="02040503050406030204" pitchFamily="18" charset="0"/>
                      </a:rPr>
                      <m:t>=</m:t>
                    </m:r>
                    <m:r>
                      <a:rPr lang="en-US" i="1">
                        <a:latin typeface="Cambria Math" panose="02040503050406030204" pitchFamily="18" charset="0"/>
                      </a:rPr>
                      <m:t>𝐶𝐷</m:t>
                    </m:r>
                  </m:oMath>
                </a14:m>
                <a:r>
                  <a:rPr lang="en-US"/>
                  <a:t> l</a:t>
                </a:r>
                <a:r>
                  <a:rPr lang="vi-VN"/>
                  <a:t>à đường sinh</a:t>
                </a:r>
                <a:r>
                  <a:rPr lang="en-US"/>
                  <a:t> của trụ</a:t>
                </a:r>
              </a:p>
            </p:txBody>
          </p:sp>
        </mc:Choice>
        <mc:Fallback xmlns="">
          <p:sp>
            <p:nvSpPr>
              <p:cNvPr id="19" name="Content Placeholder 2">
                <a:extLst>
                  <a:ext uri="{FF2B5EF4-FFF2-40B4-BE49-F238E27FC236}">
                    <a16:creationId xmlns:a16="http://schemas.microsoft.com/office/drawing/2014/main" id="{740C4603-119B-424B-B913-80E5B03887BA}"/>
                  </a:ext>
                </a:extLst>
              </p:cNvPr>
              <p:cNvSpPr txBox="1">
                <a:spLocks noRot="1" noChangeAspect="1" noMove="1" noResize="1" noEditPoints="1" noAdjustHandles="1" noChangeArrowheads="1" noChangeShapeType="1" noTextEdit="1"/>
              </p:cNvSpPr>
              <p:nvPr/>
            </p:nvSpPr>
            <p:spPr>
              <a:xfrm>
                <a:off x="173402" y="2424475"/>
                <a:ext cx="8653581" cy="4316019"/>
              </a:xfrm>
              <a:prstGeom prst="rect">
                <a:avLst/>
              </a:prstGeom>
              <a:blipFill>
                <a:blip r:embed="rId6"/>
                <a:stretch>
                  <a:fillRect l="-1688" t="-2958"/>
                </a:stretch>
              </a:blipFill>
              <a:ln>
                <a:solidFill>
                  <a:srgbClr val="0000CC"/>
                </a:solidFill>
                <a:prstDash val="sysDot"/>
              </a:ln>
            </p:spPr>
            <p:txBody>
              <a:bodyPr/>
              <a:lstStyle/>
              <a:p>
                <a:r>
                  <a:rPr lang="en-US">
                    <a:noFill/>
                  </a:rPr>
                  <a:t> </a:t>
                </a:r>
              </a:p>
            </p:txBody>
          </p:sp>
        </mc:Fallback>
      </mc:AlternateContent>
      <p:pic>
        <p:nvPicPr>
          <p:cNvPr id="22" name="Picture 21">
            <a:extLst>
              <a:ext uri="{FF2B5EF4-FFF2-40B4-BE49-F238E27FC236}">
                <a16:creationId xmlns="" xmlns:a16="http://schemas.microsoft.com/office/drawing/2014/main" id="{843BF736-C4F8-4EB9-9D5D-BC08E11DED68}"/>
              </a:ext>
            </a:extLst>
          </p:cNvPr>
          <p:cNvPicPr/>
          <p:nvPr/>
        </p:nvPicPr>
        <p:blipFill>
          <a:blip r:embed="rId7">
            <a:extLst>
              <a:ext uri="{28A0092B-C50C-407E-A947-70E740481C1C}">
                <a14:useLocalDpi xmlns:a14="http://schemas.microsoft.com/office/drawing/2010/main" val="0"/>
              </a:ext>
            </a:extLst>
          </a:blip>
          <a:srcRect/>
          <a:stretch>
            <a:fillRect/>
          </a:stretch>
        </p:blipFill>
        <p:spPr bwMode="auto">
          <a:xfrm>
            <a:off x="8826983" y="2568658"/>
            <a:ext cx="3259252" cy="4171836"/>
          </a:xfrm>
          <a:prstGeom prst="rect">
            <a:avLst/>
          </a:prstGeom>
          <a:noFill/>
          <a:ln>
            <a:noFill/>
          </a:ln>
        </p:spPr>
      </p:pic>
    </p:spTree>
    <p:extLst>
      <p:ext uri="{BB962C8B-B14F-4D97-AF65-F5344CB8AC3E}">
        <p14:creationId xmlns:p14="http://schemas.microsoft.com/office/powerpoint/2010/main" val="67202693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4">
                                            <p:bg/>
                                          </p:spTgt>
                                        </p:tgtEl>
                                        <p:attrNameLst>
                                          <p:attrName>style.visibility</p:attrName>
                                        </p:attrNameLst>
                                      </p:cBhvr>
                                      <p:to>
                                        <p:strVal val="visible"/>
                                      </p:to>
                                    </p:set>
                                    <p:animEffect transition="in" filter="wipe(up)">
                                      <p:cBhvr>
                                        <p:cTn id="7" dur="500"/>
                                        <p:tgtEl>
                                          <p:spTgt spid="14">
                                            <p:bg/>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4">
                                            <p:txEl>
                                              <p:pRg st="0" end="0"/>
                                            </p:txEl>
                                          </p:spTgt>
                                        </p:tgtEl>
                                        <p:attrNameLst>
                                          <p:attrName>style.visibility</p:attrName>
                                        </p:attrNameLst>
                                      </p:cBhvr>
                                      <p:to>
                                        <p:strVal val="visible"/>
                                      </p:to>
                                    </p:set>
                                    <p:animEffect transition="in" filter="wipe(up)">
                                      <p:cBhvr>
                                        <p:cTn id="12" dur="500"/>
                                        <p:tgtEl>
                                          <p:spTgt spid="1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14">
                                            <p:txEl>
                                              <p:pRg st="1" end="1"/>
                                            </p:txEl>
                                          </p:spTgt>
                                        </p:tgtEl>
                                        <p:attrNameLst>
                                          <p:attrName>style.visibility</p:attrName>
                                        </p:attrNameLst>
                                      </p:cBhvr>
                                      <p:to>
                                        <p:strVal val="visible"/>
                                      </p:to>
                                    </p:set>
                                    <p:animEffect transition="in" filter="wipe(up)">
                                      <p:cBhvr>
                                        <p:cTn id="17" dur="500"/>
                                        <p:tgtEl>
                                          <p:spTgt spid="1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19">
                                            <p:bg/>
                                          </p:spTgt>
                                        </p:tgtEl>
                                        <p:attrNameLst>
                                          <p:attrName>style.visibility</p:attrName>
                                        </p:attrNameLst>
                                      </p:cBhvr>
                                      <p:to>
                                        <p:strVal val="visible"/>
                                      </p:to>
                                    </p:set>
                                    <p:animEffect transition="in" filter="wipe(up)">
                                      <p:cBhvr>
                                        <p:cTn id="22" dur="500"/>
                                        <p:tgtEl>
                                          <p:spTgt spid="19">
                                            <p:bg/>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19">
                                            <p:txEl>
                                              <p:pRg st="0" end="0"/>
                                            </p:txEl>
                                          </p:spTgt>
                                        </p:tgtEl>
                                        <p:attrNameLst>
                                          <p:attrName>style.visibility</p:attrName>
                                        </p:attrNameLst>
                                      </p:cBhvr>
                                      <p:to>
                                        <p:strVal val="visible"/>
                                      </p:to>
                                    </p:set>
                                    <p:animEffect transition="in" filter="wipe(up)">
                                      <p:cBhvr>
                                        <p:cTn id="27" dur="500"/>
                                        <p:tgtEl>
                                          <p:spTgt spid="19">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wipe(down)">
                                      <p:cBhvr>
                                        <p:cTn id="32" dur="500"/>
                                        <p:tgtEl>
                                          <p:spTgt spid="22"/>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grpId="0" nodeType="clickEffect">
                                  <p:stCondLst>
                                    <p:cond delay="0"/>
                                  </p:stCondLst>
                                  <p:childTnLst>
                                    <p:set>
                                      <p:cBhvr>
                                        <p:cTn id="36" dur="1" fill="hold">
                                          <p:stCondLst>
                                            <p:cond delay="0"/>
                                          </p:stCondLst>
                                        </p:cTn>
                                        <p:tgtEl>
                                          <p:spTgt spid="19">
                                            <p:txEl>
                                              <p:pRg st="1" end="1"/>
                                            </p:txEl>
                                          </p:spTgt>
                                        </p:tgtEl>
                                        <p:attrNameLst>
                                          <p:attrName>style.visibility</p:attrName>
                                        </p:attrNameLst>
                                      </p:cBhvr>
                                      <p:to>
                                        <p:strVal val="visible"/>
                                      </p:to>
                                    </p:set>
                                    <p:animEffect transition="in" filter="wipe(up)">
                                      <p:cBhvr>
                                        <p:cTn id="37" dur="500"/>
                                        <p:tgtEl>
                                          <p:spTgt spid="19">
                                            <p:txEl>
                                              <p:pRg st="1" end="1"/>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grpId="0" nodeType="clickEffect">
                                  <p:stCondLst>
                                    <p:cond delay="0"/>
                                  </p:stCondLst>
                                  <p:childTnLst>
                                    <p:set>
                                      <p:cBhvr>
                                        <p:cTn id="41" dur="1" fill="hold">
                                          <p:stCondLst>
                                            <p:cond delay="0"/>
                                          </p:stCondLst>
                                        </p:cTn>
                                        <p:tgtEl>
                                          <p:spTgt spid="19">
                                            <p:txEl>
                                              <p:pRg st="2" end="2"/>
                                            </p:txEl>
                                          </p:spTgt>
                                        </p:tgtEl>
                                        <p:attrNameLst>
                                          <p:attrName>style.visibility</p:attrName>
                                        </p:attrNameLst>
                                      </p:cBhvr>
                                      <p:to>
                                        <p:strVal val="visible"/>
                                      </p:to>
                                    </p:set>
                                    <p:animEffect transition="in" filter="wipe(up)">
                                      <p:cBhvr>
                                        <p:cTn id="42" dur="500"/>
                                        <p:tgtEl>
                                          <p:spTgt spid="19">
                                            <p:txEl>
                                              <p:pRg st="2" end="2"/>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grpId="0" nodeType="clickEffect">
                                  <p:stCondLst>
                                    <p:cond delay="0"/>
                                  </p:stCondLst>
                                  <p:childTnLst>
                                    <p:set>
                                      <p:cBhvr>
                                        <p:cTn id="46" dur="1" fill="hold">
                                          <p:stCondLst>
                                            <p:cond delay="0"/>
                                          </p:stCondLst>
                                        </p:cTn>
                                        <p:tgtEl>
                                          <p:spTgt spid="19">
                                            <p:txEl>
                                              <p:pRg st="3" end="3"/>
                                            </p:txEl>
                                          </p:spTgt>
                                        </p:tgtEl>
                                        <p:attrNameLst>
                                          <p:attrName>style.visibility</p:attrName>
                                        </p:attrNameLst>
                                      </p:cBhvr>
                                      <p:to>
                                        <p:strVal val="visible"/>
                                      </p:to>
                                    </p:set>
                                    <p:animEffect transition="in" filter="wipe(up)">
                                      <p:cBhvr>
                                        <p:cTn id="47" dur="500"/>
                                        <p:tgtEl>
                                          <p:spTgt spid="1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uiExpand="1" build="p" animBg="1">
        <p:tmplLst>
          <p:tmpl>
            <p:tnLst>
              <p:par>
                <p:cTn presetID="22" presetClass="entr" presetSubtype="1" fill="hold" nodeType="click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wipe(up)">
                      <p:cBhvr>
                        <p:cTn dur="500"/>
                        <p:tgtEl>
                          <p:spTgt spid="14"/>
                        </p:tgtEl>
                      </p:cBhvr>
                    </p:animEffect>
                  </p:childTnLst>
                </p:cTn>
              </p:par>
            </p:tnLst>
          </p:tmpl>
          <p:tmpl lvl="1">
            <p:tnLst>
              <p:par>
                <p:cTn presetID="22" presetClass="entr" presetSubtype="1" fill="hold" nodeType="click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wipe(up)">
                      <p:cBhvr>
                        <p:cTn dur="500"/>
                        <p:tgtEl>
                          <p:spTgt spid="14"/>
                        </p:tgtEl>
                      </p:cBhvr>
                    </p:animEffect>
                  </p:childTnLst>
                </p:cTn>
              </p:par>
            </p:tnLst>
          </p:tmpl>
        </p:tmplLst>
      </p:bldP>
      <p:bldP spid="19" grpId="0" uiExpand="1" build="p" animBg="1">
        <p:tmplLst>
          <p:tmpl>
            <p:tnLst>
              <p:par>
                <p:cTn presetID="22" presetClass="entr" presetSubtype="1" fill="hold" nodeType="clickEffect">
                  <p:stCondLst>
                    <p:cond delay="0"/>
                  </p:stCondLst>
                  <p:childTnLst>
                    <p:set>
                      <p:cBhvr>
                        <p:cTn dur="1" fill="hold">
                          <p:stCondLst>
                            <p:cond delay="0"/>
                          </p:stCondLst>
                        </p:cTn>
                        <p:tgtEl>
                          <p:spTgt spid="19"/>
                        </p:tgtEl>
                        <p:attrNameLst>
                          <p:attrName>style.visibility</p:attrName>
                        </p:attrNameLst>
                      </p:cBhvr>
                      <p:to>
                        <p:strVal val="visible"/>
                      </p:to>
                    </p:set>
                    <p:animEffect transition="in" filter="wipe(up)">
                      <p:cBhvr>
                        <p:cTn dur="500"/>
                        <p:tgtEl>
                          <p:spTgt spid="19"/>
                        </p:tgtEl>
                      </p:cBhvr>
                    </p:animEffect>
                  </p:childTnLst>
                </p:cTn>
              </p:par>
            </p:tnLst>
          </p:tmpl>
          <p:tmpl lvl="1">
            <p:tnLst>
              <p:par>
                <p:cTn presetID="22" presetClass="entr" presetSubtype="1" fill="hold" nodeType="clickEffect">
                  <p:stCondLst>
                    <p:cond delay="0"/>
                  </p:stCondLst>
                  <p:childTnLst>
                    <p:set>
                      <p:cBhvr>
                        <p:cTn dur="1" fill="hold">
                          <p:stCondLst>
                            <p:cond delay="0"/>
                          </p:stCondLst>
                        </p:cTn>
                        <p:tgtEl>
                          <p:spTgt spid="19"/>
                        </p:tgtEl>
                        <p:attrNameLst>
                          <p:attrName>style.visibility</p:attrName>
                        </p:attrNameLst>
                      </p:cBhvr>
                      <p:to>
                        <p:strVal val="visible"/>
                      </p:to>
                    </p:set>
                    <p:animEffect transition="in" filter="wipe(up)">
                      <p:cBhvr>
                        <p:cTn dur="500"/>
                        <p:tgtEl>
                          <p:spTgt spid="19"/>
                        </p:tgtEl>
                      </p:cBhvr>
                    </p:animEffect>
                  </p:childTnLst>
                </p:cTn>
              </p:par>
            </p:tnLst>
          </p:tmpl>
        </p:tmplLst>
      </p:b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BCA91DD8-A731-469A-BB09-5E7BA9C6C8D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1772" y="6745184"/>
            <a:ext cx="3903108" cy="79171"/>
          </a:xfrm>
          <a:prstGeom prst="rect">
            <a:avLst/>
          </a:prstGeom>
        </p:spPr>
      </p:pic>
      <p:pic>
        <p:nvPicPr>
          <p:cNvPr id="4" name="Picture 3">
            <a:extLst>
              <a:ext uri="{FF2B5EF4-FFF2-40B4-BE49-F238E27FC236}">
                <a16:creationId xmlns="" xmlns:a16="http://schemas.microsoft.com/office/drawing/2014/main" id="{BECD3442-55B7-44D2-8B0C-A48AFFBF415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97572" y="6597295"/>
            <a:ext cx="2775439" cy="295777"/>
          </a:xfrm>
          <a:prstGeom prst="rect">
            <a:avLst/>
          </a:prstGeom>
        </p:spPr>
      </p:pic>
      <p:grpSp>
        <p:nvGrpSpPr>
          <p:cNvPr id="13" name="Group 12">
            <a:extLst>
              <a:ext uri="{FF2B5EF4-FFF2-40B4-BE49-F238E27FC236}">
                <a16:creationId xmlns="" xmlns:a16="http://schemas.microsoft.com/office/drawing/2014/main" id="{8CCF46B5-7D20-415B-98D6-CFFB006B8506}"/>
              </a:ext>
            </a:extLst>
          </p:cNvPr>
          <p:cNvGrpSpPr/>
          <p:nvPr/>
        </p:nvGrpSpPr>
        <p:grpSpPr>
          <a:xfrm>
            <a:off x="3159229" y="128036"/>
            <a:ext cx="738457" cy="685800"/>
            <a:chOff x="2043534" y="1706989"/>
            <a:chExt cx="738457" cy="685800"/>
          </a:xfrm>
        </p:grpSpPr>
        <p:sp>
          <p:nvSpPr>
            <p:cNvPr id="16" name="AutoShape 43">
              <a:extLst>
                <a:ext uri="{FF2B5EF4-FFF2-40B4-BE49-F238E27FC236}">
                  <a16:creationId xmlns="" xmlns:a16="http://schemas.microsoft.com/office/drawing/2014/main" id="{EC2DAE92-0740-455C-998C-06ED1994E71D}"/>
                </a:ext>
              </a:extLst>
            </p:cNvPr>
            <p:cNvSpPr>
              <a:spLocks noChangeArrowheads="1"/>
            </p:cNvSpPr>
            <p:nvPr/>
          </p:nvSpPr>
          <p:spPr bwMode="gray">
            <a:xfrm>
              <a:off x="2043534" y="1706989"/>
              <a:ext cx="738457" cy="685800"/>
            </a:xfrm>
            <a:prstGeom prst="diamond">
              <a:avLst/>
            </a:prstGeom>
            <a:solidFill>
              <a:srgbClr val="0000CC"/>
            </a:solidFill>
            <a:ln w="25400" algn="ctr">
              <a:solidFill>
                <a:schemeClr val="bg1"/>
              </a:solidFill>
              <a:miter lim="800000"/>
              <a:headEnd/>
              <a:tailEnd/>
            </a:ln>
            <a:effectLst>
              <a:outerShdw dist="63500" dir="2212194" algn="ctr" rotWithShape="0">
                <a:srgbClr val="333333">
                  <a:alpha val="50000"/>
                </a:srgbClr>
              </a:outerShdw>
            </a:effectLst>
          </p:spPr>
          <p:txBody>
            <a:bodyPr wrap="none" anchor="ctr"/>
            <a:lstStyle/>
            <a:p>
              <a:pPr eaLnBrk="1" hangingPunct="1">
                <a:defRPr/>
              </a:pPr>
              <a:endParaRPr lang="en-US" sz="3200">
                <a:latin typeface="Chu Van An" panose="02020603050405020304" pitchFamily="18" charset="0"/>
                <a:cs typeface="Chu Van An" panose="02020603050405020304" pitchFamily="18" charset="0"/>
              </a:endParaRPr>
            </a:p>
          </p:txBody>
        </p:sp>
        <p:sp>
          <p:nvSpPr>
            <p:cNvPr id="17" name="Text Box 45">
              <a:extLst>
                <a:ext uri="{FF2B5EF4-FFF2-40B4-BE49-F238E27FC236}">
                  <a16:creationId xmlns="" xmlns:a16="http://schemas.microsoft.com/office/drawing/2014/main" id="{B73BB27B-82AA-46BA-B313-9BBC4936D223}"/>
                </a:ext>
              </a:extLst>
            </p:cNvPr>
            <p:cNvSpPr txBox="1">
              <a:spLocks noChangeArrowheads="1"/>
            </p:cNvSpPr>
            <p:nvPr/>
          </p:nvSpPr>
          <p:spPr bwMode="gray">
            <a:xfrm>
              <a:off x="2115244" y="1793218"/>
              <a:ext cx="59503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vi-VN" sz="3200" b="1">
                  <a:solidFill>
                    <a:schemeClr val="bg1"/>
                  </a:solidFill>
                  <a:latin typeface="Yu Gothic" panose="020B0400000000000000" pitchFamily="34" charset="-128"/>
                  <a:ea typeface="Yu Gothic" panose="020B0400000000000000" pitchFamily="34" charset="-128"/>
                  <a:cs typeface="Chu Van An" panose="02020603050405020304" pitchFamily="18" charset="0"/>
                </a:rPr>
                <a:t>⓶</a:t>
              </a:r>
              <a:endParaRPr lang="en-US" altLang="vi-VN" sz="3200" b="1">
                <a:solidFill>
                  <a:schemeClr val="bg1"/>
                </a:solidFill>
                <a:latin typeface="Chu Van An" panose="02020603050405020304" pitchFamily="18" charset="0"/>
                <a:cs typeface="Chu Van An" panose="02020603050405020304" pitchFamily="18" charset="0"/>
              </a:endParaRPr>
            </a:p>
          </p:txBody>
        </p:sp>
      </p:grpSp>
      <p:grpSp>
        <p:nvGrpSpPr>
          <p:cNvPr id="8" name="Group 7">
            <a:extLst>
              <a:ext uri="{FF2B5EF4-FFF2-40B4-BE49-F238E27FC236}">
                <a16:creationId xmlns="" xmlns:a16="http://schemas.microsoft.com/office/drawing/2014/main" id="{0C4A8818-A8C6-40B2-93FC-502248369014}"/>
              </a:ext>
            </a:extLst>
          </p:cNvPr>
          <p:cNvGrpSpPr/>
          <p:nvPr/>
        </p:nvGrpSpPr>
        <p:grpSpPr>
          <a:xfrm>
            <a:off x="-1372802" y="2046834"/>
            <a:ext cx="9144002" cy="5329684"/>
            <a:chOff x="-1059316" y="1014150"/>
            <a:chExt cx="9144002" cy="5329684"/>
          </a:xfrm>
        </p:grpSpPr>
        <p:pic>
          <p:nvPicPr>
            <p:cNvPr id="20" name="Picture 345" descr="shadow_1_m">
              <a:extLst>
                <a:ext uri="{FF2B5EF4-FFF2-40B4-BE49-F238E27FC236}">
                  <a16:creationId xmlns="" xmlns:a16="http://schemas.microsoft.com/office/drawing/2014/main" id="{E4140265-4281-4518-8FC8-899425A5D0E6}"/>
                </a:ext>
              </a:extLst>
            </p:cNvPr>
            <p:cNvPicPr>
              <a:picLocks noChangeAspect="1" noChangeArrowheads="1"/>
            </p:cNvPicPr>
            <p:nvPr/>
          </p:nvPicPr>
          <p:blipFill>
            <a:blip r:embed="rId4"/>
            <a:srcRect r="61411"/>
            <a:stretch>
              <a:fillRect/>
            </a:stretch>
          </p:blipFill>
          <p:spPr bwMode="gray">
            <a:xfrm flipH="1">
              <a:off x="419251" y="1014150"/>
              <a:ext cx="67637" cy="5329684"/>
            </a:xfrm>
            <a:prstGeom prst="rect">
              <a:avLst/>
            </a:prstGeom>
            <a:noFill/>
            <a:ln w="9525">
              <a:noFill/>
              <a:miter lim="800000"/>
              <a:headEnd/>
              <a:tailEnd/>
            </a:ln>
          </p:spPr>
        </p:pic>
        <p:pic>
          <p:nvPicPr>
            <p:cNvPr id="21" name="Picture 345" descr="shadow_1_m">
              <a:extLst>
                <a:ext uri="{FF2B5EF4-FFF2-40B4-BE49-F238E27FC236}">
                  <a16:creationId xmlns="" xmlns:a16="http://schemas.microsoft.com/office/drawing/2014/main" id="{9DFFB59F-41F6-40E0-93B9-B0DF75A1541D}"/>
                </a:ext>
              </a:extLst>
            </p:cNvPr>
            <p:cNvPicPr>
              <a:picLocks noChangeAspect="1" noChangeArrowheads="1"/>
            </p:cNvPicPr>
            <p:nvPr/>
          </p:nvPicPr>
          <p:blipFill>
            <a:blip r:embed="rId4"/>
            <a:srcRect r="61411"/>
            <a:stretch>
              <a:fillRect/>
            </a:stretch>
          </p:blipFill>
          <p:spPr bwMode="gray">
            <a:xfrm rot="16200000" flipH="1">
              <a:off x="3489825" y="1078573"/>
              <a:ext cx="45719" cy="9144002"/>
            </a:xfrm>
            <a:prstGeom prst="rect">
              <a:avLst/>
            </a:prstGeom>
            <a:noFill/>
            <a:ln w="9525">
              <a:noFill/>
              <a:miter lim="800000"/>
              <a:headEnd/>
              <a:tailEnd/>
            </a:ln>
          </p:spPr>
        </p:pic>
      </p:grpSp>
      <p:sp>
        <p:nvSpPr>
          <p:cNvPr id="12" name="Hexagon 26">
            <a:extLst>
              <a:ext uri="{FF2B5EF4-FFF2-40B4-BE49-F238E27FC236}">
                <a16:creationId xmlns="" xmlns:a16="http://schemas.microsoft.com/office/drawing/2014/main" id="{2234FC93-A48D-4E03-B1C7-AC1F300FA118}"/>
              </a:ext>
            </a:extLst>
          </p:cNvPr>
          <p:cNvSpPr/>
          <p:nvPr/>
        </p:nvSpPr>
        <p:spPr bwMode="auto">
          <a:xfrm>
            <a:off x="3907943" y="144212"/>
            <a:ext cx="5446567" cy="685800"/>
          </a:xfrm>
          <a:prstGeom prst="hexagon">
            <a:avLst>
              <a:gd name="adj" fmla="val 31838"/>
              <a:gd name="vf" fmla="val 115470"/>
            </a:avLst>
          </a:prstGeom>
          <a:gradFill flip="none" rotWithShape="1">
            <a:gsLst>
              <a:gs pos="67000">
                <a:srgbClr val="FFFF00">
                  <a:lumMod val="30000"/>
                  <a:lumOff val="70000"/>
                </a:srgbClr>
              </a:gs>
              <a:gs pos="4000">
                <a:schemeClr val="accent5">
                  <a:lumMod val="0"/>
                  <a:lumOff val="100000"/>
                </a:schemeClr>
              </a:gs>
              <a:gs pos="4000">
                <a:schemeClr val="accent5">
                  <a:lumMod val="60000"/>
                  <a:lumOff val="40000"/>
                </a:schemeClr>
              </a:gs>
            </a:gsLst>
            <a:lin ang="2700000" scaled="1"/>
            <a:tileRect/>
          </a:gradFill>
          <a:ln>
            <a:solidFill>
              <a:srgbClr val="FFFFCC"/>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algn="ctr"/>
            <a:r>
              <a:rPr lang="en-US" altLang="vi-VN" sz="3200" b="1">
                <a:solidFill>
                  <a:srgbClr val="0000CC"/>
                </a:solidFill>
                <a:latin typeface="Chu Van An" panose="02020603050405020304" pitchFamily="18" charset="0"/>
                <a:cs typeface="Chu Van An" panose="02020603050405020304" pitchFamily="18" charset="0"/>
              </a:rPr>
              <a:t>Phân dạng bài tập</a:t>
            </a:r>
          </a:p>
        </p:txBody>
      </p:sp>
      <mc:AlternateContent xmlns:mc="http://schemas.openxmlformats.org/markup-compatibility/2006" xmlns:a14="http://schemas.microsoft.com/office/drawing/2010/main">
        <mc:Choice Requires="a14">
          <p:sp>
            <p:nvSpPr>
              <p:cNvPr id="14" name="Content Placeholder 2">
                <a:extLst>
                  <a:ext uri="{FF2B5EF4-FFF2-40B4-BE49-F238E27FC236}">
                    <a16:creationId xmlns="" xmlns:a16="http://schemas.microsoft.com/office/drawing/2014/main" id="{57085D9D-A131-49B5-8927-3BFCC6565A53}"/>
                  </a:ext>
                </a:extLst>
              </p:cNvPr>
              <p:cNvSpPr txBox="1">
                <a:spLocks/>
              </p:cNvSpPr>
              <p:nvPr/>
            </p:nvSpPr>
            <p:spPr>
              <a:xfrm>
                <a:off x="173402" y="838106"/>
                <a:ext cx="11912833" cy="1562099"/>
              </a:xfrm>
              <a:prstGeom prst="rect">
                <a:avLst/>
              </a:prstGeom>
              <a:solidFill>
                <a:srgbClr val="FFFFCC"/>
              </a:solidFill>
              <a:ln>
                <a:solidFill>
                  <a:schemeClr val="accent1"/>
                </a:solidFill>
                <a:prstDash val="sysDot"/>
              </a:ln>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3200" kern="1200">
                    <a:solidFill>
                      <a:srgbClr val="000066"/>
                    </a:solidFill>
                    <a:latin typeface="Chu Van An" panose="02020603050405020304" pitchFamily="18" charset="0"/>
                    <a:ea typeface="+mn-ea"/>
                    <a:cs typeface="Chu Van An" panose="02020603050405020304" pitchFamily="18" charset="0"/>
                  </a:defRPr>
                </a:lvl1pPr>
                <a:lvl2pPr marL="457200" indent="0" algn="ctr" defTabSz="914400" rtl="0" eaLnBrk="1" latinLnBrk="0" hangingPunct="1">
                  <a:lnSpc>
                    <a:spcPct val="90000"/>
                  </a:lnSpc>
                  <a:spcBef>
                    <a:spcPts val="500"/>
                  </a:spcBef>
                  <a:buFont typeface="Arial" panose="020B0604020202020204" pitchFamily="34" charset="0"/>
                  <a:buNone/>
                  <a:defRPr sz="3800" kern="1200">
                    <a:solidFill>
                      <a:schemeClr val="bg1">
                        <a:lumMod val="95000"/>
                      </a:schemeClr>
                    </a:solidFill>
                    <a:latin typeface="Chu Van An" panose="02020603050405020304" pitchFamily="18" charset="0"/>
                    <a:ea typeface="+mn-ea"/>
                    <a:cs typeface="Chu Van An" panose="02020603050405020304" pitchFamily="18" charset="0"/>
                  </a:defRPr>
                </a:lvl2pPr>
                <a:lvl3pPr marL="914400" indent="0" algn="ctr" defTabSz="914400" rtl="0" eaLnBrk="1" latinLnBrk="0" hangingPunct="1">
                  <a:lnSpc>
                    <a:spcPct val="90000"/>
                  </a:lnSpc>
                  <a:spcBef>
                    <a:spcPts val="500"/>
                  </a:spcBef>
                  <a:buFont typeface="Arial" panose="020B0604020202020204" pitchFamily="34" charset="0"/>
                  <a:buNone/>
                  <a:defRPr sz="3800" kern="1200">
                    <a:solidFill>
                      <a:schemeClr val="bg1">
                        <a:lumMod val="95000"/>
                      </a:schemeClr>
                    </a:solidFill>
                    <a:latin typeface="Chu Van An" panose="02020603050405020304" pitchFamily="18" charset="0"/>
                    <a:ea typeface="+mn-ea"/>
                    <a:cs typeface="Chu Van An" panose="02020603050405020304" pitchFamily="18" charset="0"/>
                  </a:defRPr>
                </a:lvl3pPr>
                <a:lvl4pPr marL="1371600" indent="0" algn="ctr" defTabSz="914400" rtl="0" eaLnBrk="1" latinLnBrk="0" hangingPunct="1">
                  <a:lnSpc>
                    <a:spcPct val="90000"/>
                  </a:lnSpc>
                  <a:spcBef>
                    <a:spcPts val="500"/>
                  </a:spcBef>
                  <a:buFont typeface="Arial" panose="020B0604020202020204" pitchFamily="34" charset="0"/>
                  <a:buNone/>
                  <a:defRPr sz="3800" kern="1200">
                    <a:solidFill>
                      <a:schemeClr val="bg1">
                        <a:lumMod val="95000"/>
                      </a:schemeClr>
                    </a:solidFill>
                    <a:latin typeface="Chu Van An" panose="02020603050405020304" pitchFamily="18" charset="0"/>
                    <a:ea typeface="+mn-ea"/>
                    <a:cs typeface="Chu Van An" panose="02020603050405020304" pitchFamily="18" charset="0"/>
                  </a:defRPr>
                </a:lvl4pPr>
                <a:lvl5pPr marL="1828800" indent="0" algn="ctr" defTabSz="914400" rtl="0" eaLnBrk="1" latinLnBrk="0" hangingPunct="1">
                  <a:lnSpc>
                    <a:spcPct val="90000"/>
                  </a:lnSpc>
                  <a:spcBef>
                    <a:spcPts val="500"/>
                  </a:spcBef>
                  <a:buFont typeface="Arial" panose="020B0604020202020204" pitchFamily="34" charset="0"/>
                  <a:buNone/>
                  <a:defRPr sz="3800" kern="1200">
                    <a:solidFill>
                      <a:schemeClr val="bg1">
                        <a:lumMod val="95000"/>
                      </a:schemeClr>
                    </a:solidFill>
                    <a:latin typeface="Chu Van An" panose="02020603050405020304" pitchFamily="18" charset="0"/>
                    <a:ea typeface="+mn-ea"/>
                    <a:cs typeface="Chu Van An" panose="02020603050405020304" pitchFamily="18" charset="0"/>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512763" indent="-512763" algn="just"/>
                <a:r>
                  <a:rPr lang="en-US" b="1">
                    <a:solidFill>
                      <a:srgbClr val="FF0000"/>
                    </a:solidFill>
                  </a:rPr>
                  <a:t>①</a:t>
                </a:r>
                <a:r>
                  <a:rPr lang="en-US">
                    <a:solidFill>
                      <a:srgbClr val="FF0000"/>
                    </a:solidFill>
                  </a:rPr>
                  <a:t>. </a:t>
                </a:r>
                <a:r>
                  <a:rPr lang="en-US" b="1">
                    <a:solidFill>
                      <a:srgbClr val="002060"/>
                    </a:solidFill>
                  </a:rPr>
                  <a:t>Dạng 1: </a:t>
                </a:r>
              </a:p>
              <a:p>
                <a:pPr marL="512763" indent="-512763" algn="ctr"/>
                <a:r>
                  <a:rPr lang="en-US" b="1">
                    <a:solidFill>
                      <a:srgbClr val="FF0000"/>
                    </a:solidFill>
                  </a:rPr>
                  <a:t>Dạng cơ bản </a:t>
                </a:r>
                <a:r>
                  <a:rPr lang="en-US" i="1">
                    <a:solidFill>
                      <a:srgbClr val="FF0000"/>
                    </a:solidFill>
                  </a:rPr>
                  <a:t>(cho các thông số </a:t>
                </a:r>
                <a14:m>
                  <m:oMath xmlns:m="http://schemas.openxmlformats.org/officeDocument/2006/math">
                    <m:r>
                      <a:rPr lang="en-US" i="1">
                        <a:solidFill>
                          <a:srgbClr val="FF0000"/>
                        </a:solidFill>
                        <a:latin typeface="Cambria Math" panose="02040503050406030204" pitchFamily="18" charset="0"/>
                      </a:rPr>
                      <m:t>𝑟</m:t>
                    </m:r>
                    <m:r>
                      <a:rPr lang="en-US" i="1">
                        <a:solidFill>
                          <a:srgbClr val="FF0000"/>
                        </a:solidFill>
                        <a:latin typeface="Cambria Math" panose="02040503050406030204" pitchFamily="18" charset="0"/>
                      </a:rPr>
                      <m:t>, </m:t>
                    </m:r>
                    <m:r>
                      <a:rPr lang="en-US" i="1">
                        <a:solidFill>
                          <a:srgbClr val="FF0000"/>
                        </a:solidFill>
                        <a:latin typeface="Cambria Math" panose="02040503050406030204" pitchFamily="18" charset="0"/>
                      </a:rPr>
                      <m:t>h</m:t>
                    </m:r>
                    <m:r>
                      <a:rPr lang="en-US" i="1">
                        <a:solidFill>
                          <a:srgbClr val="FF0000"/>
                        </a:solidFill>
                        <a:latin typeface="Cambria Math" panose="02040503050406030204" pitchFamily="18" charset="0"/>
                      </a:rPr>
                      <m:t>, </m:t>
                    </m:r>
                    <m:r>
                      <a:rPr lang="en-US" i="1">
                        <a:solidFill>
                          <a:srgbClr val="FF0000"/>
                        </a:solidFill>
                        <a:latin typeface="Cambria Math" panose="02040503050406030204" pitchFamily="18" charset="0"/>
                      </a:rPr>
                      <m:t>𝑙</m:t>
                    </m:r>
                  </m:oMath>
                </a14:m>
                <a:r>
                  <a:rPr lang="en-US" b="1">
                    <a:solidFill>
                      <a:srgbClr val="FF0000"/>
                    </a:solidFill>
                  </a:rPr>
                  <a:t>)</a:t>
                </a:r>
              </a:p>
            </p:txBody>
          </p:sp>
        </mc:Choice>
        <mc:Fallback xmlns="">
          <p:sp>
            <p:nvSpPr>
              <p:cNvPr id="14" name="Content Placeholder 2">
                <a:extLst>
                  <a:ext uri="{FF2B5EF4-FFF2-40B4-BE49-F238E27FC236}">
                    <a16:creationId xmlns:a16="http://schemas.microsoft.com/office/drawing/2014/main" id="{57085D9D-A131-49B5-8927-3BFCC6565A53}"/>
                  </a:ext>
                </a:extLst>
              </p:cNvPr>
              <p:cNvSpPr txBox="1">
                <a:spLocks noRot="1" noChangeAspect="1" noMove="1" noResize="1" noEditPoints="1" noAdjustHandles="1" noChangeArrowheads="1" noChangeShapeType="1" noTextEdit="1"/>
              </p:cNvSpPr>
              <p:nvPr/>
            </p:nvSpPr>
            <p:spPr>
              <a:xfrm>
                <a:off x="173402" y="838106"/>
                <a:ext cx="11912833" cy="1562099"/>
              </a:xfrm>
              <a:prstGeom prst="rect">
                <a:avLst/>
              </a:prstGeom>
              <a:blipFill>
                <a:blip r:embed="rId5"/>
                <a:stretch>
                  <a:fillRect l="-1226" t="-8108"/>
                </a:stretch>
              </a:blipFill>
              <a:ln>
                <a:solidFill>
                  <a:schemeClr val="accent1"/>
                </a:solidFill>
                <a:prstDash val="sysDot"/>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Content Placeholder 2">
                <a:extLst>
                  <a:ext uri="{FF2B5EF4-FFF2-40B4-BE49-F238E27FC236}">
                    <a16:creationId xmlns="" xmlns:a16="http://schemas.microsoft.com/office/drawing/2014/main" id="{740C4603-119B-424B-B913-80E5B03887BA}"/>
                  </a:ext>
                </a:extLst>
              </p:cNvPr>
              <p:cNvSpPr txBox="1">
                <a:spLocks/>
              </p:cNvSpPr>
              <p:nvPr/>
            </p:nvSpPr>
            <p:spPr>
              <a:xfrm>
                <a:off x="173402" y="2424475"/>
                <a:ext cx="8653581" cy="4316019"/>
              </a:xfrm>
              <a:prstGeom prst="rect">
                <a:avLst/>
              </a:prstGeom>
              <a:solidFill>
                <a:srgbClr val="CCFFFF"/>
              </a:solidFill>
              <a:ln>
                <a:solidFill>
                  <a:srgbClr val="0000CC"/>
                </a:solidFill>
                <a:prstDash val="sysDot"/>
              </a:ln>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3200" kern="1200">
                    <a:solidFill>
                      <a:srgbClr val="000066"/>
                    </a:solidFill>
                    <a:latin typeface="Chu Van An" panose="02020603050405020304" pitchFamily="18" charset="0"/>
                    <a:ea typeface="+mn-ea"/>
                    <a:cs typeface="Chu Van An" panose="02020603050405020304" pitchFamily="18" charset="0"/>
                  </a:defRPr>
                </a:lvl1pPr>
                <a:lvl2pPr marL="457200" indent="0" algn="ctr" defTabSz="914400" rtl="0" eaLnBrk="1" latinLnBrk="0" hangingPunct="1">
                  <a:lnSpc>
                    <a:spcPct val="90000"/>
                  </a:lnSpc>
                  <a:spcBef>
                    <a:spcPts val="500"/>
                  </a:spcBef>
                  <a:buFont typeface="Arial" panose="020B0604020202020204" pitchFamily="34" charset="0"/>
                  <a:buNone/>
                  <a:defRPr sz="3800" kern="1200">
                    <a:solidFill>
                      <a:schemeClr val="bg1">
                        <a:lumMod val="95000"/>
                      </a:schemeClr>
                    </a:solidFill>
                    <a:latin typeface="Chu Van An" panose="02020603050405020304" pitchFamily="18" charset="0"/>
                    <a:ea typeface="+mn-ea"/>
                    <a:cs typeface="Chu Van An" panose="02020603050405020304" pitchFamily="18" charset="0"/>
                  </a:defRPr>
                </a:lvl2pPr>
                <a:lvl3pPr marL="914400" indent="0" algn="ctr" defTabSz="914400" rtl="0" eaLnBrk="1" latinLnBrk="0" hangingPunct="1">
                  <a:lnSpc>
                    <a:spcPct val="90000"/>
                  </a:lnSpc>
                  <a:spcBef>
                    <a:spcPts val="500"/>
                  </a:spcBef>
                  <a:buFont typeface="Arial" panose="020B0604020202020204" pitchFamily="34" charset="0"/>
                  <a:buNone/>
                  <a:defRPr sz="3800" kern="1200">
                    <a:solidFill>
                      <a:schemeClr val="bg1">
                        <a:lumMod val="95000"/>
                      </a:schemeClr>
                    </a:solidFill>
                    <a:latin typeface="Chu Van An" panose="02020603050405020304" pitchFamily="18" charset="0"/>
                    <a:ea typeface="+mn-ea"/>
                    <a:cs typeface="Chu Van An" panose="02020603050405020304" pitchFamily="18" charset="0"/>
                  </a:defRPr>
                </a:lvl3pPr>
                <a:lvl4pPr marL="1371600" indent="0" algn="ctr" defTabSz="914400" rtl="0" eaLnBrk="1" latinLnBrk="0" hangingPunct="1">
                  <a:lnSpc>
                    <a:spcPct val="90000"/>
                  </a:lnSpc>
                  <a:spcBef>
                    <a:spcPts val="500"/>
                  </a:spcBef>
                  <a:buFont typeface="Arial" panose="020B0604020202020204" pitchFamily="34" charset="0"/>
                  <a:buNone/>
                  <a:defRPr sz="3800" kern="1200">
                    <a:solidFill>
                      <a:schemeClr val="bg1">
                        <a:lumMod val="95000"/>
                      </a:schemeClr>
                    </a:solidFill>
                    <a:latin typeface="Chu Van An" panose="02020603050405020304" pitchFamily="18" charset="0"/>
                    <a:ea typeface="+mn-ea"/>
                    <a:cs typeface="Chu Van An" panose="02020603050405020304" pitchFamily="18" charset="0"/>
                  </a:defRPr>
                </a:lvl4pPr>
                <a:lvl5pPr marL="1828800" indent="0" algn="ctr" defTabSz="914400" rtl="0" eaLnBrk="1" latinLnBrk="0" hangingPunct="1">
                  <a:lnSpc>
                    <a:spcPct val="90000"/>
                  </a:lnSpc>
                  <a:spcBef>
                    <a:spcPts val="500"/>
                  </a:spcBef>
                  <a:buFont typeface="Arial" panose="020B0604020202020204" pitchFamily="34" charset="0"/>
                  <a:buNone/>
                  <a:defRPr sz="3800" kern="1200">
                    <a:solidFill>
                      <a:schemeClr val="bg1">
                        <a:lumMod val="95000"/>
                      </a:schemeClr>
                    </a:solidFill>
                    <a:latin typeface="Chu Van An" panose="02020603050405020304" pitchFamily="18" charset="0"/>
                    <a:ea typeface="+mn-ea"/>
                    <a:cs typeface="Chu Van An" panose="02020603050405020304" pitchFamily="18" charset="0"/>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lvl="0"/>
                <a:r>
                  <a:rPr lang="en-US" b="1">
                    <a:solidFill>
                      <a:srgbClr val="FF0000"/>
                    </a:solidFill>
                    <a:sym typeface="Wingdings" panose="05000000000000000000" pitchFamily="2" charset="2"/>
                  </a:rPr>
                  <a:t></a:t>
                </a:r>
                <a:r>
                  <a:rPr lang="en-US" b="1">
                    <a:solidFill>
                      <a:srgbClr val="FF0000"/>
                    </a:solidFill>
                  </a:rPr>
                  <a:t>.</a:t>
                </a:r>
                <a:r>
                  <a:rPr lang="en-US">
                    <a:solidFill>
                      <a:srgbClr val="FF0000"/>
                    </a:solidFill>
                  </a:rPr>
                  <a:t> </a:t>
                </a:r>
                <a:r>
                  <a:rPr lang="en-US" b="1">
                    <a:solidFill>
                      <a:srgbClr val="FF0000"/>
                    </a:solidFill>
                  </a:rPr>
                  <a:t>Công thức tính toán: </a:t>
                </a:r>
              </a:p>
              <a:p>
                <a:pPr marL="1035050" indent="-465138">
                  <a:buClr>
                    <a:srgbClr val="FF0000"/>
                  </a:buClr>
                  <a:buFont typeface="Arial" panose="020B0604020202020204" pitchFamily="34" charset="0"/>
                  <a:buChar char="•"/>
                </a:pPr>
                <a:r>
                  <a:rPr lang="vi-VN"/>
                  <a:t>Diện tích đáy</a:t>
                </a:r>
                <a:r>
                  <a:rPr lang="en-US"/>
                  <a:t>:			</a:t>
                </a:r>
                <a14:m>
                  <m:oMath xmlns:m="http://schemas.openxmlformats.org/officeDocument/2006/math">
                    <m:sSub>
                      <m:sSubPr>
                        <m:ctrlPr>
                          <a:rPr lang="en-US" i="1">
                            <a:latin typeface="Cambria Math"/>
                          </a:rPr>
                        </m:ctrlPr>
                      </m:sSubPr>
                      <m:e>
                        <m:r>
                          <a:rPr lang="en-US" i="1">
                            <a:latin typeface="Cambria Math" panose="02040503050406030204" pitchFamily="18" charset="0"/>
                          </a:rPr>
                          <m:t>𝑆</m:t>
                        </m:r>
                      </m:e>
                      <m:sub>
                        <m:r>
                          <a:rPr lang="en-US" b="0" i="1" smtClean="0">
                            <a:latin typeface="Cambria Math" panose="02040503050406030204" pitchFamily="18" charset="0"/>
                          </a:rPr>
                          <m:t>đ</m:t>
                        </m:r>
                      </m:sub>
                    </m:sSub>
                    <m:r>
                      <a:rPr lang="en-US" i="1">
                        <a:latin typeface="Cambria Math" panose="02040503050406030204" pitchFamily="18" charset="0"/>
                      </a:rPr>
                      <m:t>=</m:t>
                    </m:r>
                    <m:r>
                      <a:rPr lang="en-US" i="1">
                        <a:latin typeface="Cambria Math" panose="02040503050406030204" pitchFamily="18" charset="0"/>
                      </a:rPr>
                      <m:t>𝜋</m:t>
                    </m:r>
                    <m:sSup>
                      <m:sSupPr>
                        <m:ctrlPr>
                          <a:rPr lang="en-US" i="1">
                            <a:latin typeface="Cambria Math"/>
                          </a:rPr>
                        </m:ctrlPr>
                      </m:sSupPr>
                      <m:e>
                        <m:r>
                          <a:rPr lang="en-US" i="1">
                            <a:latin typeface="Cambria Math" panose="02040503050406030204" pitchFamily="18" charset="0"/>
                          </a:rPr>
                          <m:t>𝑟</m:t>
                        </m:r>
                      </m:e>
                      <m:sup>
                        <m:r>
                          <a:rPr lang="en-US">
                            <a:latin typeface="Cambria Math" panose="02040503050406030204" pitchFamily="18" charset="0"/>
                          </a:rPr>
                          <m:t>2</m:t>
                        </m:r>
                      </m:sup>
                    </m:sSup>
                  </m:oMath>
                </a14:m>
                <a:endParaRPr lang="en-US"/>
              </a:p>
              <a:p>
                <a:pPr marL="1035050" indent="-465138">
                  <a:buClr>
                    <a:srgbClr val="FF0000"/>
                  </a:buClr>
                  <a:buFont typeface="Arial" panose="020B0604020202020204" pitchFamily="34" charset="0"/>
                  <a:buChar char="•"/>
                </a:pPr>
                <a:r>
                  <a:rPr lang="vi-VN"/>
                  <a:t>Chu vi đáy</a:t>
                </a:r>
                <a:r>
                  <a:rPr lang="en-US"/>
                  <a:t>:			</a:t>
                </a:r>
                <a14:m>
                  <m:oMath xmlns:m="http://schemas.openxmlformats.org/officeDocument/2006/math">
                    <m:r>
                      <a:rPr lang="vi-VN" i="1">
                        <a:latin typeface="Cambria Math" panose="02040503050406030204" pitchFamily="18" charset="0"/>
                      </a:rPr>
                      <m:t>𝐶</m:t>
                    </m:r>
                    <m:sSub>
                      <m:sSubPr>
                        <m:ctrlPr>
                          <a:rPr lang="en-US" i="1">
                            <a:latin typeface="Cambria Math"/>
                          </a:rPr>
                        </m:ctrlPr>
                      </m:sSubPr>
                      <m:e>
                        <m:r>
                          <a:rPr lang="vi-VN" i="1">
                            <a:latin typeface="Cambria Math" panose="02040503050406030204" pitchFamily="18" charset="0"/>
                          </a:rPr>
                          <m:t>𝑉</m:t>
                        </m:r>
                      </m:e>
                      <m:sub>
                        <m:r>
                          <a:rPr lang="vi-VN" i="1">
                            <a:latin typeface="Cambria Math" panose="02040503050406030204" pitchFamily="18" charset="0"/>
                          </a:rPr>
                          <m:t>đ</m:t>
                        </m:r>
                      </m:sub>
                    </m:sSub>
                    <m:r>
                      <a:rPr lang="vi-VN" i="1">
                        <a:latin typeface="Cambria Math" panose="02040503050406030204" pitchFamily="18" charset="0"/>
                      </a:rPr>
                      <m:t>=</m:t>
                    </m:r>
                    <m:r>
                      <a:rPr lang="vi-VN">
                        <a:latin typeface="Cambria Math" panose="02040503050406030204" pitchFamily="18" charset="0"/>
                      </a:rPr>
                      <m:t>2</m:t>
                    </m:r>
                    <m:r>
                      <a:rPr lang="vi-VN" i="1">
                        <a:latin typeface="Cambria Math" panose="02040503050406030204" pitchFamily="18" charset="0"/>
                      </a:rPr>
                      <m:t>𝜋</m:t>
                    </m:r>
                    <m:r>
                      <a:rPr lang="vi-VN" i="1">
                        <a:latin typeface="Cambria Math" panose="02040503050406030204" pitchFamily="18" charset="0"/>
                      </a:rPr>
                      <m:t>𝑟</m:t>
                    </m:r>
                  </m:oMath>
                </a14:m>
                <a:r>
                  <a:rPr lang="vi-VN"/>
                  <a:t> </a:t>
                </a:r>
                <a:endParaRPr lang="en-US"/>
              </a:p>
              <a:p>
                <a:pPr marL="1035050" indent="-465138">
                  <a:buClr>
                    <a:srgbClr val="FF0000"/>
                  </a:buClr>
                  <a:buFont typeface="Arial" panose="020B0604020202020204" pitchFamily="34" charset="0"/>
                  <a:buChar char="•"/>
                </a:pPr>
                <a:r>
                  <a:rPr lang="en-US"/>
                  <a:t>Diện tích xung quanh:	</a:t>
                </a:r>
                <a14:m>
                  <m:oMath xmlns:m="http://schemas.openxmlformats.org/officeDocument/2006/math">
                    <m:sSub>
                      <m:sSubPr>
                        <m:ctrlPr>
                          <a:rPr lang="en-US" i="1">
                            <a:latin typeface="Cambria Math"/>
                          </a:rPr>
                        </m:ctrlPr>
                      </m:sSubPr>
                      <m:e>
                        <m:r>
                          <a:rPr lang="en-US" i="1">
                            <a:latin typeface="Cambria Math" panose="02040503050406030204" pitchFamily="18" charset="0"/>
                          </a:rPr>
                          <m:t>𝑆</m:t>
                        </m:r>
                      </m:e>
                      <m:sub>
                        <m:r>
                          <a:rPr lang="en-US" i="1">
                            <a:latin typeface="Cambria Math" panose="02040503050406030204" pitchFamily="18" charset="0"/>
                          </a:rPr>
                          <m:t>𝑥𝑞</m:t>
                        </m:r>
                      </m:sub>
                    </m:sSub>
                    <m:r>
                      <a:rPr lang="en-US" i="1">
                        <a:latin typeface="Cambria Math" panose="02040503050406030204" pitchFamily="18" charset="0"/>
                      </a:rPr>
                      <m:t>=</m:t>
                    </m:r>
                    <m:r>
                      <a:rPr lang="en-US" b="0" i="1" smtClean="0">
                        <a:latin typeface="Cambria Math" panose="02040503050406030204" pitchFamily="18" charset="0"/>
                      </a:rPr>
                      <m:t>2</m:t>
                    </m:r>
                    <m:r>
                      <a:rPr lang="en-US" i="1">
                        <a:latin typeface="Cambria Math" panose="02040503050406030204" pitchFamily="18" charset="0"/>
                      </a:rPr>
                      <m:t>𝜋</m:t>
                    </m:r>
                    <m:r>
                      <a:rPr lang="en-US" i="1">
                        <a:latin typeface="Cambria Math" panose="02040503050406030204" pitchFamily="18" charset="0"/>
                      </a:rPr>
                      <m:t>𝑟𝑙</m:t>
                    </m:r>
                  </m:oMath>
                </a14:m>
                <a:endParaRPr lang="en-US" b="1">
                  <a:sym typeface="Wingdings" panose="05000000000000000000" pitchFamily="2" charset="2"/>
                </a:endParaRPr>
              </a:p>
              <a:p>
                <a:pPr marL="1035050" indent="-465138">
                  <a:buClr>
                    <a:srgbClr val="FF0000"/>
                  </a:buClr>
                  <a:buFont typeface="Arial" panose="020B0604020202020204" pitchFamily="34" charset="0"/>
                  <a:buChar char="•"/>
                </a:pPr>
                <a:r>
                  <a:rPr lang="en-US"/>
                  <a:t>Diện tích toàn phần:	</a:t>
                </a:r>
                <a14:m>
                  <m:oMath xmlns:m="http://schemas.openxmlformats.org/officeDocument/2006/math">
                    <m:sSub>
                      <m:sSubPr>
                        <m:ctrlPr>
                          <a:rPr lang="en-US" i="1">
                            <a:latin typeface="Cambria Math"/>
                          </a:rPr>
                        </m:ctrlPr>
                      </m:sSubPr>
                      <m:e>
                        <m:r>
                          <a:rPr lang="en-US" i="1">
                            <a:latin typeface="Cambria Math" panose="02040503050406030204" pitchFamily="18" charset="0"/>
                          </a:rPr>
                          <m:t>𝑆</m:t>
                        </m:r>
                      </m:e>
                      <m:sub>
                        <m:r>
                          <a:rPr lang="en-US" i="1">
                            <a:latin typeface="Cambria Math" panose="02040503050406030204" pitchFamily="18" charset="0"/>
                          </a:rPr>
                          <m:t>𝑡𝑝</m:t>
                        </m:r>
                      </m:sub>
                    </m:sSub>
                    <m:r>
                      <a:rPr lang="en-US" i="1">
                        <a:latin typeface="Cambria Math" panose="02040503050406030204" pitchFamily="18" charset="0"/>
                      </a:rPr>
                      <m:t>=</m:t>
                    </m:r>
                    <m:sSub>
                      <m:sSubPr>
                        <m:ctrlPr>
                          <a:rPr lang="en-US" i="1">
                            <a:latin typeface="Cambria Math"/>
                          </a:rPr>
                        </m:ctrlPr>
                      </m:sSubPr>
                      <m:e>
                        <m:r>
                          <a:rPr lang="en-US" i="1">
                            <a:latin typeface="Cambria Math" panose="02040503050406030204" pitchFamily="18" charset="0"/>
                          </a:rPr>
                          <m:t>𝑆</m:t>
                        </m:r>
                      </m:e>
                      <m:sub>
                        <m:r>
                          <a:rPr lang="en-US" i="1">
                            <a:latin typeface="Cambria Math" panose="02040503050406030204" pitchFamily="18" charset="0"/>
                          </a:rPr>
                          <m:t>𝑥𝑞</m:t>
                        </m:r>
                      </m:sub>
                    </m:sSub>
                    <m:r>
                      <a:rPr lang="en-US" i="1">
                        <a:latin typeface="Cambria Math" panose="02040503050406030204" pitchFamily="18" charset="0"/>
                      </a:rPr>
                      <m:t>+</m:t>
                    </m:r>
                    <m:r>
                      <a:rPr lang="en-US" b="0" i="1" smtClean="0">
                        <a:latin typeface="Cambria Math" panose="02040503050406030204" pitchFamily="18" charset="0"/>
                      </a:rPr>
                      <m:t>2</m:t>
                    </m:r>
                    <m:sSub>
                      <m:sSubPr>
                        <m:ctrlPr>
                          <a:rPr lang="en-US" i="1">
                            <a:latin typeface="Cambria Math"/>
                          </a:rPr>
                        </m:ctrlPr>
                      </m:sSubPr>
                      <m:e>
                        <m:r>
                          <a:rPr lang="en-US" i="1">
                            <a:latin typeface="Cambria Math" panose="02040503050406030204" pitchFamily="18" charset="0"/>
                          </a:rPr>
                          <m:t>𝑆</m:t>
                        </m:r>
                      </m:e>
                      <m:sub>
                        <m:r>
                          <a:rPr lang="en-US" b="0" i="1" smtClean="0">
                            <a:latin typeface="Cambria Math" panose="02040503050406030204" pitchFamily="18" charset="0"/>
                          </a:rPr>
                          <m:t>đ</m:t>
                        </m:r>
                      </m:sub>
                    </m:sSub>
                  </m:oMath>
                </a14:m>
                <a:endParaRPr lang="en-US" b="1">
                  <a:sym typeface="Wingdings" panose="05000000000000000000" pitchFamily="2" charset="2"/>
                </a:endParaRPr>
              </a:p>
              <a:p>
                <a:pPr marL="1035050" indent="-465138">
                  <a:buClr>
                    <a:srgbClr val="FF0000"/>
                  </a:buClr>
                  <a:buFont typeface="Arial" panose="020B0604020202020204" pitchFamily="34" charset="0"/>
                  <a:buChar char="•"/>
                </a:pPr>
                <a:r>
                  <a:rPr lang="en-US"/>
                  <a:t>Thể tích khối trụ:		</a:t>
                </a:r>
                <a14:m>
                  <m:oMath xmlns:m="http://schemas.openxmlformats.org/officeDocument/2006/math">
                    <m:sSub>
                      <m:sSubPr>
                        <m:ctrlPr>
                          <a:rPr lang="en-US" i="1">
                            <a:latin typeface="Cambria Math"/>
                          </a:rPr>
                        </m:ctrlPr>
                      </m:sSubPr>
                      <m:e>
                        <m:r>
                          <a:rPr lang="en-US" i="1">
                            <a:latin typeface="Cambria Math" panose="02040503050406030204" pitchFamily="18" charset="0"/>
                          </a:rPr>
                          <m:t>𝑉</m:t>
                        </m:r>
                      </m:e>
                      <m:sub>
                        <m:r>
                          <a:rPr lang="en-US" b="0" i="1" smtClean="0">
                            <a:latin typeface="Cambria Math" panose="02040503050406030204" pitchFamily="18" charset="0"/>
                          </a:rPr>
                          <m:t>𝑇𝑟</m:t>
                        </m:r>
                        <m:r>
                          <a:rPr lang="en-US" b="0" i="1" smtClean="0">
                            <a:latin typeface="Cambria Math" panose="02040503050406030204" pitchFamily="18" charset="0"/>
                          </a:rPr>
                          <m:t>ụ</m:t>
                        </m:r>
                      </m:sub>
                    </m:sSub>
                    <m:r>
                      <a:rPr lang="en-US" i="1">
                        <a:latin typeface="Cambria Math" panose="02040503050406030204" pitchFamily="18" charset="0"/>
                      </a:rPr>
                      <m:t>=</m:t>
                    </m:r>
                    <m:r>
                      <a:rPr lang="en-US" i="1">
                        <a:latin typeface="Cambria Math" panose="02040503050406030204" pitchFamily="18" charset="0"/>
                      </a:rPr>
                      <m:t>𝜋</m:t>
                    </m:r>
                    <m:sSup>
                      <m:sSupPr>
                        <m:ctrlPr>
                          <a:rPr lang="en-US" i="1">
                            <a:latin typeface="Cambria Math"/>
                          </a:rPr>
                        </m:ctrlPr>
                      </m:sSupPr>
                      <m:e>
                        <m:r>
                          <a:rPr lang="en-US" i="1">
                            <a:latin typeface="Cambria Math" panose="02040503050406030204" pitchFamily="18" charset="0"/>
                          </a:rPr>
                          <m:t>𝑟</m:t>
                        </m:r>
                      </m:e>
                      <m:sup>
                        <m:r>
                          <a:rPr lang="en-US">
                            <a:latin typeface="Cambria Math" panose="02040503050406030204" pitchFamily="18" charset="0"/>
                          </a:rPr>
                          <m:t>2</m:t>
                        </m:r>
                      </m:sup>
                    </m:sSup>
                    <m:r>
                      <a:rPr lang="en-US" i="1">
                        <a:latin typeface="Cambria Math" panose="02040503050406030204" pitchFamily="18" charset="0"/>
                      </a:rPr>
                      <m:t>h</m:t>
                    </m:r>
                  </m:oMath>
                </a14:m>
                <a:endParaRPr lang="en-US"/>
              </a:p>
            </p:txBody>
          </p:sp>
        </mc:Choice>
        <mc:Fallback xmlns="">
          <p:sp>
            <p:nvSpPr>
              <p:cNvPr id="19" name="Content Placeholder 2">
                <a:extLst>
                  <a:ext uri="{FF2B5EF4-FFF2-40B4-BE49-F238E27FC236}">
                    <a16:creationId xmlns:a16="http://schemas.microsoft.com/office/drawing/2014/main" id="{740C4603-119B-424B-B913-80E5B03887BA}"/>
                  </a:ext>
                </a:extLst>
              </p:cNvPr>
              <p:cNvSpPr txBox="1">
                <a:spLocks noRot="1" noChangeAspect="1" noMove="1" noResize="1" noEditPoints="1" noAdjustHandles="1" noChangeArrowheads="1" noChangeShapeType="1" noTextEdit="1"/>
              </p:cNvSpPr>
              <p:nvPr/>
            </p:nvSpPr>
            <p:spPr>
              <a:xfrm>
                <a:off x="173402" y="2424475"/>
                <a:ext cx="8653581" cy="4316019"/>
              </a:xfrm>
              <a:prstGeom prst="rect">
                <a:avLst/>
              </a:prstGeom>
              <a:blipFill>
                <a:blip r:embed="rId6"/>
                <a:stretch>
                  <a:fillRect l="-1688" t="-2958"/>
                </a:stretch>
              </a:blipFill>
              <a:ln>
                <a:solidFill>
                  <a:srgbClr val="0000CC"/>
                </a:solidFill>
                <a:prstDash val="sysDot"/>
              </a:ln>
            </p:spPr>
            <p:txBody>
              <a:bodyPr/>
              <a:lstStyle/>
              <a:p>
                <a:r>
                  <a:rPr lang="vi-VN">
                    <a:noFill/>
                  </a:rPr>
                  <a:t> </a:t>
                </a:r>
              </a:p>
            </p:txBody>
          </p:sp>
        </mc:Fallback>
      </mc:AlternateContent>
      <p:pic>
        <p:nvPicPr>
          <p:cNvPr id="18" name="Picture 17">
            <a:extLst>
              <a:ext uri="{FF2B5EF4-FFF2-40B4-BE49-F238E27FC236}">
                <a16:creationId xmlns="" xmlns:a16="http://schemas.microsoft.com/office/drawing/2014/main" id="{92868962-44AB-4FF9-98E9-930AF5E428FC}"/>
              </a:ext>
            </a:extLst>
          </p:cNvPr>
          <p:cNvPicPr/>
          <p:nvPr/>
        </p:nvPicPr>
        <p:blipFill>
          <a:blip r:embed="rId7">
            <a:extLst>
              <a:ext uri="{28A0092B-C50C-407E-A947-70E740481C1C}">
                <a14:useLocalDpi xmlns:a14="http://schemas.microsoft.com/office/drawing/2010/main" val="0"/>
              </a:ext>
            </a:extLst>
          </a:blip>
          <a:srcRect/>
          <a:stretch>
            <a:fillRect/>
          </a:stretch>
        </p:blipFill>
        <p:spPr bwMode="auto">
          <a:xfrm>
            <a:off x="8826983" y="2568658"/>
            <a:ext cx="3259252" cy="4171836"/>
          </a:xfrm>
          <a:prstGeom prst="rect">
            <a:avLst/>
          </a:prstGeom>
          <a:noFill/>
          <a:ln>
            <a:noFill/>
          </a:ln>
        </p:spPr>
      </p:pic>
    </p:spTree>
    <p:extLst>
      <p:ext uri="{BB962C8B-B14F-4D97-AF65-F5344CB8AC3E}">
        <p14:creationId xmlns:p14="http://schemas.microsoft.com/office/powerpoint/2010/main" val="386739550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9">
                                            <p:bg/>
                                          </p:spTgt>
                                        </p:tgtEl>
                                        <p:attrNameLst>
                                          <p:attrName>style.visibility</p:attrName>
                                        </p:attrNameLst>
                                      </p:cBhvr>
                                      <p:to>
                                        <p:strVal val="visible"/>
                                      </p:to>
                                    </p:set>
                                    <p:animEffect transition="in" filter="wipe(up)">
                                      <p:cBhvr>
                                        <p:cTn id="7" dur="500"/>
                                        <p:tgtEl>
                                          <p:spTgt spid="19">
                                            <p:bg/>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9">
                                            <p:txEl>
                                              <p:pRg st="0" end="0"/>
                                            </p:txEl>
                                          </p:spTgt>
                                        </p:tgtEl>
                                        <p:attrNameLst>
                                          <p:attrName>style.visibility</p:attrName>
                                        </p:attrNameLst>
                                      </p:cBhvr>
                                      <p:to>
                                        <p:strVal val="visible"/>
                                      </p:to>
                                    </p:set>
                                    <p:animEffect transition="in" filter="wipe(up)">
                                      <p:cBhvr>
                                        <p:cTn id="12" dur="500"/>
                                        <p:tgtEl>
                                          <p:spTgt spid="1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19">
                                            <p:txEl>
                                              <p:pRg st="1" end="1"/>
                                            </p:txEl>
                                          </p:spTgt>
                                        </p:tgtEl>
                                        <p:attrNameLst>
                                          <p:attrName>style.visibility</p:attrName>
                                        </p:attrNameLst>
                                      </p:cBhvr>
                                      <p:to>
                                        <p:strVal val="visible"/>
                                      </p:to>
                                    </p:set>
                                    <p:animEffect transition="in" filter="wipe(up)">
                                      <p:cBhvr>
                                        <p:cTn id="17" dur="500"/>
                                        <p:tgtEl>
                                          <p:spTgt spid="19">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19">
                                            <p:txEl>
                                              <p:pRg st="2" end="2"/>
                                            </p:txEl>
                                          </p:spTgt>
                                        </p:tgtEl>
                                        <p:attrNameLst>
                                          <p:attrName>style.visibility</p:attrName>
                                        </p:attrNameLst>
                                      </p:cBhvr>
                                      <p:to>
                                        <p:strVal val="visible"/>
                                      </p:to>
                                    </p:set>
                                    <p:animEffect transition="in" filter="wipe(up)">
                                      <p:cBhvr>
                                        <p:cTn id="22" dur="500"/>
                                        <p:tgtEl>
                                          <p:spTgt spid="19">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19">
                                            <p:txEl>
                                              <p:pRg st="3" end="3"/>
                                            </p:txEl>
                                          </p:spTgt>
                                        </p:tgtEl>
                                        <p:attrNameLst>
                                          <p:attrName>style.visibility</p:attrName>
                                        </p:attrNameLst>
                                      </p:cBhvr>
                                      <p:to>
                                        <p:strVal val="visible"/>
                                      </p:to>
                                    </p:set>
                                    <p:animEffect transition="in" filter="wipe(up)">
                                      <p:cBhvr>
                                        <p:cTn id="27" dur="500"/>
                                        <p:tgtEl>
                                          <p:spTgt spid="19">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19">
                                            <p:txEl>
                                              <p:pRg st="4" end="4"/>
                                            </p:txEl>
                                          </p:spTgt>
                                        </p:tgtEl>
                                        <p:attrNameLst>
                                          <p:attrName>style.visibility</p:attrName>
                                        </p:attrNameLst>
                                      </p:cBhvr>
                                      <p:to>
                                        <p:strVal val="visible"/>
                                      </p:to>
                                    </p:set>
                                    <p:animEffect transition="in" filter="wipe(up)">
                                      <p:cBhvr>
                                        <p:cTn id="32" dur="500"/>
                                        <p:tgtEl>
                                          <p:spTgt spid="19">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grpId="0" nodeType="clickEffect">
                                  <p:stCondLst>
                                    <p:cond delay="0"/>
                                  </p:stCondLst>
                                  <p:childTnLst>
                                    <p:set>
                                      <p:cBhvr>
                                        <p:cTn id="36" dur="1" fill="hold">
                                          <p:stCondLst>
                                            <p:cond delay="0"/>
                                          </p:stCondLst>
                                        </p:cTn>
                                        <p:tgtEl>
                                          <p:spTgt spid="19">
                                            <p:txEl>
                                              <p:pRg st="5" end="5"/>
                                            </p:txEl>
                                          </p:spTgt>
                                        </p:tgtEl>
                                        <p:attrNameLst>
                                          <p:attrName>style.visibility</p:attrName>
                                        </p:attrNameLst>
                                      </p:cBhvr>
                                      <p:to>
                                        <p:strVal val="visible"/>
                                      </p:to>
                                    </p:set>
                                    <p:animEffect transition="in" filter="wipe(up)">
                                      <p:cBhvr>
                                        <p:cTn id="37" dur="500"/>
                                        <p:tgtEl>
                                          <p:spTgt spid="1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uiExpand="1" build="p" animBg="1">
        <p:tmplLst>
          <p:tmpl>
            <p:tnLst>
              <p:par>
                <p:cTn presetID="22" presetClass="entr" presetSubtype="1" fill="hold" nodeType="clickEffect">
                  <p:stCondLst>
                    <p:cond delay="0"/>
                  </p:stCondLst>
                  <p:childTnLst>
                    <p:set>
                      <p:cBhvr>
                        <p:cTn dur="1" fill="hold">
                          <p:stCondLst>
                            <p:cond delay="0"/>
                          </p:stCondLst>
                        </p:cTn>
                        <p:tgtEl>
                          <p:spTgt spid="19"/>
                        </p:tgtEl>
                        <p:attrNameLst>
                          <p:attrName>style.visibility</p:attrName>
                        </p:attrNameLst>
                      </p:cBhvr>
                      <p:to>
                        <p:strVal val="visible"/>
                      </p:to>
                    </p:set>
                    <p:animEffect transition="in" filter="wipe(up)">
                      <p:cBhvr>
                        <p:cTn dur="500"/>
                        <p:tgtEl>
                          <p:spTgt spid="19"/>
                        </p:tgtEl>
                      </p:cBhvr>
                    </p:animEffect>
                  </p:childTnLst>
                </p:cTn>
              </p:par>
            </p:tnLst>
          </p:tmpl>
          <p:tmpl lvl="1">
            <p:tnLst>
              <p:par>
                <p:cTn presetID="22" presetClass="entr" presetSubtype="1" fill="hold" nodeType="clickEffect">
                  <p:stCondLst>
                    <p:cond delay="0"/>
                  </p:stCondLst>
                  <p:childTnLst>
                    <p:set>
                      <p:cBhvr>
                        <p:cTn dur="1" fill="hold">
                          <p:stCondLst>
                            <p:cond delay="0"/>
                          </p:stCondLst>
                        </p:cTn>
                        <p:tgtEl>
                          <p:spTgt spid="19"/>
                        </p:tgtEl>
                        <p:attrNameLst>
                          <p:attrName>style.visibility</p:attrName>
                        </p:attrNameLst>
                      </p:cBhvr>
                      <p:to>
                        <p:strVal val="visible"/>
                      </p:to>
                    </p:set>
                    <p:animEffect transition="in" filter="wipe(up)">
                      <p:cBhvr>
                        <p:cTn dur="500"/>
                        <p:tgtEl>
                          <p:spTgt spid="19"/>
                        </p:tgtEl>
                      </p:cBhvr>
                    </p:animEffect>
                  </p:childTnLst>
                </p:cTn>
              </p:par>
            </p:tnLst>
          </p:tmpl>
        </p:tmplLst>
      </p:b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BCA91DD8-A731-469A-BB09-5E7BA9C6C8D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1772" y="6745184"/>
            <a:ext cx="3903108" cy="79171"/>
          </a:xfrm>
          <a:prstGeom prst="rect">
            <a:avLst/>
          </a:prstGeom>
        </p:spPr>
      </p:pic>
      <p:pic>
        <p:nvPicPr>
          <p:cNvPr id="4" name="Picture 3">
            <a:extLst>
              <a:ext uri="{FF2B5EF4-FFF2-40B4-BE49-F238E27FC236}">
                <a16:creationId xmlns="" xmlns:a16="http://schemas.microsoft.com/office/drawing/2014/main" id="{BECD3442-55B7-44D2-8B0C-A48AFFBF415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97572" y="6597295"/>
            <a:ext cx="2775439" cy="295777"/>
          </a:xfrm>
          <a:prstGeom prst="rect">
            <a:avLst/>
          </a:prstGeom>
        </p:spPr>
      </p:pic>
      <p:grpSp>
        <p:nvGrpSpPr>
          <p:cNvPr id="13" name="Group 12">
            <a:extLst>
              <a:ext uri="{FF2B5EF4-FFF2-40B4-BE49-F238E27FC236}">
                <a16:creationId xmlns="" xmlns:a16="http://schemas.microsoft.com/office/drawing/2014/main" id="{8CCF46B5-7D20-415B-98D6-CFFB006B8506}"/>
              </a:ext>
            </a:extLst>
          </p:cNvPr>
          <p:cNvGrpSpPr/>
          <p:nvPr/>
        </p:nvGrpSpPr>
        <p:grpSpPr>
          <a:xfrm>
            <a:off x="3111340" y="75940"/>
            <a:ext cx="738457" cy="685800"/>
            <a:chOff x="1995645" y="1654893"/>
            <a:chExt cx="738457" cy="685800"/>
          </a:xfrm>
        </p:grpSpPr>
        <p:sp>
          <p:nvSpPr>
            <p:cNvPr id="16" name="AutoShape 43">
              <a:extLst>
                <a:ext uri="{FF2B5EF4-FFF2-40B4-BE49-F238E27FC236}">
                  <a16:creationId xmlns="" xmlns:a16="http://schemas.microsoft.com/office/drawing/2014/main" id="{EC2DAE92-0740-455C-998C-06ED1994E71D}"/>
                </a:ext>
              </a:extLst>
            </p:cNvPr>
            <p:cNvSpPr>
              <a:spLocks noChangeArrowheads="1"/>
            </p:cNvSpPr>
            <p:nvPr/>
          </p:nvSpPr>
          <p:spPr bwMode="gray">
            <a:xfrm>
              <a:off x="1995645" y="1654893"/>
              <a:ext cx="738457" cy="685800"/>
            </a:xfrm>
            <a:prstGeom prst="diamond">
              <a:avLst/>
            </a:prstGeom>
            <a:solidFill>
              <a:srgbClr val="FF0000"/>
            </a:solidFill>
            <a:ln w="25400" algn="ctr">
              <a:solidFill>
                <a:schemeClr val="bg1"/>
              </a:solidFill>
              <a:miter lim="800000"/>
              <a:headEnd/>
              <a:tailEnd/>
            </a:ln>
            <a:effectLst>
              <a:outerShdw dist="63500" dir="2212194" algn="ctr" rotWithShape="0">
                <a:srgbClr val="333333">
                  <a:alpha val="50000"/>
                </a:srgbClr>
              </a:outerShdw>
            </a:effectLst>
          </p:spPr>
          <p:txBody>
            <a:bodyPr wrap="none" anchor="ctr"/>
            <a:lstStyle/>
            <a:p>
              <a:pPr eaLnBrk="1" hangingPunct="1">
                <a:defRPr/>
              </a:pPr>
              <a:endParaRPr lang="en-US" sz="3200">
                <a:latin typeface="Chu Van An" panose="02020603050405020304" pitchFamily="18" charset="0"/>
                <a:cs typeface="Chu Van An" panose="02020603050405020304" pitchFamily="18" charset="0"/>
              </a:endParaRPr>
            </a:p>
          </p:txBody>
        </p:sp>
        <p:sp>
          <p:nvSpPr>
            <p:cNvPr id="17" name="Text Box 45">
              <a:extLst>
                <a:ext uri="{FF2B5EF4-FFF2-40B4-BE49-F238E27FC236}">
                  <a16:creationId xmlns="" xmlns:a16="http://schemas.microsoft.com/office/drawing/2014/main" id="{B73BB27B-82AA-46BA-B313-9BBC4936D223}"/>
                </a:ext>
              </a:extLst>
            </p:cNvPr>
            <p:cNvSpPr txBox="1">
              <a:spLocks noChangeArrowheads="1"/>
            </p:cNvSpPr>
            <p:nvPr/>
          </p:nvSpPr>
          <p:spPr bwMode="gray">
            <a:xfrm>
              <a:off x="2067355" y="1730835"/>
              <a:ext cx="59503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vi-VN" sz="3200" b="1">
                  <a:solidFill>
                    <a:srgbClr val="FFFF00"/>
                  </a:solidFill>
                  <a:latin typeface="Yu Gothic" panose="020B0400000000000000" pitchFamily="34" charset="-128"/>
                  <a:ea typeface="Yu Gothic" panose="020B0400000000000000" pitchFamily="34" charset="-128"/>
                  <a:cs typeface="Chu Van An" panose="02020603050405020304" pitchFamily="18" charset="0"/>
                </a:rPr>
                <a:t>⓷</a:t>
              </a:r>
              <a:endParaRPr lang="en-US" altLang="vi-VN" sz="3200" b="1">
                <a:solidFill>
                  <a:srgbClr val="FFFF00"/>
                </a:solidFill>
                <a:latin typeface="Chu Van An" panose="02020603050405020304" pitchFamily="18" charset="0"/>
                <a:cs typeface="Chu Van An" panose="02020603050405020304" pitchFamily="18" charset="0"/>
              </a:endParaRPr>
            </a:p>
          </p:txBody>
        </p:sp>
      </p:grpSp>
      <p:grpSp>
        <p:nvGrpSpPr>
          <p:cNvPr id="8" name="Group 7">
            <a:extLst>
              <a:ext uri="{FF2B5EF4-FFF2-40B4-BE49-F238E27FC236}">
                <a16:creationId xmlns="" xmlns:a16="http://schemas.microsoft.com/office/drawing/2014/main" id="{0C4A8818-A8C6-40B2-93FC-502248369014}"/>
              </a:ext>
            </a:extLst>
          </p:cNvPr>
          <p:cNvGrpSpPr/>
          <p:nvPr/>
        </p:nvGrpSpPr>
        <p:grpSpPr>
          <a:xfrm>
            <a:off x="-1372802" y="2046834"/>
            <a:ext cx="9144002" cy="5329684"/>
            <a:chOff x="-1059316" y="1014150"/>
            <a:chExt cx="9144002" cy="5329684"/>
          </a:xfrm>
        </p:grpSpPr>
        <p:pic>
          <p:nvPicPr>
            <p:cNvPr id="20" name="Picture 345" descr="shadow_1_m">
              <a:extLst>
                <a:ext uri="{FF2B5EF4-FFF2-40B4-BE49-F238E27FC236}">
                  <a16:creationId xmlns="" xmlns:a16="http://schemas.microsoft.com/office/drawing/2014/main" id="{E4140265-4281-4518-8FC8-899425A5D0E6}"/>
                </a:ext>
              </a:extLst>
            </p:cNvPr>
            <p:cNvPicPr>
              <a:picLocks noChangeAspect="1" noChangeArrowheads="1"/>
            </p:cNvPicPr>
            <p:nvPr/>
          </p:nvPicPr>
          <p:blipFill>
            <a:blip r:embed="rId4"/>
            <a:srcRect r="61411"/>
            <a:stretch>
              <a:fillRect/>
            </a:stretch>
          </p:blipFill>
          <p:spPr bwMode="gray">
            <a:xfrm flipH="1">
              <a:off x="419251" y="1014150"/>
              <a:ext cx="67637" cy="5329684"/>
            </a:xfrm>
            <a:prstGeom prst="rect">
              <a:avLst/>
            </a:prstGeom>
            <a:noFill/>
            <a:ln w="9525">
              <a:noFill/>
              <a:miter lim="800000"/>
              <a:headEnd/>
              <a:tailEnd/>
            </a:ln>
          </p:spPr>
        </p:pic>
        <p:pic>
          <p:nvPicPr>
            <p:cNvPr id="21" name="Picture 345" descr="shadow_1_m">
              <a:extLst>
                <a:ext uri="{FF2B5EF4-FFF2-40B4-BE49-F238E27FC236}">
                  <a16:creationId xmlns="" xmlns:a16="http://schemas.microsoft.com/office/drawing/2014/main" id="{9DFFB59F-41F6-40E0-93B9-B0DF75A1541D}"/>
                </a:ext>
              </a:extLst>
            </p:cNvPr>
            <p:cNvPicPr>
              <a:picLocks noChangeAspect="1" noChangeArrowheads="1"/>
            </p:cNvPicPr>
            <p:nvPr/>
          </p:nvPicPr>
          <p:blipFill>
            <a:blip r:embed="rId4"/>
            <a:srcRect r="61411"/>
            <a:stretch>
              <a:fillRect/>
            </a:stretch>
          </p:blipFill>
          <p:spPr bwMode="gray">
            <a:xfrm rot="16200000" flipH="1">
              <a:off x="3489825" y="1078573"/>
              <a:ext cx="45719" cy="9144002"/>
            </a:xfrm>
            <a:prstGeom prst="rect">
              <a:avLst/>
            </a:prstGeom>
            <a:noFill/>
            <a:ln w="9525">
              <a:noFill/>
              <a:miter lim="800000"/>
              <a:headEnd/>
              <a:tailEnd/>
            </a:ln>
          </p:spPr>
        </p:pic>
      </p:grpSp>
      <p:sp>
        <p:nvSpPr>
          <p:cNvPr id="24" name="Hexagon 26">
            <a:extLst>
              <a:ext uri="{FF2B5EF4-FFF2-40B4-BE49-F238E27FC236}">
                <a16:creationId xmlns="" xmlns:a16="http://schemas.microsoft.com/office/drawing/2014/main" id="{F8C658E0-2FBF-41D6-899E-A9FB2E7EC7FC}"/>
              </a:ext>
            </a:extLst>
          </p:cNvPr>
          <p:cNvSpPr/>
          <p:nvPr/>
        </p:nvSpPr>
        <p:spPr bwMode="auto">
          <a:xfrm>
            <a:off x="3921507" y="123655"/>
            <a:ext cx="5446566" cy="685800"/>
          </a:xfrm>
          <a:prstGeom prst="hexagon">
            <a:avLst>
              <a:gd name="adj" fmla="val 31838"/>
              <a:gd name="vf" fmla="val 115470"/>
            </a:avLst>
          </a:prstGeom>
          <a:solidFill>
            <a:srgbClr val="CCECFF"/>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algn="ctr"/>
            <a:r>
              <a:rPr lang="en-US" altLang="vi-VN" sz="3200" b="1">
                <a:solidFill>
                  <a:srgbClr val="0000CC"/>
                </a:solidFill>
                <a:latin typeface="Chu Van An" panose="02020603050405020304" pitchFamily="18" charset="0"/>
                <a:cs typeface="Chu Van An" panose="02020603050405020304" pitchFamily="18" charset="0"/>
              </a:rPr>
              <a:t>Bài tập minh họa</a:t>
            </a:r>
          </a:p>
        </p:txBody>
      </p:sp>
      <mc:AlternateContent xmlns:mc="http://schemas.openxmlformats.org/markup-compatibility/2006" xmlns:a14="http://schemas.microsoft.com/office/drawing/2010/main">
        <mc:Choice Requires="a14">
          <p:sp>
            <p:nvSpPr>
              <p:cNvPr id="25" name="Content Placeholder 2">
                <a:extLst>
                  <a:ext uri="{FF2B5EF4-FFF2-40B4-BE49-F238E27FC236}">
                    <a16:creationId xmlns="" xmlns:a16="http://schemas.microsoft.com/office/drawing/2014/main" id="{1CB4C6FF-9D2A-4DB8-995D-95E7EA1CCA0B}"/>
                  </a:ext>
                </a:extLst>
              </p:cNvPr>
              <p:cNvSpPr txBox="1">
                <a:spLocks/>
              </p:cNvSpPr>
              <p:nvPr/>
            </p:nvSpPr>
            <p:spPr>
              <a:xfrm>
                <a:off x="139583" y="907512"/>
                <a:ext cx="11951976" cy="2714823"/>
              </a:xfrm>
              <a:prstGeom prst="rect">
                <a:avLst/>
              </a:prstGeom>
              <a:solidFill>
                <a:srgbClr val="FFFFCC"/>
              </a:solidFill>
              <a:ln>
                <a:solidFill>
                  <a:srgbClr val="0000CC"/>
                </a:solidFill>
                <a:prstDash val="sysDash"/>
              </a:ln>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3200" kern="1200">
                    <a:solidFill>
                      <a:srgbClr val="000066"/>
                    </a:solidFill>
                    <a:latin typeface="Chu Van An" panose="02020603050405020304" pitchFamily="18" charset="0"/>
                    <a:ea typeface="+mn-ea"/>
                    <a:cs typeface="Chu Van An" panose="02020603050405020304" pitchFamily="18" charset="0"/>
                  </a:defRPr>
                </a:lvl1pPr>
                <a:lvl2pPr marL="457200" indent="0" algn="ctr" defTabSz="914400" rtl="0" eaLnBrk="1" latinLnBrk="0" hangingPunct="1">
                  <a:lnSpc>
                    <a:spcPct val="90000"/>
                  </a:lnSpc>
                  <a:spcBef>
                    <a:spcPts val="500"/>
                  </a:spcBef>
                  <a:buFont typeface="Arial" panose="020B0604020202020204" pitchFamily="34" charset="0"/>
                  <a:buNone/>
                  <a:defRPr sz="3800" kern="1200">
                    <a:solidFill>
                      <a:schemeClr val="bg1">
                        <a:lumMod val="95000"/>
                      </a:schemeClr>
                    </a:solidFill>
                    <a:latin typeface="Chu Van An" panose="02020603050405020304" pitchFamily="18" charset="0"/>
                    <a:ea typeface="+mn-ea"/>
                    <a:cs typeface="Chu Van An" panose="02020603050405020304" pitchFamily="18" charset="0"/>
                  </a:defRPr>
                </a:lvl2pPr>
                <a:lvl3pPr marL="914400" indent="0" algn="ctr" defTabSz="914400" rtl="0" eaLnBrk="1" latinLnBrk="0" hangingPunct="1">
                  <a:lnSpc>
                    <a:spcPct val="90000"/>
                  </a:lnSpc>
                  <a:spcBef>
                    <a:spcPts val="500"/>
                  </a:spcBef>
                  <a:buFont typeface="Arial" panose="020B0604020202020204" pitchFamily="34" charset="0"/>
                  <a:buNone/>
                  <a:defRPr sz="3800" kern="1200">
                    <a:solidFill>
                      <a:schemeClr val="bg1">
                        <a:lumMod val="95000"/>
                      </a:schemeClr>
                    </a:solidFill>
                    <a:latin typeface="Chu Van An" panose="02020603050405020304" pitchFamily="18" charset="0"/>
                    <a:ea typeface="+mn-ea"/>
                    <a:cs typeface="Chu Van An" panose="02020603050405020304" pitchFamily="18" charset="0"/>
                  </a:defRPr>
                </a:lvl3pPr>
                <a:lvl4pPr marL="1371600" indent="0" algn="ctr" defTabSz="914400" rtl="0" eaLnBrk="1" latinLnBrk="0" hangingPunct="1">
                  <a:lnSpc>
                    <a:spcPct val="90000"/>
                  </a:lnSpc>
                  <a:spcBef>
                    <a:spcPts val="500"/>
                  </a:spcBef>
                  <a:buFont typeface="Arial" panose="020B0604020202020204" pitchFamily="34" charset="0"/>
                  <a:buNone/>
                  <a:defRPr sz="3800" kern="1200">
                    <a:solidFill>
                      <a:schemeClr val="bg1">
                        <a:lumMod val="95000"/>
                      </a:schemeClr>
                    </a:solidFill>
                    <a:latin typeface="Chu Van An" panose="02020603050405020304" pitchFamily="18" charset="0"/>
                    <a:ea typeface="+mn-ea"/>
                    <a:cs typeface="Chu Van An" panose="02020603050405020304" pitchFamily="18" charset="0"/>
                  </a:defRPr>
                </a:lvl4pPr>
                <a:lvl5pPr marL="1828800" indent="0" algn="ctr" defTabSz="914400" rtl="0" eaLnBrk="1" latinLnBrk="0" hangingPunct="1">
                  <a:lnSpc>
                    <a:spcPct val="90000"/>
                  </a:lnSpc>
                  <a:spcBef>
                    <a:spcPts val="500"/>
                  </a:spcBef>
                  <a:buFont typeface="Arial" panose="020B0604020202020204" pitchFamily="34" charset="0"/>
                  <a:buNone/>
                  <a:defRPr sz="3800" kern="1200">
                    <a:solidFill>
                      <a:schemeClr val="bg1">
                        <a:lumMod val="95000"/>
                      </a:schemeClr>
                    </a:solidFill>
                    <a:latin typeface="Chu Van An" panose="02020603050405020304" pitchFamily="18" charset="0"/>
                    <a:ea typeface="+mn-ea"/>
                    <a:cs typeface="Chu Van An" panose="02020603050405020304" pitchFamily="18" charset="0"/>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1484313" indent="-1484313"/>
                <a:r>
                  <a:rPr lang="en-US" b="1">
                    <a:solidFill>
                      <a:srgbClr val="FF0000"/>
                    </a:solidFill>
                  </a:rPr>
                  <a:t>Câu </a:t>
                </a:r>
                <a:r>
                  <a:rPr lang="en-US" b="1">
                    <a:solidFill>
                      <a:srgbClr val="FF0000"/>
                    </a:solidFill>
                    <a:sym typeface="Wingdings" panose="05000000000000000000" pitchFamily="2" charset="2"/>
                  </a:rPr>
                  <a:t></a:t>
                </a:r>
                <a:r>
                  <a:rPr lang="en-US" b="1">
                    <a:solidFill>
                      <a:srgbClr val="FF0000"/>
                    </a:solidFill>
                  </a:rPr>
                  <a:t>. </a:t>
                </a:r>
                <a:r>
                  <a:rPr lang="en-US"/>
                  <a:t>Một hình trụ có bán kính đáy </a:t>
                </a:r>
                <a14:m>
                  <m:oMath xmlns:m="http://schemas.openxmlformats.org/officeDocument/2006/math">
                    <m:r>
                      <a:rPr lang="en-US" i="1">
                        <a:latin typeface="Cambria Math" panose="02040503050406030204" pitchFamily="18" charset="0"/>
                      </a:rPr>
                      <m:t>𝑟</m:t>
                    </m:r>
                    <m:r>
                      <a:rPr lang="en-US" i="1">
                        <a:latin typeface="Cambria Math" panose="02040503050406030204" pitchFamily="18" charset="0"/>
                      </a:rPr>
                      <m:t>=</m:t>
                    </m:r>
                    <m:r>
                      <a:rPr lang="en-US">
                        <a:latin typeface="Cambria Math" panose="02040503050406030204" pitchFamily="18" charset="0"/>
                      </a:rPr>
                      <m:t>5</m:t>
                    </m:r>
                    <m:r>
                      <a:rPr lang="en-US" i="1">
                        <a:latin typeface="Cambria Math" panose="02040503050406030204" pitchFamily="18" charset="0"/>
                      </a:rPr>
                      <m:t> </m:t>
                    </m:r>
                    <m:d>
                      <m:dPr>
                        <m:ctrlPr>
                          <a:rPr lang="en-US" i="1">
                            <a:latin typeface="Cambria Math"/>
                          </a:rPr>
                        </m:ctrlPr>
                      </m:dPr>
                      <m:e>
                        <m:r>
                          <a:rPr lang="en-US" b="1" i="1">
                            <a:latin typeface="Cambria Math" panose="02040503050406030204" pitchFamily="18" charset="0"/>
                          </a:rPr>
                          <m:t>𝒄𝒎</m:t>
                        </m:r>
                      </m:e>
                    </m:d>
                  </m:oMath>
                </a14:m>
                <a:r>
                  <a:rPr lang="en-US"/>
                  <a:t>, chiều cao </a:t>
                </a:r>
                <a14:m>
                  <m:oMath xmlns:m="http://schemas.openxmlformats.org/officeDocument/2006/math">
                    <m:r>
                      <a:rPr lang="en-US" i="1">
                        <a:latin typeface="Cambria Math" panose="02040503050406030204" pitchFamily="18" charset="0"/>
                      </a:rPr>
                      <m:t>h</m:t>
                    </m:r>
                    <m:r>
                      <a:rPr lang="en-US" i="1">
                        <a:latin typeface="Cambria Math" panose="02040503050406030204" pitchFamily="18" charset="0"/>
                      </a:rPr>
                      <m:t>=</m:t>
                    </m:r>
                    <m:r>
                      <a:rPr lang="en-US">
                        <a:latin typeface="Cambria Math" panose="02040503050406030204" pitchFamily="18" charset="0"/>
                      </a:rPr>
                      <m:t>7</m:t>
                    </m:r>
                    <m:r>
                      <a:rPr lang="en-US" i="1">
                        <a:latin typeface="Cambria Math" panose="02040503050406030204" pitchFamily="18" charset="0"/>
                      </a:rPr>
                      <m:t> </m:t>
                    </m:r>
                    <m:d>
                      <m:dPr>
                        <m:ctrlPr>
                          <a:rPr lang="en-US" i="1">
                            <a:latin typeface="Cambria Math"/>
                          </a:rPr>
                        </m:ctrlPr>
                      </m:dPr>
                      <m:e>
                        <m:r>
                          <a:rPr lang="en-US" b="1" i="1">
                            <a:latin typeface="Cambria Math" panose="02040503050406030204" pitchFamily="18" charset="0"/>
                          </a:rPr>
                          <m:t>𝒄𝒎</m:t>
                        </m:r>
                      </m:e>
                    </m:d>
                  </m:oMath>
                </a14:m>
                <a:r>
                  <a:rPr lang="en-US"/>
                  <a:t>. Diện tích xung quanh của hình trụ này là:</a:t>
                </a:r>
              </a:p>
              <a:p>
                <a:r>
                  <a:rPr lang="en-US" b="1"/>
                  <a:t>		Ⓐ. </a:t>
                </a:r>
                <a14:m>
                  <m:oMath xmlns:m="http://schemas.openxmlformats.org/officeDocument/2006/math">
                    <m:r>
                      <a:rPr lang="en-US">
                        <a:latin typeface="Cambria Math" panose="02040503050406030204" pitchFamily="18" charset="0"/>
                      </a:rPr>
                      <m:t>35</m:t>
                    </m:r>
                    <m:r>
                      <a:rPr lang="en-US" i="1">
                        <a:latin typeface="Cambria Math" panose="02040503050406030204" pitchFamily="18" charset="0"/>
                      </a:rPr>
                      <m:t>𝜋</m:t>
                    </m:r>
                    <m:r>
                      <a:rPr lang="en-US" i="1">
                        <a:latin typeface="Cambria Math" panose="02040503050406030204" pitchFamily="18" charset="0"/>
                      </a:rPr>
                      <m:t> </m:t>
                    </m:r>
                    <m:d>
                      <m:dPr>
                        <m:ctrlPr>
                          <a:rPr lang="en-US" i="1">
                            <a:latin typeface="Cambria Math"/>
                          </a:rPr>
                        </m:ctrlPr>
                      </m:dPr>
                      <m:e>
                        <m:r>
                          <a:rPr lang="en-US" b="1" i="1">
                            <a:latin typeface="Cambria Math" panose="02040503050406030204" pitchFamily="18" charset="0"/>
                          </a:rPr>
                          <m:t>𝒄</m:t>
                        </m:r>
                        <m:sSup>
                          <m:sSupPr>
                            <m:ctrlPr>
                              <a:rPr lang="en-US" i="1">
                                <a:latin typeface="Cambria Math"/>
                              </a:rPr>
                            </m:ctrlPr>
                          </m:sSupPr>
                          <m:e>
                            <m:r>
                              <a:rPr lang="en-US" b="1" i="1">
                                <a:latin typeface="Cambria Math" panose="02040503050406030204" pitchFamily="18" charset="0"/>
                              </a:rPr>
                              <m:t>𝒎</m:t>
                            </m:r>
                          </m:e>
                          <m:sup>
                            <m:r>
                              <a:rPr lang="en-US">
                                <a:latin typeface="Cambria Math" panose="02040503050406030204" pitchFamily="18" charset="0"/>
                              </a:rPr>
                              <m:t>2</m:t>
                            </m:r>
                          </m:sup>
                        </m:sSup>
                      </m:e>
                    </m:d>
                  </m:oMath>
                </a14:m>
                <a:r>
                  <a:rPr lang="en-US"/>
                  <a:t>.		</a:t>
                </a:r>
                <a:r>
                  <a:rPr lang="en-US" b="1"/>
                  <a:t>Ⓑ. </a:t>
                </a:r>
                <a14:m>
                  <m:oMath xmlns:m="http://schemas.openxmlformats.org/officeDocument/2006/math">
                    <m:r>
                      <a:rPr lang="en-US">
                        <a:latin typeface="Cambria Math" panose="02040503050406030204" pitchFamily="18" charset="0"/>
                      </a:rPr>
                      <m:t>70</m:t>
                    </m:r>
                    <m:r>
                      <a:rPr lang="en-US" i="1">
                        <a:latin typeface="Cambria Math" panose="02040503050406030204" pitchFamily="18" charset="0"/>
                      </a:rPr>
                      <m:t>𝜋</m:t>
                    </m:r>
                    <m:r>
                      <a:rPr lang="en-US" i="1">
                        <a:latin typeface="Cambria Math" panose="02040503050406030204" pitchFamily="18" charset="0"/>
                      </a:rPr>
                      <m:t> </m:t>
                    </m:r>
                    <m:d>
                      <m:dPr>
                        <m:ctrlPr>
                          <a:rPr lang="en-US" i="1">
                            <a:latin typeface="Cambria Math"/>
                          </a:rPr>
                        </m:ctrlPr>
                      </m:dPr>
                      <m:e>
                        <m:r>
                          <a:rPr lang="en-US" b="1" i="1">
                            <a:latin typeface="Cambria Math" panose="02040503050406030204" pitchFamily="18" charset="0"/>
                          </a:rPr>
                          <m:t>𝒄</m:t>
                        </m:r>
                        <m:sSup>
                          <m:sSupPr>
                            <m:ctrlPr>
                              <a:rPr lang="en-US" i="1">
                                <a:latin typeface="Cambria Math"/>
                              </a:rPr>
                            </m:ctrlPr>
                          </m:sSupPr>
                          <m:e>
                            <m:r>
                              <a:rPr lang="en-US" b="1" i="1">
                                <a:latin typeface="Cambria Math" panose="02040503050406030204" pitchFamily="18" charset="0"/>
                              </a:rPr>
                              <m:t>𝒎</m:t>
                            </m:r>
                          </m:e>
                          <m:sup>
                            <m:r>
                              <a:rPr lang="en-US">
                                <a:latin typeface="Cambria Math" panose="02040503050406030204" pitchFamily="18" charset="0"/>
                              </a:rPr>
                              <m:t>2</m:t>
                            </m:r>
                          </m:sup>
                        </m:sSup>
                      </m:e>
                    </m:d>
                  </m:oMath>
                </a14:m>
                <a:r>
                  <a:rPr lang="en-US"/>
                  <a:t>.	</a:t>
                </a:r>
              </a:p>
              <a:p>
                <a:r>
                  <a:rPr lang="en-US" b="1"/>
                  <a:t>		Ⓒ. </a:t>
                </a:r>
                <a14:m>
                  <m:oMath xmlns:m="http://schemas.openxmlformats.org/officeDocument/2006/math">
                    <m:f>
                      <m:fPr>
                        <m:ctrlPr>
                          <a:rPr lang="en-US" i="1">
                            <a:latin typeface="Cambria Math"/>
                          </a:rPr>
                        </m:ctrlPr>
                      </m:fPr>
                      <m:num>
                        <m:r>
                          <a:rPr lang="en-US">
                            <a:latin typeface="Cambria Math" panose="02040503050406030204" pitchFamily="18" charset="0"/>
                          </a:rPr>
                          <m:t>70</m:t>
                        </m:r>
                      </m:num>
                      <m:den>
                        <m:r>
                          <a:rPr lang="en-US">
                            <a:latin typeface="Cambria Math" panose="02040503050406030204" pitchFamily="18" charset="0"/>
                          </a:rPr>
                          <m:t>3</m:t>
                        </m:r>
                      </m:den>
                    </m:f>
                    <m:r>
                      <a:rPr lang="en-US" i="1">
                        <a:latin typeface="Cambria Math" panose="02040503050406030204" pitchFamily="18" charset="0"/>
                      </a:rPr>
                      <m:t>𝜋</m:t>
                    </m:r>
                    <m:r>
                      <a:rPr lang="en-US" i="1">
                        <a:latin typeface="Cambria Math" panose="02040503050406030204" pitchFamily="18" charset="0"/>
                      </a:rPr>
                      <m:t> </m:t>
                    </m:r>
                    <m:d>
                      <m:dPr>
                        <m:ctrlPr>
                          <a:rPr lang="en-US" i="1">
                            <a:latin typeface="Cambria Math"/>
                          </a:rPr>
                        </m:ctrlPr>
                      </m:dPr>
                      <m:e>
                        <m:r>
                          <a:rPr lang="en-US" b="1" i="1">
                            <a:latin typeface="Cambria Math" panose="02040503050406030204" pitchFamily="18" charset="0"/>
                          </a:rPr>
                          <m:t>𝒄</m:t>
                        </m:r>
                        <m:sSup>
                          <m:sSupPr>
                            <m:ctrlPr>
                              <a:rPr lang="en-US" i="1">
                                <a:latin typeface="Cambria Math"/>
                              </a:rPr>
                            </m:ctrlPr>
                          </m:sSupPr>
                          <m:e>
                            <m:r>
                              <a:rPr lang="en-US" b="1" i="1">
                                <a:latin typeface="Cambria Math" panose="02040503050406030204" pitchFamily="18" charset="0"/>
                              </a:rPr>
                              <m:t>𝒎</m:t>
                            </m:r>
                          </m:e>
                          <m:sup>
                            <m:r>
                              <a:rPr lang="en-US">
                                <a:latin typeface="Cambria Math" panose="02040503050406030204" pitchFamily="18" charset="0"/>
                              </a:rPr>
                              <m:t>2</m:t>
                            </m:r>
                          </m:sup>
                        </m:sSup>
                      </m:e>
                    </m:d>
                  </m:oMath>
                </a14:m>
                <a:r>
                  <a:rPr lang="en-US"/>
                  <a:t>.		</a:t>
                </a:r>
                <a:r>
                  <a:rPr lang="en-US" b="1"/>
                  <a:t>Ⓓ. </a:t>
                </a:r>
                <a14:m>
                  <m:oMath xmlns:m="http://schemas.openxmlformats.org/officeDocument/2006/math">
                    <m:f>
                      <m:fPr>
                        <m:ctrlPr>
                          <a:rPr lang="en-US" i="1">
                            <a:latin typeface="Cambria Math"/>
                          </a:rPr>
                        </m:ctrlPr>
                      </m:fPr>
                      <m:num>
                        <m:r>
                          <a:rPr lang="en-US">
                            <a:latin typeface="Cambria Math" panose="02040503050406030204" pitchFamily="18" charset="0"/>
                          </a:rPr>
                          <m:t>35</m:t>
                        </m:r>
                      </m:num>
                      <m:den>
                        <m:r>
                          <a:rPr lang="en-US">
                            <a:latin typeface="Cambria Math" panose="02040503050406030204" pitchFamily="18" charset="0"/>
                          </a:rPr>
                          <m:t>3</m:t>
                        </m:r>
                      </m:den>
                    </m:f>
                    <m:r>
                      <a:rPr lang="en-US" i="1">
                        <a:latin typeface="Cambria Math" panose="02040503050406030204" pitchFamily="18" charset="0"/>
                      </a:rPr>
                      <m:t>𝜋</m:t>
                    </m:r>
                    <m:r>
                      <a:rPr lang="en-US" i="1">
                        <a:latin typeface="Cambria Math" panose="02040503050406030204" pitchFamily="18" charset="0"/>
                      </a:rPr>
                      <m:t> </m:t>
                    </m:r>
                    <m:d>
                      <m:dPr>
                        <m:ctrlPr>
                          <a:rPr lang="en-US" i="1">
                            <a:latin typeface="Cambria Math"/>
                          </a:rPr>
                        </m:ctrlPr>
                      </m:dPr>
                      <m:e>
                        <m:r>
                          <a:rPr lang="en-US" b="1" i="1">
                            <a:latin typeface="Cambria Math" panose="02040503050406030204" pitchFamily="18" charset="0"/>
                          </a:rPr>
                          <m:t>𝒄</m:t>
                        </m:r>
                        <m:sSup>
                          <m:sSupPr>
                            <m:ctrlPr>
                              <a:rPr lang="en-US" i="1">
                                <a:latin typeface="Cambria Math"/>
                              </a:rPr>
                            </m:ctrlPr>
                          </m:sSupPr>
                          <m:e>
                            <m:r>
                              <a:rPr lang="en-US" b="1" i="1">
                                <a:latin typeface="Cambria Math" panose="02040503050406030204" pitchFamily="18" charset="0"/>
                              </a:rPr>
                              <m:t>𝒎</m:t>
                            </m:r>
                          </m:e>
                          <m:sup>
                            <m:r>
                              <a:rPr lang="en-US">
                                <a:latin typeface="Cambria Math" panose="02040503050406030204" pitchFamily="18" charset="0"/>
                              </a:rPr>
                              <m:t>2</m:t>
                            </m:r>
                          </m:sup>
                        </m:sSup>
                      </m:e>
                    </m:d>
                  </m:oMath>
                </a14:m>
                <a:endParaRPr lang="en-US"/>
              </a:p>
            </p:txBody>
          </p:sp>
        </mc:Choice>
        <mc:Fallback xmlns="">
          <p:sp>
            <p:nvSpPr>
              <p:cNvPr id="25" name="Content Placeholder 2">
                <a:extLst>
                  <a:ext uri="{FF2B5EF4-FFF2-40B4-BE49-F238E27FC236}">
                    <a16:creationId xmlns:a16="http://schemas.microsoft.com/office/drawing/2014/main" id="{1CB4C6FF-9D2A-4DB8-995D-95E7EA1CCA0B}"/>
                  </a:ext>
                </a:extLst>
              </p:cNvPr>
              <p:cNvSpPr txBox="1">
                <a:spLocks noRot="1" noChangeAspect="1" noMove="1" noResize="1" noEditPoints="1" noAdjustHandles="1" noChangeArrowheads="1" noChangeShapeType="1" noTextEdit="1"/>
              </p:cNvSpPr>
              <p:nvPr/>
            </p:nvSpPr>
            <p:spPr>
              <a:xfrm>
                <a:off x="139583" y="907512"/>
                <a:ext cx="11951976" cy="2714823"/>
              </a:xfrm>
              <a:prstGeom prst="rect">
                <a:avLst/>
              </a:prstGeom>
              <a:blipFill>
                <a:blip r:embed="rId5"/>
                <a:stretch>
                  <a:fillRect l="-1274" t="-4698"/>
                </a:stretch>
              </a:blipFill>
              <a:ln>
                <a:solidFill>
                  <a:srgbClr val="0000CC"/>
                </a:solidFill>
                <a:prstDash val="sysDash"/>
              </a:ln>
            </p:spPr>
            <p:txBody>
              <a:bodyPr/>
              <a:lstStyle/>
              <a:p>
                <a:r>
                  <a:rPr lang="en-US">
                    <a:noFill/>
                  </a:rPr>
                  <a:t> </a:t>
                </a:r>
              </a:p>
            </p:txBody>
          </p:sp>
        </mc:Fallback>
      </mc:AlternateContent>
      <p:sp>
        <p:nvSpPr>
          <p:cNvPr id="2" name="Oval 1">
            <a:extLst>
              <a:ext uri="{FF2B5EF4-FFF2-40B4-BE49-F238E27FC236}">
                <a16:creationId xmlns="" xmlns:a16="http://schemas.microsoft.com/office/drawing/2014/main" id="{B115D1D0-0856-44C3-9772-421F7E3019E3}"/>
              </a:ext>
            </a:extLst>
          </p:cNvPr>
          <p:cNvSpPr/>
          <p:nvPr/>
        </p:nvSpPr>
        <p:spPr>
          <a:xfrm>
            <a:off x="2007055" y="2612516"/>
            <a:ext cx="603482" cy="568036"/>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mc:AlternateContent xmlns:mc="http://schemas.openxmlformats.org/markup-compatibility/2006" xmlns:a14="http://schemas.microsoft.com/office/drawing/2010/main">
        <mc:Choice Requires="a14">
          <p:sp>
            <p:nvSpPr>
              <p:cNvPr id="14" name="Content Placeholder 2">
                <a:extLst>
                  <a:ext uri="{FF2B5EF4-FFF2-40B4-BE49-F238E27FC236}">
                    <a16:creationId xmlns="" xmlns:a16="http://schemas.microsoft.com/office/drawing/2014/main" id="{29564E12-EB90-414C-B802-FE38DAC3540A}"/>
                  </a:ext>
                </a:extLst>
              </p:cNvPr>
              <p:cNvSpPr txBox="1">
                <a:spLocks/>
              </p:cNvSpPr>
              <p:nvPr/>
            </p:nvSpPr>
            <p:spPr>
              <a:xfrm>
                <a:off x="145257" y="3695134"/>
                <a:ext cx="11938556" cy="3045360"/>
              </a:xfrm>
              <a:prstGeom prst="rect">
                <a:avLst/>
              </a:prstGeom>
              <a:solidFill>
                <a:srgbClr val="CCFFFF"/>
              </a:solidFill>
              <a:ln>
                <a:solidFill>
                  <a:srgbClr val="0000CC"/>
                </a:solidFill>
                <a:prstDash val="sysDot"/>
              </a:ln>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3200" kern="1200">
                    <a:solidFill>
                      <a:srgbClr val="000066"/>
                    </a:solidFill>
                    <a:latin typeface="Chu Van An" panose="02020603050405020304" pitchFamily="18" charset="0"/>
                    <a:ea typeface="+mn-ea"/>
                    <a:cs typeface="Chu Van An" panose="02020603050405020304" pitchFamily="18" charset="0"/>
                  </a:defRPr>
                </a:lvl1pPr>
                <a:lvl2pPr marL="457200" indent="0" algn="ctr" defTabSz="914400" rtl="0" eaLnBrk="1" latinLnBrk="0" hangingPunct="1">
                  <a:lnSpc>
                    <a:spcPct val="90000"/>
                  </a:lnSpc>
                  <a:spcBef>
                    <a:spcPts val="500"/>
                  </a:spcBef>
                  <a:buFont typeface="Arial" panose="020B0604020202020204" pitchFamily="34" charset="0"/>
                  <a:buNone/>
                  <a:defRPr sz="3800" kern="1200">
                    <a:solidFill>
                      <a:schemeClr val="bg1">
                        <a:lumMod val="95000"/>
                      </a:schemeClr>
                    </a:solidFill>
                    <a:latin typeface="Chu Van An" panose="02020603050405020304" pitchFamily="18" charset="0"/>
                    <a:ea typeface="+mn-ea"/>
                    <a:cs typeface="Chu Van An" panose="02020603050405020304" pitchFamily="18" charset="0"/>
                  </a:defRPr>
                </a:lvl2pPr>
                <a:lvl3pPr marL="914400" indent="0" algn="ctr" defTabSz="914400" rtl="0" eaLnBrk="1" latinLnBrk="0" hangingPunct="1">
                  <a:lnSpc>
                    <a:spcPct val="90000"/>
                  </a:lnSpc>
                  <a:spcBef>
                    <a:spcPts val="500"/>
                  </a:spcBef>
                  <a:buFont typeface="Arial" panose="020B0604020202020204" pitchFamily="34" charset="0"/>
                  <a:buNone/>
                  <a:defRPr sz="3800" kern="1200">
                    <a:solidFill>
                      <a:schemeClr val="bg1">
                        <a:lumMod val="95000"/>
                      </a:schemeClr>
                    </a:solidFill>
                    <a:latin typeface="Chu Van An" panose="02020603050405020304" pitchFamily="18" charset="0"/>
                    <a:ea typeface="+mn-ea"/>
                    <a:cs typeface="Chu Van An" panose="02020603050405020304" pitchFamily="18" charset="0"/>
                  </a:defRPr>
                </a:lvl3pPr>
                <a:lvl4pPr marL="1371600" indent="0" algn="ctr" defTabSz="914400" rtl="0" eaLnBrk="1" latinLnBrk="0" hangingPunct="1">
                  <a:lnSpc>
                    <a:spcPct val="90000"/>
                  </a:lnSpc>
                  <a:spcBef>
                    <a:spcPts val="500"/>
                  </a:spcBef>
                  <a:buFont typeface="Arial" panose="020B0604020202020204" pitchFamily="34" charset="0"/>
                  <a:buNone/>
                  <a:defRPr sz="3800" kern="1200">
                    <a:solidFill>
                      <a:schemeClr val="bg1">
                        <a:lumMod val="95000"/>
                      </a:schemeClr>
                    </a:solidFill>
                    <a:latin typeface="Chu Van An" panose="02020603050405020304" pitchFamily="18" charset="0"/>
                    <a:ea typeface="+mn-ea"/>
                    <a:cs typeface="Chu Van An" panose="02020603050405020304" pitchFamily="18" charset="0"/>
                  </a:defRPr>
                </a:lvl4pPr>
                <a:lvl5pPr marL="1828800" indent="0" algn="ctr" defTabSz="914400" rtl="0" eaLnBrk="1" latinLnBrk="0" hangingPunct="1">
                  <a:lnSpc>
                    <a:spcPct val="90000"/>
                  </a:lnSpc>
                  <a:spcBef>
                    <a:spcPts val="500"/>
                  </a:spcBef>
                  <a:buFont typeface="Arial" panose="020B0604020202020204" pitchFamily="34" charset="0"/>
                  <a:buNone/>
                  <a:defRPr sz="3800" kern="1200">
                    <a:solidFill>
                      <a:schemeClr val="bg1">
                        <a:lumMod val="95000"/>
                      </a:schemeClr>
                    </a:solidFill>
                    <a:latin typeface="Chu Van An" panose="02020603050405020304" pitchFamily="18" charset="0"/>
                    <a:ea typeface="+mn-ea"/>
                    <a:cs typeface="Chu Van An" panose="02020603050405020304" pitchFamily="18" charset="0"/>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b="1">
                    <a:solidFill>
                      <a:srgbClr val="FF0000"/>
                    </a:solidFill>
                    <a:sym typeface="Wingdings" panose="05000000000000000000" pitchFamily="2" charset="2"/>
                  </a:rPr>
                  <a:t>. </a:t>
                </a:r>
                <a:r>
                  <a:rPr lang="en-US" b="1">
                    <a:solidFill>
                      <a:srgbClr val="FF0000"/>
                    </a:solidFill>
                  </a:rPr>
                  <a:t>Lời giải:</a:t>
                </a:r>
              </a:p>
              <a:p>
                <a:pPr indent="569913"/>
                <a:r>
                  <a:rPr lang="vi-VN" b="1">
                    <a:solidFill>
                      <a:srgbClr val="FF0000"/>
                    </a:solidFill>
                    <a:sym typeface="Wingdings" panose="05000000000000000000" pitchFamily="2" charset="2"/>
                  </a:rPr>
                  <a:t></a:t>
                </a:r>
                <a:r>
                  <a:rPr lang="nl-NL">
                    <a:sym typeface="Wingdings 2" panose="05020102010507070707" pitchFamily="18" charset="2"/>
                  </a:rPr>
                  <a:t> </a:t>
                </a:r>
                <a:r>
                  <a:rPr lang="nl-NL"/>
                  <a:t>Ta có</a:t>
                </a:r>
                <a:r>
                  <a:rPr lang="en-US"/>
                  <a:t>: </a:t>
                </a:r>
                <a14:m>
                  <m:oMath xmlns:m="http://schemas.openxmlformats.org/officeDocument/2006/math">
                    <m:sSub>
                      <m:sSubPr>
                        <m:ctrlPr>
                          <a:rPr lang="en-US" i="1">
                            <a:latin typeface="Cambria Math"/>
                          </a:rPr>
                        </m:ctrlPr>
                      </m:sSubPr>
                      <m:e>
                        <m:r>
                          <a:rPr lang="en-US" i="1">
                            <a:latin typeface="Cambria Math" panose="02040503050406030204" pitchFamily="18" charset="0"/>
                          </a:rPr>
                          <m:t>𝑆</m:t>
                        </m:r>
                      </m:e>
                      <m:sub>
                        <m:r>
                          <a:rPr lang="en-US" i="1">
                            <a:latin typeface="Cambria Math" panose="02040503050406030204" pitchFamily="18" charset="0"/>
                          </a:rPr>
                          <m:t>𝑥𝑞</m:t>
                        </m:r>
                      </m:sub>
                    </m:sSub>
                    <m:r>
                      <a:rPr lang="en-US" i="1">
                        <a:latin typeface="Cambria Math" panose="02040503050406030204" pitchFamily="18" charset="0"/>
                      </a:rPr>
                      <m:t>=</m:t>
                    </m:r>
                    <m:r>
                      <a:rPr lang="en-US">
                        <a:latin typeface="Cambria Math" panose="02040503050406030204" pitchFamily="18" charset="0"/>
                      </a:rPr>
                      <m:t>2</m:t>
                    </m:r>
                    <m:r>
                      <a:rPr lang="en-US" i="1">
                        <a:latin typeface="Cambria Math" panose="02040503050406030204" pitchFamily="18" charset="0"/>
                      </a:rPr>
                      <m:t>𝜋</m:t>
                    </m:r>
                    <m:r>
                      <a:rPr lang="en-US" i="1">
                        <a:latin typeface="Cambria Math" panose="02040503050406030204" pitchFamily="18" charset="0"/>
                      </a:rPr>
                      <m:t>𝑟h</m:t>
                    </m:r>
                    <m:r>
                      <a:rPr lang="en-US" i="1">
                        <a:latin typeface="Cambria Math" panose="02040503050406030204" pitchFamily="18" charset="0"/>
                      </a:rPr>
                      <m:t>=</m:t>
                    </m:r>
                    <m:r>
                      <a:rPr lang="en-US">
                        <a:latin typeface="Cambria Math" panose="02040503050406030204" pitchFamily="18" charset="0"/>
                      </a:rPr>
                      <m:t>2</m:t>
                    </m:r>
                    <m:r>
                      <a:rPr lang="en-US" i="1">
                        <a:latin typeface="Cambria Math" panose="02040503050406030204" pitchFamily="18" charset="0"/>
                      </a:rPr>
                      <m:t>𝜋</m:t>
                    </m:r>
                    <m:r>
                      <a:rPr lang="en-US">
                        <a:latin typeface="Cambria Math" panose="02040503050406030204" pitchFamily="18" charset="0"/>
                      </a:rPr>
                      <m:t>.5.7</m:t>
                    </m:r>
                    <m:r>
                      <a:rPr lang="en-US" i="1">
                        <a:latin typeface="Cambria Math" panose="02040503050406030204" pitchFamily="18" charset="0"/>
                      </a:rPr>
                      <m:t>=</m:t>
                    </m:r>
                    <m:r>
                      <a:rPr lang="en-US">
                        <a:latin typeface="Cambria Math" panose="02040503050406030204" pitchFamily="18" charset="0"/>
                      </a:rPr>
                      <m:t>70</m:t>
                    </m:r>
                    <m:r>
                      <a:rPr lang="en-US" i="1">
                        <a:latin typeface="Cambria Math" panose="02040503050406030204" pitchFamily="18" charset="0"/>
                      </a:rPr>
                      <m:t>𝜋</m:t>
                    </m:r>
                    <m:r>
                      <a:rPr lang="en-US" i="1">
                        <a:latin typeface="Cambria Math" panose="02040503050406030204" pitchFamily="18" charset="0"/>
                      </a:rPr>
                      <m:t> </m:t>
                    </m:r>
                    <m:d>
                      <m:dPr>
                        <m:ctrlPr>
                          <a:rPr lang="en-US" i="1">
                            <a:latin typeface="Cambria Math"/>
                          </a:rPr>
                        </m:ctrlPr>
                      </m:dPr>
                      <m:e>
                        <m:r>
                          <a:rPr lang="en-US" b="1" i="1">
                            <a:latin typeface="Cambria Math" panose="02040503050406030204" pitchFamily="18" charset="0"/>
                          </a:rPr>
                          <m:t>𝒄</m:t>
                        </m:r>
                        <m:sSup>
                          <m:sSupPr>
                            <m:ctrlPr>
                              <a:rPr lang="en-US" i="1">
                                <a:latin typeface="Cambria Math"/>
                              </a:rPr>
                            </m:ctrlPr>
                          </m:sSupPr>
                          <m:e>
                            <m:r>
                              <a:rPr lang="en-US" b="1" i="1">
                                <a:latin typeface="Cambria Math" panose="02040503050406030204" pitchFamily="18" charset="0"/>
                              </a:rPr>
                              <m:t>𝒎</m:t>
                            </m:r>
                          </m:e>
                          <m:sup>
                            <m:r>
                              <a:rPr lang="en-US">
                                <a:latin typeface="Cambria Math" panose="02040503050406030204" pitchFamily="18" charset="0"/>
                              </a:rPr>
                              <m:t>2</m:t>
                            </m:r>
                          </m:sup>
                        </m:sSup>
                      </m:e>
                    </m:d>
                  </m:oMath>
                </a14:m>
                <a:r>
                  <a:rPr lang="en-US"/>
                  <a:t>.</a:t>
                </a:r>
              </a:p>
              <a:p>
                <a:pPr indent="568325"/>
                <a:r>
                  <a:rPr lang="en-US" b="1">
                    <a:solidFill>
                      <a:srgbClr val="FF0000"/>
                    </a:solidFill>
                    <a:sym typeface="Wingdings" panose="05000000000000000000" pitchFamily="2" charset="2"/>
                  </a:rPr>
                  <a:t> </a:t>
                </a:r>
                <a:r>
                  <a:rPr lang="en-US" b="1"/>
                  <a:t>Chọn C</a:t>
                </a:r>
                <a:endParaRPr lang="en-US"/>
              </a:p>
              <a:p>
                <a:pPr indent="568325"/>
                <a:r>
                  <a:rPr lang="vi-VN" b="1">
                    <a:solidFill>
                      <a:srgbClr val="FF0000"/>
                    </a:solidFill>
                    <a:sym typeface="Wingdings" panose="05000000000000000000" pitchFamily="2" charset="2"/>
                  </a:rPr>
                  <a:t></a:t>
                </a:r>
                <a:r>
                  <a:rPr lang="en-US" b="1">
                    <a:solidFill>
                      <a:srgbClr val="FF0000"/>
                    </a:solidFill>
                    <a:sym typeface="Wingdings" panose="05000000000000000000" pitchFamily="2" charset="2"/>
                  </a:rPr>
                  <a:t> </a:t>
                </a:r>
                <a:r>
                  <a:rPr lang="vi-VN" b="1">
                    <a:solidFill>
                      <a:srgbClr val="002060"/>
                    </a:solidFill>
                  </a:rPr>
                  <a:t>P</a:t>
                </a:r>
                <a:r>
                  <a:rPr lang="en-US" b="1">
                    <a:solidFill>
                      <a:srgbClr val="002060"/>
                    </a:solidFill>
                  </a:rPr>
                  <a:t>hương pháp</a:t>
                </a:r>
                <a:r>
                  <a:rPr lang="vi-VN" b="1">
                    <a:solidFill>
                      <a:srgbClr val="002060"/>
                    </a:solidFill>
                  </a:rPr>
                  <a:t> nhanh</a:t>
                </a:r>
                <a:endParaRPr lang="en-US">
                  <a:solidFill>
                    <a:srgbClr val="002060"/>
                  </a:solidFill>
                </a:endParaRPr>
              </a:p>
              <a:p>
                <a:pPr indent="749300"/>
                <a:r>
                  <a:rPr lang="en-US" b="1">
                    <a:solidFill>
                      <a:srgbClr val="FF0000"/>
                    </a:solidFill>
                    <a:sym typeface="Wingdings" panose="05000000000000000000" pitchFamily="2" charset="2"/>
                  </a:rPr>
                  <a:t></a:t>
                </a:r>
                <a:r>
                  <a:rPr lang="vi-VN" b="1"/>
                  <a:t> Sử dụng công thức </a:t>
                </a:r>
                <a:r>
                  <a:rPr lang="en-US"/>
                  <a:t> </a:t>
                </a:r>
                <a14:m>
                  <m:oMath xmlns:m="http://schemas.openxmlformats.org/officeDocument/2006/math">
                    <m:sSub>
                      <m:sSubPr>
                        <m:ctrlPr>
                          <a:rPr lang="en-US" i="1">
                            <a:latin typeface="Cambria Math"/>
                          </a:rPr>
                        </m:ctrlPr>
                      </m:sSubPr>
                      <m:e>
                        <m:r>
                          <a:rPr lang="en-US" i="1">
                            <a:latin typeface="Cambria Math" panose="02040503050406030204" pitchFamily="18" charset="0"/>
                          </a:rPr>
                          <m:t>𝑆</m:t>
                        </m:r>
                      </m:e>
                      <m:sub>
                        <m:r>
                          <a:rPr lang="en-US" i="1">
                            <a:latin typeface="Cambria Math" panose="02040503050406030204" pitchFamily="18" charset="0"/>
                          </a:rPr>
                          <m:t>𝑥𝑞</m:t>
                        </m:r>
                      </m:sub>
                    </m:sSub>
                    <m:r>
                      <a:rPr lang="en-US" i="1">
                        <a:latin typeface="Cambria Math" panose="02040503050406030204" pitchFamily="18" charset="0"/>
                      </a:rPr>
                      <m:t>=</m:t>
                    </m:r>
                    <m:r>
                      <a:rPr lang="en-US">
                        <a:latin typeface="Cambria Math" panose="02040503050406030204" pitchFamily="18" charset="0"/>
                      </a:rPr>
                      <m:t>2</m:t>
                    </m:r>
                    <m:r>
                      <a:rPr lang="en-US" i="1">
                        <a:latin typeface="Cambria Math" panose="02040503050406030204" pitchFamily="18" charset="0"/>
                      </a:rPr>
                      <m:t>𝜋</m:t>
                    </m:r>
                    <m:r>
                      <a:rPr lang="en-US" i="1">
                        <a:latin typeface="Cambria Math" panose="02040503050406030204" pitchFamily="18" charset="0"/>
                      </a:rPr>
                      <m:t>𝑟𝑙</m:t>
                    </m:r>
                  </m:oMath>
                </a14:m>
                <a:endParaRPr lang="en-US"/>
              </a:p>
            </p:txBody>
          </p:sp>
        </mc:Choice>
        <mc:Fallback xmlns="">
          <p:sp>
            <p:nvSpPr>
              <p:cNvPr id="14" name="Content Placeholder 2">
                <a:extLst>
                  <a:ext uri="{FF2B5EF4-FFF2-40B4-BE49-F238E27FC236}">
                    <a16:creationId xmlns:a16="http://schemas.microsoft.com/office/drawing/2014/main" id="{29564E12-EB90-414C-B802-FE38DAC3540A}"/>
                  </a:ext>
                </a:extLst>
              </p:cNvPr>
              <p:cNvSpPr txBox="1">
                <a:spLocks noRot="1" noChangeAspect="1" noMove="1" noResize="1" noEditPoints="1" noAdjustHandles="1" noChangeArrowheads="1" noChangeShapeType="1" noTextEdit="1"/>
              </p:cNvSpPr>
              <p:nvPr/>
            </p:nvSpPr>
            <p:spPr>
              <a:xfrm>
                <a:off x="145257" y="3695134"/>
                <a:ext cx="11938556" cy="3045360"/>
              </a:xfrm>
              <a:prstGeom prst="rect">
                <a:avLst/>
              </a:prstGeom>
              <a:blipFill>
                <a:blip r:embed="rId6"/>
                <a:stretch>
                  <a:fillRect l="-1276" t="-4183"/>
                </a:stretch>
              </a:blipFill>
              <a:ln>
                <a:solidFill>
                  <a:srgbClr val="0000CC"/>
                </a:solidFill>
                <a:prstDash val="sysDot"/>
              </a:ln>
            </p:spPr>
            <p:txBody>
              <a:bodyPr/>
              <a:lstStyle/>
              <a:p>
                <a:r>
                  <a:rPr lang="en-US">
                    <a:noFill/>
                  </a:rPr>
                  <a:t> </a:t>
                </a:r>
              </a:p>
            </p:txBody>
          </p:sp>
        </mc:Fallback>
      </mc:AlternateContent>
    </p:spTree>
    <p:extLst>
      <p:ext uri="{BB962C8B-B14F-4D97-AF65-F5344CB8AC3E}">
        <p14:creationId xmlns:p14="http://schemas.microsoft.com/office/powerpoint/2010/main" val="253991858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5">
                                            <p:bg/>
                                          </p:spTgt>
                                        </p:tgtEl>
                                        <p:attrNameLst>
                                          <p:attrName>style.visibility</p:attrName>
                                        </p:attrNameLst>
                                      </p:cBhvr>
                                      <p:to>
                                        <p:strVal val="visible"/>
                                      </p:to>
                                    </p:set>
                                    <p:animEffect transition="in" filter="wipe(up)">
                                      <p:cBhvr>
                                        <p:cTn id="7" dur="500"/>
                                        <p:tgtEl>
                                          <p:spTgt spid="25">
                                            <p:bg/>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25">
                                            <p:txEl>
                                              <p:pRg st="0" end="0"/>
                                            </p:txEl>
                                          </p:spTgt>
                                        </p:tgtEl>
                                        <p:attrNameLst>
                                          <p:attrName>style.visibility</p:attrName>
                                        </p:attrNameLst>
                                      </p:cBhvr>
                                      <p:to>
                                        <p:strVal val="visible"/>
                                      </p:to>
                                    </p:set>
                                    <p:animEffect transition="in" filter="wipe(up)">
                                      <p:cBhvr>
                                        <p:cTn id="12" dur="500"/>
                                        <p:tgtEl>
                                          <p:spTgt spid="2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25">
                                            <p:txEl>
                                              <p:pRg st="1" end="1"/>
                                            </p:txEl>
                                          </p:spTgt>
                                        </p:tgtEl>
                                        <p:attrNameLst>
                                          <p:attrName>style.visibility</p:attrName>
                                        </p:attrNameLst>
                                      </p:cBhvr>
                                      <p:to>
                                        <p:strVal val="visible"/>
                                      </p:to>
                                    </p:set>
                                    <p:animEffect transition="in" filter="wipe(up)">
                                      <p:cBhvr>
                                        <p:cTn id="17" dur="500"/>
                                        <p:tgtEl>
                                          <p:spTgt spid="2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25">
                                            <p:txEl>
                                              <p:pRg st="2" end="2"/>
                                            </p:txEl>
                                          </p:spTgt>
                                        </p:tgtEl>
                                        <p:attrNameLst>
                                          <p:attrName>style.visibility</p:attrName>
                                        </p:attrNameLst>
                                      </p:cBhvr>
                                      <p:to>
                                        <p:strVal val="visible"/>
                                      </p:to>
                                    </p:set>
                                    <p:animEffect transition="in" filter="wipe(up)">
                                      <p:cBhvr>
                                        <p:cTn id="22" dur="500"/>
                                        <p:tgtEl>
                                          <p:spTgt spid="2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14">
                                            <p:bg/>
                                          </p:spTgt>
                                        </p:tgtEl>
                                        <p:attrNameLst>
                                          <p:attrName>style.visibility</p:attrName>
                                        </p:attrNameLst>
                                      </p:cBhvr>
                                      <p:to>
                                        <p:strVal val="visible"/>
                                      </p:to>
                                    </p:set>
                                    <p:animEffect transition="in" filter="wipe(up)">
                                      <p:cBhvr>
                                        <p:cTn id="27" dur="500"/>
                                        <p:tgtEl>
                                          <p:spTgt spid="14">
                                            <p:bg/>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14">
                                            <p:txEl>
                                              <p:pRg st="0" end="0"/>
                                            </p:txEl>
                                          </p:spTgt>
                                        </p:tgtEl>
                                        <p:attrNameLst>
                                          <p:attrName>style.visibility</p:attrName>
                                        </p:attrNameLst>
                                      </p:cBhvr>
                                      <p:to>
                                        <p:strVal val="visible"/>
                                      </p:to>
                                    </p:set>
                                    <p:animEffect transition="in" filter="wipe(up)">
                                      <p:cBhvr>
                                        <p:cTn id="32" dur="500"/>
                                        <p:tgtEl>
                                          <p:spTgt spid="14">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grpId="0" nodeType="clickEffect">
                                  <p:stCondLst>
                                    <p:cond delay="0"/>
                                  </p:stCondLst>
                                  <p:childTnLst>
                                    <p:set>
                                      <p:cBhvr>
                                        <p:cTn id="36" dur="1" fill="hold">
                                          <p:stCondLst>
                                            <p:cond delay="0"/>
                                          </p:stCondLst>
                                        </p:cTn>
                                        <p:tgtEl>
                                          <p:spTgt spid="14">
                                            <p:txEl>
                                              <p:pRg st="1" end="1"/>
                                            </p:txEl>
                                          </p:spTgt>
                                        </p:tgtEl>
                                        <p:attrNameLst>
                                          <p:attrName>style.visibility</p:attrName>
                                        </p:attrNameLst>
                                      </p:cBhvr>
                                      <p:to>
                                        <p:strVal val="visible"/>
                                      </p:to>
                                    </p:set>
                                    <p:animEffect transition="in" filter="wipe(up)">
                                      <p:cBhvr>
                                        <p:cTn id="37" dur="500"/>
                                        <p:tgtEl>
                                          <p:spTgt spid="14">
                                            <p:txEl>
                                              <p:pRg st="1" end="1"/>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grpId="0" nodeType="clickEffect">
                                  <p:stCondLst>
                                    <p:cond delay="0"/>
                                  </p:stCondLst>
                                  <p:childTnLst>
                                    <p:set>
                                      <p:cBhvr>
                                        <p:cTn id="41" dur="1" fill="hold">
                                          <p:stCondLst>
                                            <p:cond delay="0"/>
                                          </p:stCondLst>
                                        </p:cTn>
                                        <p:tgtEl>
                                          <p:spTgt spid="14">
                                            <p:txEl>
                                              <p:pRg st="2" end="2"/>
                                            </p:txEl>
                                          </p:spTgt>
                                        </p:tgtEl>
                                        <p:attrNameLst>
                                          <p:attrName>style.visibility</p:attrName>
                                        </p:attrNameLst>
                                      </p:cBhvr>
                                      <p:to>
                                        <p:strVal val="visible"/>
                                      </p:to>
                                    </p:set>
                                    <p:animEffect transition="in" filter="wipe(up)">
                                      <p:cBhvr>
                                        <p:cTn id="42" dur="500"/>
                                        <p:tgtEl>
                                          <p:spTgt spid="14">
                                            <p:txEl>
                                              <p:pRg st="2" end="2"/>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wipe(left)">
                                      <p:cBhvr>
                                        <p:cTn id="47" dur="250"/>
                                        <p:tgtEl>
                                          <p:spTgt spid="2"/>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1" fill="hold" grpId="0" nodeType="clickEffect">
                                  <p:stCondLst>
                                    <p:cond delay="0"/>
                                  </p:stCondLst>
                                  <p:childTnLst>
                                    <p:set>
                                      <p:cBhvr>
                                        <p:cTn id="51" dur="1" fill="hold">
                                          <p:stCondLst>
                                            <p:cond delay="0"/>
                                          </p:stCondLst>
                                        </p:cTn>
                                        <p:tgtEl>
                                          <p:spTgt spid="14">
                                            <p:txEl>
                                              <p:pRg st="3" end="3"/>
                                            </p:txEl>
                                          </p:spTgt>
                                        </p:tgtEl>
                                        <p:attrNameLst>
                                          <p:attrName>style.visibility</p:attrName>
                                        </p:attrNameLst>
                                      </p:cBhvr>
                                      <p:to>
                                        <p:strVal val="visible"/>
                                      </p:to>
                                    </p:set>
                                    <p:animEffect transition="in" filter="wipe(up)">
                                      <p:cBhvr>
                                        <p:cTn id="52" dur="500"/>
                                        <p:tgtEl>
                                          <p:spTgt spid="14">
                                            <p:txEl>
                                              <p:pRg st="3" end="3"/>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1" fill="hold" grpId="0" nodeType="clickEffect">
                                  <p:stCondLst>
                                    <p:cond delay="0"/>
                                  </p:stCondLst>
                                  <p:childTnLst>
                                    <p:set>
                                      <p:cBhvr>
                                        <p:cTn id="56" dur="1" fill="hold">
                                          <p:stCondLst>
                                            <p:cond delay="0"/>
                                          </p:stCondLst>
                                        </p:cTn>
                                        <p:tgtEl>
                                          <p:spTgt spid="14">
                                            <p:txEl>
                                              <p:pRg st="4" end="4"/>
                                            </p:txEl>
                                          </p:spTgt>
                                        </p:tgtEl>
                                        <p:attrNameLst>
                                          <p:attrName>style.visibility</p:attrName>
                                        </p:attrNameLst>
                                      </p:cBhvr>
                                      <p:to>
                                        <p:strVal val="visible"/>
                                      </p:to>
                                    </p:set>
                                    <p:animEffect transition="in" filter="wipe(up)">
                                      <p:cBhvr>
                                        <p:cTn id="57" dur="500"/>
                                        <p:tgtEl>
                                          <p:spTgt spid="1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uiExpand="1" build="p" animBg="1">
        <p:tmplLst>
          <p:tmpl>
            <p:tnLst>
              <p:par>
                <p:cTn presetID="22" presetClass="entr" presetSubtype="1" fill="hold" nodeType="clickEffect">
                  <p:stCondLst>
                    <p:cond delay="0"/>
                  </p:stCondLst>
                  <p:childTnLst>
                    <p:set>
                      <p:cBhvr>
                        <p:cTn dur="1" fill="hold">
                          <p:stCondLst>
                            <p:cond delay="0"/>
                          </p:stCondLst>
                        </p:cTn>
                        <p:tgtEl>
                          <p:spTgt spid="25"/>
                        </p:tgtEl>
                        <p:attrNameLst>
                          <p:attrName>style.visibility</p:attrName>
                        </p:attrNameLst>
                      </p:cBhvr>
                      <p:to>
                        <p:strVal val="visible"/>
                      </p:to>
                    </p:set>
                    <p:animEffect transition="in" filter="wipe(up)">
                      <p:cBhvr>
                        <p:cTn dur="500"/>
                        <p:tgtEl>
                          <p:spTgt spid="25"/>
                        </p:tgtEl>
                      </p:cBhvr>
                    </p:animEffect>
                  </p:childTnLst>
                </p:cTn>
              </p:par>
            </p:tnLst>
          </p:tmpl>
          <p:tmpl lvl="1">
            <p:tnLst>
              <p:par>
                <p:cTn presetID="22" presetClass="entr" presetSubtype="1" fill="hold" nodeType="clickEffect">
                  <p:stCondLst>
                    <p:cond delay="0"/>
                  </p:stCondLst>
                  <p:childTnLst>
                    <p:set>
                      <p:cBhvr>
                        <p:cTn dur="1" fill="hold">
                          <p:stCondLst>
                            <p:cond delay="0"/>
                          </p:stCondLst>
                        </p:cTn>
                        <p:tgtEl>
                          <p:spTgt spid="25"/>
                        </p:tgtEl>
                        <p:attrNameLst>
                          <p:attrName>style.visibility</p:attrName>
                        </p:attrNameLst>
                      </p:cBhvr>
                      <p:to>
                        <p:strVal val="visible"/>
                      </p:to>
                    </p:set>
                    <p:animEffect transition="in" filter="wipe(up)">
                      <p:cBhvr>
                        <p:cTn dur="500"/>
                        <p:tgtEl>
                          <p:spTgt spid="25"/>
                        </p:tgtEl>
                      </p:cBhvr>
                    </p:animEffect>
                  </p:childTnLst>
                </p:cTn>
              </p:par>
            </p:tnLst>
          </p:tmpl>
        </p:tmplLst>
      </p:bldP>
      <p:bldP spid="2" grpId="0" animBg="1"/>
      <p:bldP spid="14" grpId="0" uiExpand="1" build="p" animBg="1">
        <p:tmplLst>
          <p:tmpl>
            <p:tnLst>
              <p:par>
                <p:cTn presetID="22" presetClass="entr" presetSubtype="1" fill="hold" nodeType="click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wipe(up)">
                      <p:cBhvr>
                        <p:cTn dur="500"/>
                        <p:tgtEl>
                          <p:spTgt spid="14"/>
                        </p:tgtEl>
                      </p:cBhvr>
                    </p:animEffect>
                  </p:childTnLst>
                </p:cTn>
              </p:par>
            </p:tnLst>
          </p:tmpl>
          <p:tmpl lvl="1">
            <p:tnLst>
              <p:par>
                <p:cTn presetID="22" presetClass="entr" presetSubtype="1" fill="hold" nodeType="click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wipe(up)">
                      <p:cBhvr>
                        <p:cTn dur="500"/>
                        <p:tgtEl>
                          <p:spTgt spid="14"/>
                        </p:tgtEl>
                      </p:cBhvr>
                    </p:animEffect>
                  </p:childTnLst>
                </p:cTn>
              </p:par>
            </p:tnLst>
          </p:tmpl>
        </p:tmplLst>
      </p:b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BCA91DD8-A731-469A-BB09-5E7BA9C6C8D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1772" y="6745184"/>
            <a:ext cx="3903108" cy="79171"/>
          </a:xfrm>
          <a:prstGeom prst="rect">
            <a:avLst/>
          </a:prstGeom>
        </p:spPr>
      </p:pic>
      <p:pic>
        <p:nvPicPr>
          <p:cNvPr id="4" name="Picture 3">
            <a:extLst>
              <a:ext uri="{FF2B5EF4-FFF2-40B4-BE49-F238E27FC236}">
                <a16:creationId xmlns="" xmlns:a16="http://schemas.microsoft.com/office/drawing/2014/main" id="{BECD3442-55B7-44D2-8B0C-A48AFFBF415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97572" y="6597295"/>
            <a:ext cx="2775439" cy="295777"/>
          </a:xfrm>
          <a:prstGeom prst="rect">
            <a:avLst/>
          </a:prstGeom>
        </p:spPr>
      </p:pic>
      <p:grpSp>
        <p:nvGrpSpPr>
          <p:cNvPr id="13" name="Group 12">
            <a:extLst>
              <a:ext uri="{FF2B5EF4-FFF2-40B4-BE49-F238E27FC236}">
                <a16:creationId xmlns="" xmlns:a16="http://schemas.microsoft.com/office/drawing/2014/main" id="{8CCF46B5-7D20-415B-98D6-CFFB006B8506}"/>
              </a:ext>
            </a:extLst>
          </p:cNvPr>
          <p:cNvGrpSpPr/>
          <p:nvPr/>
        </p:nvGrpSpPr>
        <p:grpSpPr>
          <a:xfrm>
            <a:off x="3111340" y="75940"/>
            <a:ext cx="738457" cy="685800"/>
            <a:chOff x="1995645" y="1654893"/>
            <a:chExt cx="738457" cy="685800"/>
          </a:xfrm>
        </p:grpSpPr>
        <p:sp>
          <p:nvSpPr>
            <p:cNvPr id="16" name="AutoShape 43">
              <a:extLst>
                <a:ext uri="{FF2B5EF4-FFF2-40B4-BE49-F238E27FC236}">
                  <a16:creationId xmlns="" xmlns:a16="http://schemas.microsoft.com/office/drawing/2014/main" id="{EC2DAE92-0740-455C-998C-06ED1994E71D}"/>
                </a:ext>
              </a:extLst>
            </p:cNvPr>
            <p:cNvSpPr>
              <a:spLocks noChangeArrowheads="1"/>
            </p:cNvSpPr>
            <p:nvPr/>
          </p:nvSpPr>
          <p:spPr bwMode="gray">
            <a:xfrm>
              <a:off x="1995645" y="1654893"/>
              <a:ext cx="738457" cy="685800"/>
            </a:xfrm>
            <a:prstGeom prst="diamond">
              <a:avLst/>
            </a:prstGeom>
            <a:solidFill>
              <a:srgbClr val="FF0000"/>
            </a:solidFill>
            <a:ln w="25400" algn="ctr">
              <a:solidFill>
                <a:schemeClr val="bg1"/>
              </a:solidFill>
              <a:miter lim="800000"/>
              <a:headEnd/>
              <a:tailEnd/>
            </a:ln>
            <a:effectLst>
              <a:outerShdw dist="63500" dir="2212194" algn="ctr" rotWithShape="0">
                <a:srgbClr val="333333">
                  <a:alpha val="50000"/>
                </a:srgbClr>
              </a:outerShdw>
            </a:effectLst>
          </p:spPr>
          <p:txBody>
            <a:bodyPr wrap="none" anchor="ctr"/>
            <a:lstStyle/>
            <a:p>
              <a:pPr eaLnBrk="1" hangingPunct="1">
                <a:defRPr/>
              </a:pPr>
              <a:endParaRPr lang="en-US" sz="3200">
                <a:latin typeface="Chu Van An" panose="02020603050405020304" pitchFamily="18" charset="0"/>
                <a:cs typeface="Chu Van An" panose="02020603050405020304" pitchFamily="18" charset="0"/>
              </a:endParaRPr>
            </a:p>
          </p:txBody>
        </p:sp>
        <p:sp>
          <p:nvSpPr>
            <p:cNvPr id="17" name="Text Box 45">
              <a:extLst>
                <a:ext uri="{FF2B5EF4-FFF2-40B4-BE49-F238E27FC236}">
                  <a16:creationId xmlns="" xmlns:a16="http://schemas.microsoft.com/office/drawing/2014/main" id="{B73BB27B-82AA-46BA-B313-9BBC4936D223}"/>
                </a:ext>
              </a:extLst>
            </p:cNvPr>
            <p:cNvSpPr txBox="1">
              <a:spLocks noChangeArrowheads="1"/>
            </p:cNvSpPr>
            <p:nvPr/>
          </p:nvSpPr>
          <p:spPr bwMode="gray">
            <a:xfrm>
              <a:off x="2067355" y="1730835"/>
              <a:ext cx="59503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vi-VN" sz="3200" b="1">
                  <a:solidFill>
                    <a:srgbClr val="FFFF00"/>
                  </a:solidFill>
                  <a:latin typeface="Yu Gothic" panose="020B0400000000000000" pitchFamily="34" charset="-128"/>
                  <a:ea typeface="Yu Gothic" panose="020B0400000000000000" pitchFamily="34" charset="-128"/>
                  <a:cs typeface="Chu Van An" panose="02020603050405020304" pitchFamily="18" charset="0"/>
                </a:rPr>
                <a:t>⓷</a:t>
              </a:r>
              <a:endParaRPr lang="en-US" altLang="vi-VN" sz="3200" b="1">
                <a:solidFill>
                  <a:srgbClr val="FFFF00"/>
                </a:solidFill>
                <a:latin typeface="Chu Van An" panose="02020603050405020304" pitchFamily="18" charset="0"/>
                <a:cs typeface="Chu Van An" panose="02020603050405020304" pitchFamily="18" charset="0"/>
              </a:endParaRPr>
            </a:p>
          </p:txBody>
        </p:sp>
      </p:grpSp>
      <p:grpSp>
        <p:nvGrpSpPr>
          <p:cNvPr id="8" name="Group 7">
            <a:extLst>
              <a:ext uri="{FF2B5EF4-FFF2-40B4-BE49-F238E27FC236}">
                <a16:creationId xmlns="" xmlns:a16="http://schemas.microsoft.com/office/drawing/2014/main" id="{0C4A8818-A8C6-40B2-93FC-502248369014}"/>
              </a:ext>
            </a:extLst>
          </p:cNvPr>
          <p:cNvGrpSpPr/>
          <p:nvPr/>
        </p:nvGrpSpPr>
        <p:grpSpPr>
          <a:xfrm>
            <a:off x="-1372802" y="2046834"/>
            <a:ext cx="9144002" cy="5329684"/>
            <a:chOff x="-1059316" y="1014150"/>
            <a:chExt cx="9144002" cy="5329684"/>
          </a:xfrm>
        </p:grpSpPr>
        <p:pic>
          <p:nvPicPr>
            <p:cNvPr id="20" name="Picture 345" descr="shadow_1_m">
              <a:extLst>
                <a:ext uri="{FF2B5EF4-FFF2-40B4-BE49-F238E27FC236}">
                  <a16:creationId xmlns="" xmlns:a16="http://schemas.microsoft.com/office/drawing/2014/main" id="{E4140265-4281-4518-8FC8-899425A5D0E6}"/>
                </a:ext>
              </a:extLst>
            </p:cNvPr>
            <p:cNvPicPr>
              <a:picLocks noChangeAspect="1" noChangeArrowheads="1"/>
            </p:cNvPicPr>
            <p:nvPr/>
          </p:nvPicPr>
          <p:blipFill>
            <a:blip r:embed="rId4"/>
            <a:srcRect r="61411"/>
            <a:stretch>
              <a:fillRect/>
            </a:stretch>
          </p:blipFill>
          <p:spPr bwMode="gray">
            <a:xfrm flipH="1">
              <a:off x="419251" y="1014150"/>
              <a:ext cx="67637" cy="5329684"/>
            </a:xfrm>
            <a:prstGeom prst="rect">
              <a:avLst/>
            </a:prstGeom>
            <a:noFill/>
            <a:ln w="9525">
              <a:noFill/>
              <a:miter lim="800000"/>
              <a:headEnd/>
              <a:tailEnd/>
            </a:ln>
          </p:spPr>
        </p:pic>
        <p:pic>
          <p:nvPicPr>
            <p:cNvPr id="21" name="Picture 345" descr="shadow_1_m">
              <a:extLst>
                <a:ext uri="{FF2B5EF4-FFF2-40B4-BE49-F238E27FC236}">
                  <a16:creationId xmlns="" xmlns:a16="http://schemas.microsoft.com/office/drawing/2014/main" id="{9DFFB59F-41F6-40E0-93B9-B0DF75A1541D}"/>
                </a:ext>
              </a:extLst>
            </p:cNvPr>
            <p:cNvPicPr>
              <a:picLocks noChangeAspect="1" noChangeArrowheads="1"/>
            </p:cNvPicPr>
            <p:nvPr/>
          </p:nvPicPr>
          <p:blipFill>
            <a:blip r:embed="rId4"/>
            <a:srcRect r="61411"/>
            <a:stretch>
              <a:fillRect/>
            </a:stretch>
          </p:blipFill>
          <p:spPr bwMode="gray">
            <a:xfrm rot="16200000" flipH="1">
              <a:off x="3489825" y="1078573"/>
              <a:ext cx="45719" cy="9144002"/>
            </a:xfrm>
            <a:prstGeom prst="rect">
              <a:avLst/>
            </a:prstGeom>
            <a:noFill/>
            <a:ln w="9525">
              <a:noFill/>
              <a:miter lim="800000"/>
              <a:headEnd/>
              <a:tailEnd/>
            </a:ln>
          </p:spPr>
        </p:pic>
      </p:grpSp>
      <p:sp>
        <p:nvSpPr>
          <p:cNvPr id="24" name="Hexagon 26">
            <a:extLst>
              <a:ext uri="{FF2B5EF4-FFF2-40B4-BE49-F238E27FC236}">
                <a16:creationId xmlns="" xmlns:a16="http://schemas.microsoft.com/office/drawing/2014/main" id="{F8C658E0-2FBF-41D6-899E-A9FB2E7EC7FC}"/>
              </a:ext>
            </a:extLst>
          </p:cNvPr>
          <p:cNvSpPr/>
          <p:nvPr/>
        </p:nvSpPr>
        <p:spPr bwMode="auto">
          <a:xfrm>
            <a:off x="3921507" y="123655"/>
            <a:ext cx="5446566" cy="685800"/>
          </a:xfrm>
          <a:prstGeom prst="hexagon">
            <a:avLst>
              <a:gd name="adj" fmla="val 31838"/>
              <a:gd name="vf" fmla="val 115470"/>
            </a:avLst>
          </a:prstGeom>
          <a:solidFill>
            <a:srgbClr val="CCECFF"/>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algn="ctr"/>
            <a:r>
              <a:rPr lang="en-US" altLang="vi-VN" sz="3200" b="1">
                <a:solidFill>
                  <a:srgbClr val="0000CC"/>
                </a:solidFill>
                <a:latin typeface="Chu Van An" panose="02020603050405020304" pitchFamily="18" charset="0"/>
                <a:cs typeface="Chu Van An" panose="02020603050405020304" pitchFamily="18" charset="0"/>
              </a:rPr>
              <a:t>Bài tập minh họa</a:t>
            </a:r>
          </a:p>
        </p:txBody>
      </p:sp>
      <mc:AlternateContent xmlns:mc="http://schemas.openxmlformats.org/markup-compatibility/2006" xmlns:a14="http://schemas.microsoft.com/office/drawing/2010/main">
        <mc:Choice Requires="a14">
          <p:sp>
            <p:nvSpPr>
              <p:cNvPr id="25" name="Content Placeholder 2">
                <a:extLst>
                  <a:ext uri="{FF2B5EF4-FFF2-40B4-BE49-F238E27FC236}">
                    <a16:creationId xmlns="" xmlns:a16="http://schemas.microsoft.com/office/drawing/2014/main" id="{1CB4C6FF-9D2A-4DB8-995D-95E7EA1CCA0B}"/>
                  </a:ext>
                </a:extLst>
              </p:cNvPr>
              <p:cNvSpPr txBox="1">
                <a:spLocks/>
              </p:cNvSpPr>
              <p:nvPr/>
            </p:nvSpPr>
            <p:spPr>
              <a:xfrm>
                <a:off x="139583" y="907512"/>
                <a:ext cx="11951976" cy="2384329"/>
              </a:xfrm>
              <a:prstGeom prst="rect">
                <a:avLst/>
              </a:prstGeom>
              <a:solidFill>
                <a:srgbClr val="FFFFCC"/>
              </a:solidFill>
              <a:ln>
                <a:solidFill>
                  <a:srgbClr val="0000CC"/>
                </a:solidFill>
                <a:prstDash val="sysDash"/>
              </a:ln>
            </p:spPr>
            <p:txBody>
              <a:bodyPr vert="horz" lIns="91440" tIns="45720" rIns="91440" bIns="45720" rtlCol="0">
                <a:normAutofit fontScale="92500" lnSpcReduction="10000"/>
              </a:bodyPr>
              <a:lstStyle>
                <a:lvl1pPr marL="0" indent="0" algn="l" defTabSz="914400" rtl="0" eaLnBrk="1" latinLnBrk="0" hangingPunct="1">
                  <a:lnSpc>
                    <a:spcPct val="90000"/>
                  </a:lnSpc>
                  <a:spcBef>
                    <a:spcPts val="1000"/>
                  </a:spcBef>
                  <a:buFont typeface="Arial" panose="020B0604020202020204" pitchFamily="34" charset="0"/>
                  <a:buNone/>
                  <a:defRPr sz="3200" kern="1200">
                    <a:solidFill>
                      <a:srgbClr val="000066"/>
                    </a:solidFill>
                    <a:latin typeface="Chu Van An" panose="02020603050405020304" pitchFamily="18" charset="0"/>
                    <a:ea typeface="+mn-ea"/>
                    <a:cs typeface="Chu Van An" panose="02020603050405020304" pitchFamily="18" charset="0"/>
                  </a:defRPr>
                </a:lvl1pPr>
                <a:lvl2pPr marL="457200" indent="0" algn="ctr" defTabSz="914400" rtl="0" eaLnBrk="1" latinLnBrk="0" hangingPunct="1">
                  <a:lnSpc>
                    <a:spcPct val="90000"/>
                  </a:lnSpc>
                  <a:spcBef>
                    <a:spcPts val="500"/>
                  </a:spcBef>
                  <a:buFont typeface="Arial" panose="020B0604020202020204" pitchFamily="34" charset="0"/>
                  <a:buNone/>
                  <a:defRPr sz="3800" kern="1200">
                    <a:solidFill>
                      <a:schemeClr val="bg1">
                        <a:lumMod val="95000"/>
                      </a:schemeClr>
                    </a:solidFill>
                    <a:latin typeface="Chu Van An" panose="02020603050405020304" pitchFamily="18" charset="0"/>
                    <a:ea typeface="+mn-ea"/>
                    <a:cs typeface="Chu Van An" panose="02020603050405020304" pitchFamily="18" charset="0"/>
                  </a:defRPr>
                </a:lvl2pPr>
                <a:lvl3pPr marL="914400" indent="0" algn="ctr" defTabSz="914400" rtl="0" eaLnBrk="1" latinLnBrk="0" hangingPunct="1">
                  <a:lnSpc>
                    <a:spcPct val="90000"/>
                  </a:lnSpc>
                  <a:spcBef>
                    <a:spcPts val="500"/>
                  </a:spcBef>
                  <a:buFont typeface="Arial" panose="020B0604020202020204" pitchFamily="34" charset="0"/>
                  <a:buNone/>
                  <a:defRPr sz="3800" kern="1200">
                    <a:solidFill>
                      <a:schemeClr val="bg1">
                        <a:lumMod val="95000"/>
                      </a:schemeClr>
                    </a:solidFill>
                    <a:latin typeface="Chu Van An" panose="02020603050405020304" pitchFamily="18" charset="0"/>
                    <a:ea typeface="+mn-ea"/>
                    <a:cs typeface="Chu Van An" panose="02020603050405020304" pitchFamily="18" charset="0"/>
                  </a:defRPr>
                </a:lvl3pPr>
                <a:lvl4pPr marL="1371600" indent="0" algn="ctr" defTabSz="914400" rtl="0" eaLnBrk="1" latinLnBrk="0" hangingPunct="1">
                  <a:lnSpc>
                    <a:spcPct val="90000"/>
                  </a:lnSpc>
                  <a:spcBef>
                    <a:spcPts val="500"/>
                  </a:spcBef>
                  <a:buFont typeface="Arial" panose="020B0604020202020204" pitchFamily="34" charset="0"/>
                  <a:buNone/>
                  <a:defRPr sz="3800" kern="1200">
                    <a:solidFill>
                      <a:schemeClr val="bg1">
                        <a:lumMod val="95000"/>
                      </a:schemeClr>
                    </a:solidFill>
                    <a:latin typeface="Chu Van An" panose="02020603050405020304" pitchFamily="18" charset="0"/>
                    <a:ea typeface="+mn-ea"/>
                    <a:cs typeface="Chu Van An" panose="02020603050405020304" pitchFamily="18" charset="0"/>
                  </a:defRPr>
                </a:lvl4pPr>
                <a:lvl5pPr marL="1828800" indent="0" algn="ctr" defTabSz="914400" rtl="0" eaLnBrk="1" latinLnBrk="0" hangingPunct="1">
                  <a:lnSpc>
                    <a:spcPct val="90000"/>
                  </a:lnSpc>
                  <a:spcBef>
                    <a:spcPts val="500"/>
                  </a:spcBef>
                  <a:buFont typeface="Arial" panose="020B0604020202020204" pitchFamily="34" charset="0"/>
                  <a:buNone/>
                  <a:defRPr sz="3800" kern="1200">
                    <a:solidFill>
                      <a:schemeClr val="bg1">
                        <a:lumMod val="95000"/>
                      </a:schemeClr>
                    </a:solidFill>
                    <a:latin typeface="Chu Van An" panose="02020603050405020304" pitchFamily="18" charset="0"/>
                    <a:ea typeface="+mn-ea"/>
                    <a:cs typeface="Chu Van An" panose="02020603050405020304" pitchFamily="18" charset="0"/>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1427163" indent="-1427163" algn="just"/>
                <a:r>
                  <a:rPr lang="en-US" b="1">
                    <a:solidFill>
                      <a:srgbClr val="FF0000"/>
                    </a:solidFill>
                  </a:rPr>
                  <a:t>Câu </a:t>
                </a:r>
                <a:r>
                  <a:rPr lang="en-US" b="1">
                    <a:solidFill>
                      <a:srgbClr val="FF0000"/>
                    </a:solidFill>
                    <a:sym typeface="Wingdings" panose="05000000000000000000" pitchFamily="2" charset="2"/>
                  </a:rPr>
                  <a:t></a:t>
                </a:r>
                <a:r>
                  <a:rPr lang="en-US" b="1">
                    <a:solidFill>
                      <a:srgbClr val="FF0000"/>
                    </a:solidFill>
                  </a:rPr>
                  <a:t>. </a:t>
                </a:r>
                <a:r>
                  <a:rPr lang="en-US"/>
                  <a:t>Cho hình vuông 𝐴𝐵𝐶𝐷 cạnh 8 (</a:t>
                </a:r>
                <a:r>
                  <a:rPr lang="en-US" b="1"/>
                  <a:t>𝒄𝒎)</a:t>
                </a:r>
                <a:r>
                  <a:rPr lang="en-US"/>
                  <a:t>. Gọi 𝑀,𝑁lần lượt là trung điểm của 𝐴𝐵 và 𝐶𝐷. Quay hình vuông 𝐴𝐵𝐶𝐷 xung quanh 𝑀𝑁. Diện tích xung quanh của hình trụ tạo thành là:</a:t>
                </a:r>
              </a:p>
              <a:p>
                <a:r>
                  <a:rPr lang="en-US" b="1"/>
                  <a:t>		Ⓐ. </a:t>
                </a:r>
                <a14:m>
                  <m:oMath xmlns:m="http://schemas.openxmlformats.org/officeDocument/2006/math">
                    <m:r>
                      <a:rPr lang="en-US">
                        <a:latin typeface="Cambria Math" panose="02040503050406030204" pitchFamily="18" charset="0"/>
                      </a:rPr>
                      <m:t>64</m:t>
                    </m:r>
                    <m:r>
                      <a:rPr lang="en-US" i="1">
                        <a:latin typeface="Cambria Math" panose="02040503050406030204" pitchFamily="18" charset="0"/>
                      </a:rPr>
                      <m:t>𝜋</m:t>
                    </m:r>
                    <m:r>
                      <a:rPr lang="en-US" i="1">
                        <a:latin typeface="Cambria Math" panose="02040503050406030204" pitchFamily="18" charset="0"/>
                      </a:rPr>
                      <m:t> </m:t>
                    </m:r>
                    <m:d>
                      <m:dPr>
                        <m:ctrlPr>
                          <a:rPr lang="en-US" i="1">
                            <a:latin typeface="Cambria Math"/>
                          </a:rPr>
                        </m:ctrlPr>
                      </m:dPr>
                      <m:e>
                        <m:r>
                          <a:rPr lang="en-US" b="1" i="1">
                            <a:latin typeface="Cambria Math" panose="02040503050406030204" pitchFamily="18" charset="0"/>
                          </a:rPr>
                          <m:t>𝒄</m:t>
                        </m:r>
                        <m:sSup>
                          <m:sSupPr>
                            <m:ctrlPr>
                              <a:rPr lang="en-US" i="1">
                                <a:latin typeface="Cambria Math"/>
                              </a:rPr>
                            </m:ctrlPr>
                          </m:sSupPr>
                          <m:e>
                            <m:r>
                              <a:rPr lang="en-US" b="1" i="1">
                                <a:latin typeface="Cambria Math" panose="02040503050406030204" pitchFamily="18" charset="0"/>
                              </a:rPr>
                              <m:t>𝒎</m:t>
                            </m:r>
                          </m:e>
                          <m:sup>
                            <m:r>
                              <a:rPr lang="en-US">
                                <a:latin typeface="Cambria Math" panose="02040503050406030204" pitchFamily="18" charset="0"/>
                              </a:rPr>
                              <m:t>2</m:t>
                            </m:r>
                          </m:sup>
                        </m:sSup>
                      </m:e>
                    </m:d>
                  </m:oMath>
                </a14:m>
                <a:r>
                  <a:rPr lang="en-US"/>
                  <a:t>. 		</a:t>
                </a:r>
                <a:r>
                  <a:rPr lang="en-US" b="1"/>
                  <a:t>Ⓑ. </a:t>
                </a:r>
                <a14:m>
                  <m:oMath xmlns:m="http://schemas.openxmlformats.org/officeDocument/2006/math">
                    <m:r>
                      <a:rPr lang="en-US">
                        <a:latin typeface="Cambria Math" panose="02040503050406030204" pitchFamily="18" charset="0"/>
                      </a:rPr>
                      <m:t>32</m:t>
                    </m:r>
                    <m:r>
                      <a:rPr lang="en-US" i="1">
                        <a:latin typeface="Cambria Math" panose="02040503050406030204" pitchFamily="18" charset="0"/>
                      </a:rPr>
                      <m:t>𝜋</m:t>
                    </m:r>
                    <m:r>
                      <a:rPr lang="en-US" i="1">
                        <a:latin typeface="Cambria Math" panose="02040503050406030204" pitchFamily="18" charset="0"/>
                      </a:rPr>
                      <m:t> </m:t>
                    </m:r>
                    <m:d>
                      <m:dPr>
                        <m:ctrlPr>
                          <a:rPr lang="en-US" i="1">
                            <a:latin typeface="Cambria Math"/>
                          </a:rPr>
                        </m:ctrlPr>
                      </m:dPr>
                      <m:e>
                        <m:r>
                          <a:rPr lang="en-US" b="1" i="1">
                            <a:latin typeface="Cambria Math" panose="02040503050406030204" pitchFamily="18" charset="0"/>
                          </a:rPr>
                          <m:t>𝒄</m:t>
                        </m:r>
                        <m:sSup>
                          <m:sSupPr>
                            <m:ctrlPr>
                              <a:rPr lang="en-US" i="1">
                                <a:latin typeface="Cambria Math"/>
                              </a:rPr>
                            </m:ctrlPr>
                          </m:sSupPr>
                          <m:e>
                            <m:r>
                              <a:rPr lang="en-US" b="1" i="1">
                                <a:latin typeface="Cambria Math" panose="02040503050406030204" pitchFamily="18" charset="0"/>
                              </a:rPr>
                              <m:t>𝒎</m:t>
                            </m:r>
                          </m:e>
                          <m:sup>
                            <m:r>
                              <a:rPr lang="en-US">
                                <a:latin typeface="Cambria Math" panose="02040503050406030204" pitchFamily="18" charset="0"/>
                              </a:rPr>
                              <m:t>2</m:t>
                            </m:r>
                          </m:sup>
                        </m:sSup>
                      </m:e>
                    </m:d>
                  </m:oMath>
                </a14:m>
                <a:r>
                  <a:rPr lang="en-US"/>
                  <a:t>.	 </a:t>
                </a:r>
              </a:p>
              <a:p>
                <a:r>
                  <a:rPr lang="en-US" b="1"/>
                  <a:t>		Ⓒ. </a:t>
                </a:r>
                <a14:m>
                  <m:oMath xmlns:m="http://schemas.openxmlformats.org/officeDocument/2006/math">
                    <m:r>
                      <a:rPr lang="en-US">
                        <a:latin typeface="Cambria Math" panose="02040503050406030204" pitchFamily="18" charset="0"/>
                      </a:rPr>
                      <m:t>96</m:t>
                    </m:r>
                    <m:r>
                      <a:rPr lang="en-US" i="1">
                        <a:latin typeface="Cambria Math" panose="02040503050406030204" pitchFamily="18" charset="0"/>
                      </a:rPr>
                      <m:t>𝜋</m:t>
                    </m:r>
                    <m:r>
                      <a:rPr lang="en-US" i="1">
                        <a:latin typeface="Cambria Math" panose="02040503050406030204" pitchFamily="18" charset="0"/>
                      </a:rPr>
                      <m:t> </m:t>
                    </m:r>
                    <m:d>
                      <m:dPr>
                        <m:ctrlPr>
                          <a:rPr lang="en-US" i="1">
                            <a:latin typeface="Cambria Math"/>
                          </a:rPr>
                        </m:ctrlPr>
                      </m:dPr>
                      <m:e>
                        <m:r>
                          <a:rPr lang="en-US" b="1" i="1">
                            <a:latin typeface="Cambria Math" panose="02040503050406030204" pitchFamily="18" charset="0"/>
                          </a:rPr>
                          <m:t>𝒄</m:t>
                        </m:r>
                        <m:sSup>
                          <m:sSupPr>
                            <m:ctrlPr>
                              <a:rPr lang="en-US" i="1">
                                <a:latin typeface="Cambria Math"/>
                              </a:rPr>
                            </m:ctrlPr>
                          </m:sSupPr>
                          <m:e>
                            <m:r>
                              <a:rPr lang="en-US" b="1" i="1">
                                <a:latin typeface="Cambria Math" panose="02040503050406030204" pitchFamily="18" charset="0"/>
                              </a:rPr>
                              <m:t>𝒎</m:t>
                            </m:r>
                          </m:e>
                          <m:sup>
                            <m:r>
                              <a:rPr lang="en-US">
                                <a:latin typeface="Cambria Math" panose="02040503050406030204" pitchFamily="18" charset="0"/>
                              </a:rPr>
                              <m:t>2</m:t>
                            </m:r>
                          </m:sup>
                        </m:sSup>
                      </m:e>
                    </m:d>
                  </m:oMath>
                </a14:m>
                <a:r>
                  <a:rPr lang="en-US"/>
                  <a:t>.	 	</a:t>
                </a:r>
                <a:r>
                  <a:rPr lang="en-US" b="1"/>
                  <a:t>Ⓓ. </a:t>
                </a:r>
                <a14:m>
                  <m:oMath xmlns:m="http://schemas.openxmlformats.org/officeDocument/2006/math">
                    <m:r>
                      <a:rPr lang="en-US">
                        <a:latin typeface="Cambria Math" panose="02040503050406030204" pitchFamily="18" charset="0"/>
                      </a:rPr>
                      <m:t>126</m:t>
                    </m:r>
                    <m:r>
                      <a:rPr lang="en-US" i="1">
                        <a:latin typeface="Cambria Math" panose="02040503050406030204" pitchFamily="18" charset="0"/>
                      </a:rPr>
                      <m:t>𝜋</m:t>
                    </m:r>
                    <m:r>
                      <a:rPr lang="en-US" i="1">
                        <a:latin typeface="Cambria Math" panose="02040503050406030204" pitchFamily="18" charset="0"/>
                      </a:rPr>
                      <m:t> </m:t>
                    </m:r>
                    <m:d>
                      <m:dPr>
                        <m:ctrlPr>
                          <a:rPr lang="en-US" i="1">
                            <a:latin typeface="Cambria Math"/>
                          </a:rPr>
                        </m:ctrlPr>
                      </m:dPr>
                      <m:e>
                        <m:r>
                          <a:rPr lang="en-US" b="1" i="1">
                            <a:latin typeface="Cambria Math" panose="02040503050406030204" pitchFamily="18" charset="0"/>
                          </a:rPr>
                          <m:t>𝒄</m:t>
                        </m:r>
                        <m:sSup>
                          <m:sSupPr>
                            <m:ctrlPr>
                              <a:rPr lang="en-US" i="1">
                                <a:latin typeface="Cambria Math"/>
                              </a:rPr>
                            </m:ctrlPr>
                          </m:sSupPr>
                          <m:e>
                            <m:r>
                              <a:rPr lang="en-US" b="1" i="1">
                                <a:latin typeface="Cambria Math" panose="02040503050406030204" pitchFamily="18" charset="0"/>
                              </a:rPr>
                              <m:t>𝒎</m:t>
                            </m:r>
                          </m:e>
                          <m:sup>
                            <m:r>
                              <a:rPr lang="en-US">
                                <a:latin typeface="Cambria Math" panose="02040503050406030204" pitchFamily="18" charset="0"/>
                              </a:rPr>
                              <m:t>2</m:t>
                            </m:r>
                          </m:sup>
                        </m:sSup>
                      </m:e>
                    </m:d>
                  </m:oMath>
                </a14:m>
                <a:endParaRPr lang="en-US"/>
              </a:p>
            </p:txBody>
          </p:sp>
        </mc:Choice>
        <mc:Fallback xmlns="">
          <p:sp>
            <p:nvSpPr>
              <p:cNvPr id="25" name="Content Placeholder 2">
                <a:extLst>
                  <a:ext uri="{FF2B5EF4-FFF2-40B4-BE49-F238E27FC236}">
                    <a16:creationId xmlns:a16="http://schemas.microsoft.com/office/drawing/2014/main" id="{1CB4C6FF-9D2A-4DB8-995D-95E7EA1CCA0B}"/>
                  </a:ext>
                </a:extLst>
              </p:cNvPr>
              <p:cNvSpPr txBox="1">
                <a:spLocks noRot="1" noChangeAspect="1" noMove="1" noResize="1" noEditPoints="1" noAdjustHandles="1" noChangeArrowheads="1" noChangeShapeType="1" noTextEdit="1"/>
              </p:cNvSpPr>
              <p:nvPr/>
            </p:nvSpPr>
            <p:spPr>
              <a:xfrm>
                <a:off x="139583" y="907512"/>
                <a:ext cx="11951976" cy="2384329"/>
              </a:xfrm>
              <a:prstGeom prst="rect">
                <a:avLst/>
              </a:prstGeom>
              <a:blipFill>
                <a:blip r:embed="rId5"/>
                <a:stretch>
                  <a:fillRect l="-1172" t="-7125" r="-1070" b="-2290"/>
                </a:stretch>
              </a:blipFill>
              <a:ln>
                <a:solidFill>
                  <a:srgbClr val="0000CC"/>
                </a:solidFill>
                <a:prstDash val="sysDash"/>
              </a:ln>
            </p:spPr>
            <p:txBody>
              <a:bodyPr/>
              <a:lstStyle/>
              <a:p>
                <a:r>
                  <a:rPr lang="en-US">
                    <a:noFill/>
                  </a:rPr>
                  <a:t> </a:t>
                </a:r>
              </a:p>
            </p:txBody>
          </p:sp>
        </mc:Fallback>
      </mc:AlternateContent>
      <p:sp>
        <p:nvSpPr>
          <p:cNvPr id="2" name="Oval 1">
            <a:extLst>
              <a:ext uri="{FF2B5EF4-FFF2-40B4-BE49-F238E27FC236}">
                <a16:creationId xmlns="" xmlns:a16="http://schemas.microsoft.com/office/drawing/2014/main" id="{B115D1D0-0856-44C3-9772-421F7E3019E3}"/>
              </a:ext>
            </a:extLst>
          </p:cNvPr>
          <p:cNvSpPr/>
          <p:nvPr/>
        </p:nvSpPr>
        <p:spPr>
          <a:xfrm>
            <a:off x="1979347" y="2085282"/>
            <a:ext cx="603482" cy="568036"/>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mc:AlternateContent xmlns:mc="http://schemas.openxmlformats.org/markup-compatibility/2006" xmlns:a14="http://schemas.microsoft.com/office/drawing/2010/main">
        <mc:Choice Requires="a14">
          <p:sp>
            <p:nvSpPr>
              <p:cNvPr id="14" name="Content Placeholder 2">
                <a:extLst>
                  <a:ext uri="{FF2B5EF4-FFF2-40B4-BE49-F238E27FC236}">
                    <a16:creationId xmlns="" xmlns:a16="http://schemas.microsoft.com/office/drawing/2014/main" id="{29564E12-EB90-414C-B802-FE38DAC3540A}"/>
                  </a:ext>
                </a:extLst>
              </p:cNvPr>
              <p:cNvSpPr txBox="1">
                <a:spLocks/>
              </p:cNvSpPr>
              <p:nvPr/>
            </p:nvSpPr>
            <p:spPr>
              <a:xfrm>
                <a:off x="145256" y="3330907"/>
                <a:ext cx="9104511" cy="3409587"/>
              </a:xfrm>
              <a:prstGeom prst="rect">
                <a:avLst/>
              </a:prstGeom>
              <a:solidFill>
                <a:srgbClr val="CCFFFF"/>
              </a:solidFill>
              <a:ln>
                <a:solidFill>
                  <a:srgbClr val="0000CC"/>
                </a:solidFill>
                <a:prstDash val="sysDot"/>
              </a:ln>
            </p:spPr>
            <p:txBody>
              <a:bodyPr vert="horz" lIns="91440" tIns="45720" rIns="91440" bIns="45720" rtlCol="0">
                <a:normAutofit fontScale="85000" lnSpcReduction="20000"/>
              </a:bodyPr>
              <a:lstStyle>
                <a:lvl1pPr marL="0" indent="0" algn="l" defTabSz="914400" rtl="0" eaLnBrk="1" latinLnBrk="0" hangingPunct="1">
                  <a:lnSpc>
                    <a:spcPct val="90000"/>
                  </a:lnSpc>
                  <a:spcBef>
                    <a:spcPts val="1000"/>
                  </a:spcBef>
                  <a:buFont typeface="Arial" panose="020B0604020202020204" pitchFamily="34" charset="0"/>
                  <a:buNone/>
                  <a:defRPr sz="3200" kern="1200">
                    <a:solidFill>
                      <a:srgbClr val="000066"/>
                    </a:solidFill>
                    <a:latin typeface="Chu Van An" panose="02020603050405020304" pitchFamily="18" charset="0"/>
                    <a:ea typeface="+mn-ea"/>
                    <a:cs typeface="Chu Van An" panose="02020603050405020304" pitchFamily="18" charset="0"/>
                  </a:defRPr>
                </a:lvl1pPr>
                <a:lvl2pPr marL="457200" indent="0" algn="ctr" defTabSz="914400" rtl="0" eaLnBrk="1" latinLnBrk="0" hangingPunct="1">
                  <a:lnSpc>
                    <a:spcPct val="90000"/>
                  </a:lnSpc>
                  <a:spcBef>
                    <a:spcPts val="500"/>
                  </a:spcBef>
                  <a:buFont typeface="Arial" panose="020B0604020202020204" pitchFamily="34" charset="0"/>
                  <a:buNone/>
                  <a:defRPr sz="3800" kern="1200">
                    <a:solidFill>
                      <a:schemeClr val="bg1">
                        <a:lumMod val="95000"/>
                      </a:schemeClr>
                    </a:solidFill>
                    <a:latin typeface="Chu Van An" panose="02020603050405020304" pitchFamily="18" charset="0"/>
                    <a:ea typeface="+mn-ea"/>
                    <a:cs typeface="Chu Van An" panose="02020603050405020304" pitchFamily="18" charset="0"/>
                  </a:defRPr>
                </a:lvl2pPr>
                <a:lvl3pPr marL="914400" indent="0" algn="ctr" defTabSz="914400" rtl="0" eaLnBrk="1" latinLnBrk="0" hangingPunct="1">
                  <a:lnSpc>
                    <a:spcPct val="90000"/>
                  </a:lnSpc>
                  <a:spcBef>
                    <a:spcPts val="500"/>
                  </a:spcBef>
                  <a:buFont typeface="Arial" panose="020B0604020202020204" pitchFamily="34" charset="0"/>
                  <a:buNone/>
                  <a:defRPr sz="3800" kern="1200">
                    <a:solidFill>
                      <a:schemeClr val="bg1">
                        <a:lumMod val="95000"/>
                      </a:schemeClr>
                    </a:solidFill>
                    <a:latin typeface="Chu Van An" panose="02020603050405020304" pitchFamily="18" charset="0"/>
                    <a:ea typeface="+mn-ea"/>
                    <a:cs typeface="Chu Van An" panose="02020603050405020304" pitchFamily="18" charset="0"/>
                  </a:defRPr>
                </a:lvl3pPr>
                <a:lvl4pPr marL="1371600" indent="0" algn="ctr" defTabSz="914400" rtl="0" eaLnBrk="1" latinLnBrk="0" hangingPunct="1">
                  <a:lnSpc>
                    <a:spcPct val="90000"/>
                  </a:lnSpc>
                  <a:spcBef>
                    <a:spcPts val="500"/>
                  </a:spcBef>
                  <a:buFont typeface="Arial" panose="020B0604020202020204" pitchFamily="34" charset="0"/>
                  <a:buNone/>
                  <a:defRPr sz="3800" kern="1200">
                    <a:solidFill>
                      <a:schemeClr val="bg1">
                        <a:lumMod val="95000"/>
                      </a:schemeClr>
                    </a:solidFill>
                    <a:latin typeface="Chu Van An" panose="02020603050405020304" pitchFamily="18" charset="0"/>
                    <a:ea typeface="+mn-ea"/>
                    <a:cs typeface="Chu Van An" panose="02020603050405020304" pitchFamily="18" charset="0"/>
                  </a:defRPr>
                </a:lvl4pPr>
                <a:lvl5pPr marL="1828800" indent="0" algn="ctr" defTabSz="914400" rtl="0" eaLnBrk="1" latinLnBrk="0" hangingPunct="1">
                  <a:lnSpc>
                    <a:spcPct val="90000"/>
                  </a:lnSpc>
                  <a:spcBef>
                    <a:spcPts val="500"/>
                  </a:spcBef>
                  <a:buFont typeface="Arial" panose="020B0604020202020204" pitchFamily="34" charset="0"/>
                  <a:buNone/>
                  <a:defRPr sz="3800" kern="1200">
                    <a:solidFill>
                      <a:schemeClr val="bg1">
                        <a:lumMod val="95000"/>
                      </a:schemeClr>
                    </a:solidFill>
                    <a:latin typeface="Chu Van An" panose="02020603050405020304" pitchFamily="18" charset="0"/>
                    <a:ea typeface="+mn-ea"/>
                    <a:cs typeface="Chu Van An" panose="02020603050405020304" pitchFamily="18" charset="0"/>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b="1">
                    <a:solidFill>
                      <a:srgbClr val="FF0000"/>
                    </a:solidFill>
                    <a:sym typeface="Wingdings" panose="05000000000000000000" pitchFamily="2" charset="2"/>
                  </a:rPr>
                  <a:t>. </a:t>
                </a:r>
                <a:r>
                  <a:rPr lang="en-US" b="1">
                    <a:solidFill>
                      <a:srgbClr val="FF0000"/>
                    </a:solidFill>
                  </a:rPr>
                  <a:t>Lời giải:</a:t>
                </a:r>
              </a:p>
              <a:p>
                <a:pPr marL="914400" indent="-457200"/>
                <a:r>
                  <a:rPr lang="vi-VN" b="1">
                    <a:solidFill>
                      <a:srgbClr val="FF0000"/>
                    </a:solidFill>
                    <a:sym typeface="Wingdings" panose="05000000000000000000" pitchFamily="2" charset="2"/>
                  </a:rPr>
                  <a:t></a:t>
                </a:r>
                <a:r>
                  <a:rPr lang="nl-NL">
                    <a:sym typeface="Wingdings 2" panose="05020102010507070707" pitchFamily="18" charset="2"/>
                  </a:rPr>
                  <a:t> </a:t>
                </a:r>
                <a:r>
                  <a:rPr lang="en-US"/>
                  <a:t>Quay hình vuông </a:t>
                </a:r>
                <a14:m>
                  <m:oMath xmlns:m="http://schemas.openxmlformats.org/officeDocument/2006/math">
                    <m:r>
                      <a:rPr lang="en-US" i="1">
                        <a:latin typeface="Cambria Math" panose="02040503050406030204" pitchFamily="18" charset="0"/>
                      </a:rPr>
                      <m:t>𝐴𝐵𝐶𝐷</m:t>
                    </m:r>
                  </m:oMath>
                </a14:m>
                <a:r>
                  <a:rPr lang="en-US"/>
                  <a:t> xung quanh </a:t>
                </a:r>
                <a14:m>
                  <m:oMath xmlns:m="http://schemas.openxmlformats.org/officeDocument/2006/math">
                    <m:r>
                      <a:rPr lang="en-US" i="1">
                        <a:latin typeface="Cambria Math" panose="02040503050406030204" pitchFamily="18" charset="0"/>
                      </a:rPr>
                      <m:t>𝑀𝑁</m:t>
                    </m:r>
                  </m:oMath>
                </a14:m>
                <a:r>
                  <a:rPr lang="en-US"/>
                  <a:t> ta được hình trụ như hình vẽ.</a:t>
                </a:r>
              </a:p>
              <a:p>
                <a:pPr marL="5888038" indent="-5430838"/>
                <a:r>
                  <a:rPr lang="en-US" b="1">
                    <a:solidFill>
                      <a:srgbClr val="FF0000"/>
                    </a:solidFill>
                    <a:sym typeface="Wingdings" panose="05000000000000000000" pitchFamily="2" charset="2"/>
                  </a:rPr>
                  <a:t> </a:t>
                </a:r>
                <a:r>
                  <a:rPr lang="en-US"/>
                  <a:t>Khi đó </a:t>
                </a:r>
                <a14:m>
                  <m:oMath xmlns:m="http://schemas.openxmlformats.org/officeDocument/2006/math">
                    <m:r>
                      <a:rPr lang="en-US" i="1">
                        <a:latin typeface="Cambria Math" panose="02040503050406030204" pitchFamily="18" charset="0"/>
                      </a:rPr>
                      <m:t>𝑟</m:t>
                    </m:r>
                    <m:r>
                      <a:rPr lang="en-US" i="1">
                        <a:latin typeface="Cambria Math" panose="02040503050406030204" pitchFamily="18" charset="0"/>
                      </a:rPr>
                      <m:t>=</m:t>
                    </m:r>
                    <m:f>
                      <m:fPr>
                        <m:ctrlPr>
                          <a:rPr lang="en-US" i="1">
                            <a:latin typeface="Cambria Math"/>
                          </a:rPr>
                        </m:ctrlPr>
                      </m:fPr>
                      <m:num>
                        <m:r>
                          <a:rPr lang="en-US" i="1">
                            <a:latin typeface="Cambria Math" panose="02040503050406030204" pitchFamily="18" charset="0"/>
                          </a:rPr>
                          <m:t>𝐴𝐵</m:t>
                        </m:r>
                      </m:num>
                      <m:den>
                        <m:r>
                          <a:rPr lang="en-US">
                            <a:latin typeface="Cambria Math" panose="02040503050406030204" pitchFamily="18" charset="0"/>
                          </a:rPr>
                          <m:t>2</m:t>
                        </m:r>
                      </m:den>
                    </m:f>
                    <m:r>
                      <a:rPr lang="en-US" i="1">
                        <a:latin typeface="Cambria Math" panose="02040503050406030204" pitchFamily="18" charset="0"/>
                      </a:rPr>
                      <m:t>=</m:t>
                    </m:r>
                    <m:r>
                      <a:rPr lang="en-US">
                        <a:latin typeface="Cambria Math" panose="02040503050406030204" pitchFamily="18" charset="0"/>
                      </a:rPr>
                      <m:t>4</m:t>
                    </m:r>
                    <m:r>
                      <a:rPr lang="en-US">
                        <a:latin typeface="Cambria Math" panose="02040503050406030204" pitchFamily="18" charset="0"/>
                      </a:rPr>
                      <m:t>;</m:t>
                    </m:r>
                    <m:r>
                      <a:rPr lang="en-US" i="1">
                        <a:latin typeface="Cambria Math" panose="02040503050406030204" pitchFamily="18" charset="0"/>
                      </a:rPr>
                      <m:t>h</m:t>
                    </m:r>
                    <m:r>
                      <a:rPr lang="en-US" i="1">
                        <a:latin typeface="Cambria Math" panose="02040503050406030204" pitchFamily="18" charset="0"/>
                      </a:rPr>
                      <m:t>=</m:t>
                    </m:r>
                    <m:r>
                      <a:rPr lang="en-US" i="1">
                        <a:latin typeface="Cambria Math" panose="02040503050406030204" pitchFamily="18" charset="0"/>
                      </a:rPr>
                      <m:t>𝐴𝐷</m:t>
                    </m:r>
                    <m:r>
                      <a:rPr lang="en-US" i="1">
                        <a:latin typeface="Cambria Math" panose="02040503050406030204" pitchFamily="18" charset="0"/>
                      </a:rPr>
                      <m:t>=</m:t>
                    </m:r>
                    <m:r>
                      <a:rPr lang="en-US">
                        <a:latin typeface="Cambria Math" panose="02040503050406030204" pitchFamily="18" charset="0"/>
                      </a:rPr>
                      <m:t>8</m:t>
                    </m:r>
                    <m:r>
                      <a:rPr lang="en-US" i="1">
                        <a:latin typeface="Cambria Math" panose="02040503050406030204" pitchFamily="18" charset="0"/>
                      </a:rPr>
                      <m:t>⇒</m:t>
                    </m:r>
                    <m:sSub>
                      <m:sSubPr>
                        <m:ctrlPr>
                          <a:rPr lang="en-US" i="1">
                            <a:latin typeface="Cambria Math"/>
                          </a:rPr>
                        </m:ctrlPr>
                      </m:sSubPr>
                      <m:e>
                        <m:r>
                          <a:rPr lang="en-US" i="1">
                            <a:latin typeface="Cambria Math" panose="02040503050406030204" pitchFamily="18" charset="0"/>
                          </a:rPr>
                          <m:t>𝑆</m:t>
                        </m:r>
                      </m:e>
                      <m:sub>
                        <m:r>
                          <a:rPr lang="en-US" i="1">
                            <a:latin typeface="Cambria Math" panose="02040503050406030204" pitchFamily="18" charset="0"/>
                          </a:rPr>
                          <m:t>𝑥𝑞</m:t>
                        </m:r>
                      </m:sub>
                    </m:sSub>
                    <m:r>
                      <a:rPr lang="en-US" i="1">
                        <a:latin typeface="Cambria Math" panose="02040503050406030204" pitchFamily="18" charset="0"/>
                      </a:rPr>
                      <m:t>=</m:t>
                    </m:r>
                    <m:sSub>
                      <m:sSubPr>
                        <m:ctrlPr>
                          <a:rPr lang="en-US" i="1">
                            <a:latin typeface="Cambria Math"/>
                          </a:rPr>
                        </m:ctrlPr>
                      </m:sSubPr>
                      <m:e>
                        <m:r>
                          <a:rPr lang="en-US" i="1">
                            <a:latin typeface="Cambria Math" panose="02040503050406030204" pitchFamily="18" charset="0"/>
                          </a:rPr>
                          <m:t>𝐶</m:t>
                        </m:r>
                      </m:e>
                      <m:sub>
                        <m:r>
                          <a:rPr lang="en-US" i="1">
                            <a:latin typeface="Cambria Math" panose="02040503050406030204" pitchFamily="18" charset="0"/>
                          </a:rPr>
                          <m:t>𝑑</m:t>
                        </m:r>
                      </m:sub>
                    </m:sSub>
                    <m:r>
                      <a:rPr lang="en-US">
                        <a:latin typeface="Cambria Math" panose="02040503050406030204" pitchFamily="18" charset="0"/>
                      </a:rPr>
                      <m:t>.</m:t>
                    </m:r>
                    <m:r>
                      <a:rPr lang="en-US" i="1">
                        <a:latin typeface="Cambria Math" panose="02040503050406030204" pitchFamily="18" charset="0"/>
                      </a:rPr>
                      <m:t>h</m:t>
                    </m:r>
                    <m:r>
                      <a:rPr lang="en-US" i="1">
                        <a:latin typeface="Cambria Math" panose="02040503050406030204" pitchFamily="18" charset="0"/>
                      </a:rPr>
                      <m:t>=</m:t>
                    </m:r>
                    <m:r>
                      <a:rPr lang="en-US">
                        <a:latin typeface="Cambria Math" panose="02040503050406030204" pitchFamily="18" charset="0"/>
                      </a:rPr>
                      <m:t>2</m:t>
                    </m:r>
                    <m:r>
                      <a:rPr lang="en-US" i="1">
                        <a:latin typeface="Cambria Math" panose="02040503050406030204" pitchFamily="18" charset="0"/>
                      </a:rPr>
                      <m:t>𝜋</m:t>
                    </m:r>
                    <m:r>
                      <a:rPr lang="en-US" i="1">
                        <a:latin typeface="Cambria Math" panose="02040503050406030204" pitchFamily="18" charset="0"/>
                      </a:rPr>
                      <m:t>𝑟</m:t>
                    </m:r>
                    <m:r>
                      <a:rPr lang="en-US" i="1">
                        <a:latin typeface="Cambria Math" panose="02040503050406030204" pitchFamily="18" charset="0"/>
                      </a:rPr>
                      <m:t>h</m:t>
                    </m:r>
                    <m:r>
                      <a:rPr lang="en-US" i="1">
                        <a:latin typeface="Cambria Math" panose="02040503050406030204" pitchFamily="18" charset="0"/>
                      </a:rPr>
                      <m:t>=</m:t>
                    </m:r>
                    <m:r>
                      <a:rPr lang="en-US">
                        <a:latin typeface="Cambria Math" panose="02040503050406030204" pitchFamily="18" charset="0"/>
                      </a:rPr>
                      <m:t>64</m:t>
                    </m:r>
                    <m:r>
                      <a:rPr lang="en-US" i="1">
                        <a:latin typeface="Cambria Math" panose="02040503050406030204" pitchFamily="18" charset="0"/>
                      </a:rPr>
                      <m:t>𝜋</m:t>
                    </m:r>
                    <m:r>
                      <a:rPr lang="en-US" i="1">
                        <a:latin typeface="Cambria Math" panose="02040503050406030204" pitchFamily="18" charset="0"/>
                      </a:rPr>
                      <m:t> </m:t>
                    </m:r>
                    <m:d>
                      <m:dPr>
                        <m:ctrlPr>
                          <a:rPr lang="en-US" i="1">
                            <a:latin typeface="Cambria Math"/>
                          </a:rPr>
                        </m:ctrlPr>
                      </m:dPr>
                      <m:e>
                        <m:r>
                          <a:rPr lang="en-US" b="1" i="1">
                            <a:latin typeface="Cambria Math" panose="02040503050406030204" pitchFamily="18" charset="0"/>
                          </a:rPr>
                          <m:t>𝒄</m:t>
                        </m:r>
                        <m:sSup>
                          <m:sSupPr>
                            <m:ctrlPr>
                              <a:rPr lang="en-US" i="1">
                                <a:latin typeface="Cambria Math"/>
                              </a:rPr>
                            </m:ctrlPr>
                          </m:sSupPr>
                          <m:e>
                            <m:r>
                              <a:rPr lang="en-US" b="1" i="1">
                                <a:latin typeface="Cambria Math" panose="02040503050406030204" pitchFamily="18" charset="0"/>
                              </a:rPr>
                              <m:t>𝒎</m:t>
                            </m:r>
                          </m:e>
                          <m:sup>
                            <m:r>
                              <a:rPr lang="en-US">
                                <a:latin typeface="Cambria Math" panose="02040503050406030204" pitchFamily="18" charset="0"/>
                              </a:rPr>
                              <m:t>2</m:t>
                            </m:r>
                          </m:sup>
                        </m:sSup>
                      </m:e>
                    </m:d>
                  </m:oMath>
                </a14:m>
                <a:endParaRPr lang="en-US" b="1">
                  <a:solidFill>
                    <a:srgbClr val="FF0000"/>
                  </a:solidFill>
                  <a:sym typeface="Wingdings" panose="05000000000000000000" pitchFamily="2" charset="2"/>
                </a:endParaRPr>
              </a:p>
              <a:p>
                <a:pPr marL="6400800" indent="-5653088"/>
                <a:r>
                  <a:rPr lang="en-US" b="1">
                    <a:solidFill>
                      <a:srgbClr val="FF0000"/>
                    </a:solidFill>
                    <a:sym typeface="Wingdings" panose="05000000000000000000" pitchFamily="2" charset="2"/>
                  </a:rPr>
                  <a:t> </a:t>
                </a:r>
                <a:r>
                  <a:rPr lang="en-US" b="1"/>
                  <a:t>Chọn A</a:t>
                </a:r>
                <a:endParaRPr lang="en-US"/>
              </a:p>
              <a:p>
                <a:pPr indent="457200"/>
                <a:r>
                  <a:rPr lang="vi-VN" b="1">
                    <a:solidFill>
                      <a:srgbClr val="FF0000"/>
                    </a:solidFill>
                    <a:sym typeface="Wingdings" panose="05000000000000000000" pitchFamily="2" charset="2"/>
                  </a:rPr>
                  <a:t></a:t>
                </a:r>
                <a:r>
                  <a:rPr lang="en-US" b="1">
                    <a:solidFill>
                      <a:srgbClr val="FF0000"/>
                    </a:solidFill>
                    <a:sym typeface="Wingdings" panose="05000000000000000000" pitchFamily="2" charset="2"/>
                  </a:rPr>
                  <a:t> </a:t>
                </a:r>
                <a:r>
                  <a:rPr lang="vi-VN" b="1">
                    <a:solidFill>
                      <a:srgbClr val="002060"/>
                    </a:solidFill>
                  </a:rPr>
                  <a:t>P</a:t>
                </a:r>
                <a:r>
                  <a:rPr lang="en-US" b="1">
                    <a:solidFill>
                      <a:srgbClr val="002060"/>
                    </a:solidFill>
                  </a:rPr>
                  <a:t>hương pháp</a:t>
                </a:r>
                <a:r>
                  <a:rPr lang="vi-VN" b="1">
                    <a:solidFill>
                      <a:srgbClr val="002060"/>
                    </a:solidFill>
                  </a:rPr>
                  <a:t> nhanh</a:t>
                </a:r>
                <a:endParaRPr lang="en-US">
                  <a:solidFill>
                    <a:srgbClr val="002060"/>
                  </a:solidFill>
                </a:endParaRPr>
              </a:p>
              <a:p>
                <a:pPr indent="749300"/>
                <a:r>
                  <a:rPr lang="en-US" b="1">
                    <a:solidFill>
                      <a:srgbClr val="FF0000"/>
                    </a:solidFill>
                    <a:sym typeface="Wingdings" panose="05000000000000000000" pitchFamily="2" charset="2"/>
                  </a:rPr>
                  <a:t></a:t>
                </a:r>
                <a:r>
                  <a:rPr lang="vi-VN" b="1"/>
                  <a:t> Sử dụng công thức</a:t>
                </a:r>
                <a:r>
                  <a:rPr lang="en-US" b="1"/>
                  <a:t> </a:t>
                </a:r>
                <a14:m>
                  <m:oMath xmlns:m="http://schemas.openxmlformats.org/officeDocument/2006/math">
                    <m:sSub>
                      <m:sSubPr>
                        <m:ctrlPr>
                          <a:rPr lang="en-US" i="1">
                            <a:latin typeface="Cambria Math"/>
                          </a:rPr>
                        </m:ctrlPr>
                      </m:sSubPr>
                      <m:e>
                        <m:r>
                          <a:rPr lang="en-US" i="1">
                            <a:latin typeface="Cambria Math" panose="02040503050406030204" pitchFamily="18" charset="0"/>
                          </a:rPr>
                          <m:t>𝑆</m:t>
                        </m:r>
                      </m:e>
                      <m:sub>
                        <m:r>
                          <a:rPr lang="en-US" i="1">
                            <a:latin typeface="Cambria Math" panose="02040503050406030204" pitchFamily="18" charset="0"/>
                          </a:rPr>
                          <m:t>𝑥𝑞</m:t>
                        </m:r>
                      </m:sub>
                    </m:sSub>
                    <m:r>
                      <a:rPr lang="en-US" i="1">
                        <a:latin typeface="Cambria Math" panose="02040503050406030204" pitchFamily="18" charset="0"/>
                      </a:rPr>
                      <m:t>=</m:t>
                    </m:r>
                    <m:r>
                      <a:rPr lang="en-US">
                        <a:latin typeface="Cambria Math" panose="02040503050406030204" pitchFamily="18" charset="0"/>
                      </a:rPr>
                      <m:t>2</m:t>
                    </m:r>
                    <m:r>
                      <a:rPr lang="en-US" i="1">
                        <a:latin typeface="Cambria Math" panose="02040503050406030204" pitchFamily="18" charset="0"/>
                      </a:rPr>
                      <m:t>𝜋</m:t>
                    </m:r>
                    <m:r>
                      <a:rPr lang="en-US" i="1">
                        <a:latin typeface="Cambria Math" panose="02040503050406030204" pitchFamily="18" charset="0"/>
                      </a:rPr>
                      <m:t>𝑟𝑙</m:t>
                    </m:r>
                  </m:oMath>
                </a14:m>
                <a:endParaRPr lang="en-US"/>
              </a:p>
            </p:txBody>
          </p:sp>
        </mc:Choice>
        <mc:Fallback xmlns="">
          <p:sp>
            <p:nvSpPr>
              <p:cNvPr id="14" name="Content Placeholder 2">
                <a:extLst>
                  <a:ext uri="{FF2B5EF4-FFF2-40B4-BE49-F238E27FC236}">
                    <a16:creationId xmlns:a16="http://schemas.microsoft.com/office/drawing/2014/main" id="{29564E12-EB90-414C-B802-FE38DAC3540A}"/>
                  </a:ext>
                </a:extLst>
              </p:cNvPr>
              <p:cNvSpPr txBox="1">
                <a:spLocks noRot="1" noChangeAspect="1" noMove="1" noResize="1" noEditPoints="1" noAdjustHandles="1" noChangeArrowheads="1" noChangeShapeType="1" noTextEdit="1"/>
              </p:cNvSpPr>
              <p:nvPr/>
            </p:nvSpPr>
            <p:spPr>
              <a:xfrm>
                <a:off x="145256" y="3330907"/>
                <a:ext cx="9104511" cy="3409587"/>
              </a:xfrm>
              <a:prstGeom prst="rect">
                <a:avLst/>
              </a:prstGeom>
              <a:blipFill>
                <a:blip r:embed="rId6"/>
                <a:stretch>
                  <a:fillRect l="-1204" t="-4804" r="-602"/>
                </a:stretch>
              </a:blipFill>
              <a:ln>
                <a:solidFill>
                  <a:srgbClr val="0000CC"/>
                </a:solidFill>
                <a:prstDash val="sysDot"/>
              </a:ln>
            </p:spPr>
            <p:txBody>
              <a:bodyPr/>
              <a:lstStyle/>
              <a:p>
                <a:r>
                  <a:rPr lang="en-US">
                    <a:noFill/>
                  </a:rPr>
                  <a:t> </a:t>
                </a:r>
              </a:p>
            </p:txBody>
          </p:sp>
        </mc:Fallback>
      </mc:AlternateContent>
      <p:pic>
        <p:nvPicPr>
          <p:cNvPr id="15" name="Picture 14">
            <a:extLst>
              <a:ext uri="{FF2B5EF4-FFF2-40B4-BE49-F238E27FC236}">
                <a16:creationId xmlns="" xmlns:a16="http://schemas.microsoft.com/office/drawing/2014/main" id="{7C4F2175-55FB-47FB-A8F9-2CAFB5E35AE5}"/>
              </a:ext>
            </a:extLst>
          </p:cNvPr>
          <p:cNvPicPr/>
          <p:nvPr/>
        </p:nvPicPr>
        <p:blipFill>
          <a:blip r:embed="rId7">
            <a:extLst>
              <a:ext uri="{28A0092B-C50C-407E-A947-70E740481C1C}">
                <a14:useLocalDpi xmlns:a14="http://schemas.microsoft.com/office/drawing/2010/main" val="0"/>
              </a:ext>
            </a:extLst>
          </a:blip>
          <a:srcRect/>
          <a:stretch>
            <a:fillRect/>
          </a:stretch>
        </p:blipFill>
        <p:spPr bwMode="auto">
          <a:xfrm>
            <a:off x="9310796" y="3330906"/>
            <a:ext cx="2775439" cy="3414277"/>
          </a:xfrm>
          <a:prstGeom prst="rect">
            <a:avLst/>
          </a:prstGeom>
          <a:noFill/>
          <a:ln>
            <a:noFill/>
          </a:ln>
        </p:spPr>
      </p:pic>
    </p:spTree>
    <p:extLst>
      <p:ext uri="{BB962C8B-B14F-4D97-AF65-F5344CB8AC3E}">
        <p14:creationId xmlns:p14="http://schemas.microsoft.com/office/powerpoint/2010/main" val="203606628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5">
                                            <p:bg/>
                                          </p:spTgt>
                                        </p:tgtEl>
                                        <p:attrNameLst>
                                          <p:attrName>style.visibility</p:attrName>
                                        </p:attrNameLst>
                                      </p:cBhvr>
                                      <p:to>
                                        <p:strVal val="visible"/>
                                      </p:to>
                                    </p:set>
                                    <p:animEffect transition="in" filter="wipe(up)">
                                      <p:cBhvr>
                                        <p:cTn id="7" dur="500"/>
                                        <p:tgtEl>
                                          <p:spTgt spid="25">
                                            <p:bg/>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25">
                                            <p:txEl>
                                              <p:pRg st="0" end="0"/>
                                            </p:txEl>
                                          </p:spTgt>
                                        </p:tgtEl>
                                        <p:attrNameLst>
                                          <p:attrName>style.visibility</p:attrName>
                                        </p:attrNameLst>
                                      </p:cBhvr>
                                      <p:to>
                                        <p:strVal val="visible"/>
                                      </p:to>
                                    </p:set>
                                    <p:animEffect transition="in" filter="wipe(up)">
                                      <p:cBhvr>
                                        <p:cTn id="12" dur="500"/>
                                        <p:tgtEl>
                                          <p:spTgt spid="2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25">
                                            <p:txEl>
                                              <p:pRg st="1" end="1"/>
                                            </p:txEl>
                                          </p:spTgt>
                                        </p:tgtEl>
                                        <p:attrNameLst>
                                          <p:attrName>style.visibility</p:attrName>
                                        </p:attrNameLst>
                                      </p:cBhvr>
                                      <p:to>
                                        <p:strVal val="visible"/>
                                      </p:to>
                                    </p:set>
                                    <p:animEffect transition="in" filter="wipe(up)">
                                      <p:cBhvr>
                                        <p:cTn id="17" dur="500"/>
                                        <p:tgtEl>
                                          <p:spTgt spid="2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25">
                                            <p:txEl>
                                              <p:pRg st="2" end="2"/>
                                            </p:txEl>
                                          </p:spTgt>
                                        </p:tgtEl>
                                        <p:attrNameLst>
                                          <p:attrName>style.visibility</p:attrName>
                                        </p:attrNameLst>
                                      </p:cBhvr>
                                      <p:to>
                                        <p:strVal val="visible"/>
                                      </p:to>
                                    </p:set>
                                    <p:animEffect transition="in" filter="wipe(up)">
                                      <p:cBhvr>
                                        <p:cTn id="22" dur="500"/>
                                        <p:tgtEl>
                                          <p:spTgt spid="2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14">
                                            <p:bg/>
                                          </p:spTgt>
                                        </p:tgtEl>
                                        <p:attrNameLst>
                                          <p:attrName>style.visibility</p:attrName>
                                        </p:attrNameLst>
                                      </p:cBhvr>
                                      <p:to>
                                        <p:strVal val="visible"/>
                                      </p:to>
                                    </p:set>
                                    <p:animEffect transition="in" filter="wipe(up)">
                                      <p:cBhvr>
                                        <p:cTn id="27" dur="500"/>
                                        <p:tgtEl>
                                          <p:spTgt spid="14">
                                            <p:bg/>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14">
                                            <p:txEl>
                                              <p:pRg st="0" end="0"/>
                                            </p:txEl>
                                          </p:spTgt>
                                        </p:tgtEl>
                                        <p:attrNameLst>
                                          <p:attrName>style.visibility</p:attrName>
                                        </p:attrNameLst>
                                      </p:cBhvr>
                                      <p:to>
                                        <p:strVal val="visible"/>
                                      </p:to>
                                    </p:set>
                                    <p:animEffect transition="in" filter="wipe(up)">
                                      <p:cBhvr>
                                        <p:cTn id="32" dur="500"/>
                                        <p:tgtEl>
                                          <p:spTgt spid="14">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grpId="0" nodeType="clickEffect">
                                  <p:stCondLst>
                                    <p:cond delay="0"/>
                                  </p:stCondLst>
                                  <p:childTnLst>
                                    <p:set>
                                      <p:cBhvr>
                                        <p:cTn id="36" dur="1" fill="hold">
                                          <p:stCondLst>
                                            <p:cond delay="0"/>
                                          </p:stCondLst>
                                        </p:cTn>
                                        <p:tgtEl>
                                          <p:spTgt spid="14">
                                            <p:txEl>
                                              <p:pRg st="1" end="1"/>
                                            </p:txEl>
                                          </p:spTgt>
                                        </p:tgtEl>
                                        <p:attrNameLst>
                                          <p:attrName>style.visibility</p:attrName>
                                        </p:attrNameLst>
                                      </p:cBhvr>
                                      <p:to>
                                        <p:strVal val="visible"/>
                                      </p:to>
                                    </p:set>
                                    <p:animEffect transition="in" filter="wipe(up)">
                                      <p:cBhvr>
                                        <p:cTn id="37" dur="500"/>
                                        <p:tgtEl>
                                          <p:spTgt spid="14">
                                            <p:txEl>
                                              <p:pRg st="1" end="1"/>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wipe(down)">
                                      <p:cBhvr>
                                        <p:cTn id="42" dur="500"/>
                                        <p:tgtEl>
                                          <p:spTgt spid="15"/>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grpId="0" nodeType="clickEffect">
                                  <p:stCondLst>
                                    <p:cond delay="0"/>
                                  </p:stCondLst>
                                  <p:childTnLst>
                                    <p:set>
                                      <p:cBhvr>
                                        <p:cTn id="46" dur="1" fill="hold">
                                          <p:stCondLst>
                                            <p:cond delay="0"/>
                                          </p:stCondLst>
                                        </p:cTn>
                                        <p:tgtEl>
                                          <p:spTgt spid="14">
                                            <p:txEl>
                                              <p:pRg st="2" end="2"/>
                                            </p:txEl>
                                          </p:spTgt>
                                        </p:tgtEl>
                                        <p:attrNameLst>
                                          <p:attrName>style.visibility</p:attrName>
                                        </p:attrNameLst>
                                      </p:cBhvr>
                                      <p:to>
                                        <p:strVal val="visible"/>
                                      </p:to>
                                    </p:set>
                                    <p:animEffect transition="in" filter="wipe(up)">
                                      <p:cBhvr>
                                        <p:cTn id="47" dur="500"/>
                                        <p:tgtEl>
                                          <p:spTgt spid="14">
                                            <p:txEl>
                                              <p:pRg st="2" end="2"/>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1" fill="hold" grpId="0" nodeType="clickEffect">
                                  <p:stCondLst>
                                    <p:cond delay="0"/>
                                  </p:stCondLst>
                                  <p:childTnLst>
                                    <p:set>
                                      <p:cBhvr>
                                        <p:cTn id="51" dur="1" fill="hold">
                                          <p:stCondLst>
                                            <p:cond delay="0"/>
                                          </p:stCondLst>
                                        </p:cTn>
                                        <p:tgtEl>
                                          <p:spTgt spid="14">
                                            <p:txEl>
                                              <p:pRg st="3" end="3"/>
                                            </p:txEl>
                                          </p:spTgt>
                                        </p:tgtEl>
                                        <p:attrNameLst>
                                          <p:attrName>style.visibility</p:attrName>
                                        </p:attrNameLst>
                                      </p:cBhvr>
                                      <p:to>
                                        <p:strVal val="visible"/>
                                      </p:to>
                                    </p:set>
                                    <p:animEffect transition="in" filter="wipe(up)">
                                      <p:cBhvr>
                                        <p:cTn id="52" dur="500"/>
                                        <p:tgtEl>
                                          <p:spTgt spid="14">
                                            <p:txEl>
                                              <p:pRg st="3" end="3"/>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2"/>
                                        </p:tgtEl>
                                        <p:attrNameLst>
                                          <p:attrName>style.visibility</p:attrName>
                                        </p:attrNameLst>
                                      </p:cBhvr>
                                      <p:to>
                                        <p:strVal val="visible"/>
                                      </p:to>
                                    </p:set>
                                    <p:animEffect transition="in" filter="wipe(left)">
                                      <p:cBhvr>
                                        <p:cTn id="57" dur="250"/>
                                        <p:tgtEl>
                                          <p:spTgt spid="2"/>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1" fill="hold" grpId="0" nodeType="clickEffect">
                                  <p:stCondLst>
                                    <p:cond delay="0"/>
                                  </p:stCondLst>
                                  <p:childTnLst>
                                    <p:set>
                                      <p:cBhvr>
                                        <p:cTn id="61" dur="1" fill="hold">
                                          <p:stCondLst>
                                            <p:cond delay="0"/>
                                          </p:stCondLst>
                                        </p:cTn>
                                        <p:tgtEl>
                                          <p:spTgt spid="14">
                                            <p:txEl>
                                              <p:pRg st="4" end="4"/>
                                            </p:txEl>
                                          </p:spTgt>
                                        </p:tgtEl>
                                        <p:attrNameLst>
                                          <p:attrName>style.visibility</p:attrName>
                                        </p:attrNameLst>
                                      </p:cBhvr>
                                      <p:to>
                                        <p:strVal val="visible"/>
                                      </p:to>
                                    </p:set>
                                    <p:animEffect transition="in" filter="wipe(up)">
                                      <p:cBhvr>
                                        <p:cTn id="62" dur="500"/>
                                        <p:tgtEl>
                                          <p:spTgt spid="14">
                                            <p:txEl>
                                              <p:pRg st="4" end="4"/>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1" fill="hold" grpId="0" nodeType="clickEffect">
                                  <p:stCondLst>
                                    <p:cond delay="0"/>
                                  </p:stCondLst>
                                  <p:childTnLst>
                                    <p:set>
                                      <p:cBhvr>
                                        <p:cTn id="66" dur="1" fill="hold">
                                          <p:stCondLst>
                                            <p:cond delay="0"/>
                                          </p:stCondLst>
                                        </p:cTn>
                                        <p:tgtEl>
                                          <p:spTgt spid="14">
                                            <p:txEl>
                                              <p:pRg st="5" end="5"/>
                                            </p:txEl>
                                          </p:spTgt>
                                        </p:tgtEl>
                                        <p:attrNameLst>
                                          <p:attrName>style.visibility</p:attrName>
                                        </p:attrNameLst>
                                      </p:cBhvr>
                                      <p:to>
                                        <p:strVal val="visible"/>
                                      </p:to>
                                    </p:set>
                                    <p:animEffect transition="in" filter="wipe(up)">
                                      <p:cBhvr>
                                        <p:cTn id="67" dur="500"/>
                                        <p:tgtEl>
                                          <p:spTgt spid="1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uiExpand="1" build="p" animBg="1">
        <p:tmplLst>
          <p:tmpl>
            <p:tnLst>
              <p:par>
                <p:cTn presetID="22" presetClass="entr" presetSubtype="1" fill="hold" nodeType="clickEffect">
                  <p:stCondLst>
                    <p:cond delay="0"/>
                  </p:stCondLst>
                  <p:childTnLst>
                    <p:set>
                      <p:cBhvr>
                        <p:cTn dur="1" fill="hold">
                          <p:stCondLst>
                            <p:cond delay="0"/>
                          </p:stCondLst>
                        </p:cTn>
                        <p:tgtEl>
                          <p:spTgt spid="25"/>
                        </p:tgtEl>
                        <p:attrNameLst>
                          <p:attrName>style.visibility</p:attrName>
                        </p:attrNameLst>
                      </p:cBhvr>
                      <p:to>
                        <p:strVal val="visible"/>
                      </p:to>
                    </p:set>
                    <p:animEffect transition="in" filter="wipe(up)">
                      <p:cBhvr>
                        <p:cTn dur="500"/>
                        <p:tgtEl>
                          <p:spTgt spid="25"/>
                        </p:tgtEl>
                      </p:cBhvr>
                    </p:animEffect>
                  </p:childTnLst>
                </p:cTn>
              </p:par>
            </p:tnLst>
          </p:tmpl>
          <p:tmpl lvl="1">
            <p:tnLst>
              <p:par>
                <p:cTn presetID="22" presetClass="entr" presetSubtype="1" fill="hold" nodeType="clickEffect">
                  <p:stCondLst>
                    <p:cond delay="0"/>
                  </p:stCondLst>
                  <p:childTnLst>
                    <p:set>
                      <p:cBhvr>
                        <p:cTn dur="1" fill="hold">
                          <p:stCondLst>
                            <p:cond delay="0"/>
                          </p:stCondLst>
                        </p:cTn>
                        <p:tgtEl>
                          <p:spTgt spid="25"/>
                        </p:tgtEl>
                        <p:attrNameLst>
                          <p:attrName>style.visibility</p:attrName>
                        </p:attrNameLst>
                      </p:cBhvr>
                      <p:to>
                        <p:strVal val="visible"/>
                      </p:to>
                    </p:set>
                    <p:animEffect transition="in" filter="wipe(up)">
                      <p:cBhvr>
                        <p:cTn dur="500"/>
                        <p:tgtEl>
                          <p:spTgt spid="25"/>
                        </p:tgtEl>
                      </p:cBhvr>
                    </p:animEffect>
                  </p:childTnLst>
                </p:cTn>
              </p:par>
            </p:tnLst>
          </p:tmpl>
        </p:tmplLst>
      </p:bldP>
      <p:bldP spid="2" grpId="0" animBg="1"/>
      <p:bldP spid="14" grpId="0" uiExpand="1" build="p" animBg="1">
        <p:tmplLst>
          <p:tmpl>
            <p:tnLst>
              <p:par>
                <p:cTn presetID="22" presetClass="entr" presetSubtype="1" fill="hold" nodeType="click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wipe(up)">
                      <p:cBhvr>
                        <p:cTn dur="500"/>
                        <p:tgtEl>
                          <p:spTgt spid="14"/>
                        </p:tgtEl>
                      </p:cBhvr>
                    </p:animEffect>
                  </p:childTnLst>
                </p:cTn>
              </p:par>
            </p:tnLst>
          </p:tmpl>
          <p:tmpl lvl="1">
            <p:tnLst>
              <p:par>
                <p:cTn presetID="22" presetClass="entr" presetSubtype="1" fill="hold" nodeType="click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wipe(up)">
                      <p:cBhvr>
                        <p:cTn dur="500"/>
                        <p:tgtEl>
                          <p:spTgt spid="14"/>
                        </p:tgtEl>
                      </p:cBhvr>
                    </p:animEffect>
                  </p:childTnLst>
                </p:cTn>
              </p:par>
            </p:tnLst>
          </p:tmpl>
        </p:tmplLst>
      </p:b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BCA91DD8-A731-469A-BB09-5E7BA9C6C8D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1772" y="6745184"/>
            <a:ext cx="3903108" cy="79171"/>
          </a:xfrm>
          <a:prstGeom prst="rect">
            <a:avLst/>
          </a:prstGeom>
        </p:spPr>
      </p:pic>
      <p:pic>
        <p:nvPicPr>
          <p:cNvPr id="4" name="Picture 3">
            <a:extLst>
              <a:ext uri="{FF2B5EF4-FFF2-40B4-BE49-F238E27FC236}">
                <a16:creationId xmlns="" xmlns:a16="http://schemas.microsoft.com/office/drawing/2014/main" id="{BECD3442-55B7-44D2-8B0C-A48AFFBF415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97572" y="6597295"/>
            <a:ext cx="2775439" cy="295777"/>
          </a:xfrm>
          <a:prstGeom prst="rect">
            <a:avLst/>
          </a:prstGeom>
        </p:spPr>
      </p:pic>
      <p:grpSp>
        <p:nvGrpSpPr>
          <p:cNvPr id="13" name="Group 12">
            <a:extLst>
              <a:ext uri="{FF2B5EF4-FFF2-40B4-BE49-F238E27FC236}">
                <a16:creationId xmlns="" xmlns:a16="http://schemas.microsoft.com/office/drawing/2014/main" id="{8CCF46B5-7D20-415B-98D6-CFFB006B8506}"/>
              </a:ext>
            </a:extLst>
          </p:cNvPr>
          <p:cNvGrpSpPr/>
          <p:nvPr/>
        </p:nvGrpSpPr>
        <p:grpSpPr>
          <a:xfrm>
            <a:off x="3111340" y="75940"/>
            <a:ext cx="738457" cy="685800"/>
            <a:chOff x="1995645" y="1654893"/>
            <a:chExt cx="738457" cy="685800"/>
          </a:xfrm>
        </p:grpSpPr>
        <p:sp>
          <p:nvSpPr>
            <p:cNvPr id="16" name="AutoShape 43">
              <a:extLst>
                <a:ext uri="{FF2B5EF4-FFF2-40B4-BE49-F238E27FC236}">
                  <a16:creationId xmlns="" xmlns:a16="http://schemas.microsoft.com/office/drawing/2014/main" id="{EC2DAE92-0740-455C-998C-06ED1994E71D}"/>
                </a:ext>
              </a:extLst>
            </p:cNvPr>
            <p:cNvSpPr>
              <a:spLocks noChangeArrowheads="1"/>
            </p:cNvSpPr>
            <p:nvPr/>
          </p:nvSpPr>
          <p:spPr bwMode="gray">
            <a:xfrm>
              <a:off x="1995645" y="1654893"/>
              <a:ext cx="738457" cy="685800"/>
            </a:xfrm>
            <a:prstGeom prst="diamond">
              <a:avLst/>
            </a:prstGeom>
            <a:solidFill>
              <a:srgbClr val="FF0000"/>
            </a:solidFill>
            <a:ln w="25400" algn="ctr">
              <a:solidFill>
                <a:schemeClr val="bg1"/>
              </a:solidFill>
              <a:miter lim="800000"/>
              <a:headEnd/>
              <a:tailEnd/>
            </a:ln>
            <a:effectLst>
              <a:outerShdw dist="63500" dir="2212194" algn="ctr" rotWithShape="0">
                <a:srgbClr val="333333">
                  <a:alpha val="50000"/>
                </a:srgbClr>
              </a:outerShdw>
            </a:effectLst>
          </p:spPr>
          <p:txBody>
            <a:bodyPr wrap="none" anchor="ctr"/>
            <a:lstStyle/>
            <a:p>
              <a:pPr eaLnBrk="1" hangingPunct="1">
                <a:defRPr/>
              </a:pPr>
              <a:endParaRPr lang="en-US" sz="3200">
                <a:latin typeface="Chu Van An" panose="02020603050405020304" pitchFamily="18" charset="0"/>
                <a:cs typeface="Chu Van An" panose="02020603050405020304" pitchFamily="18" charset="0"/>
              </a:endParaRPr>
            </a:p>
          </p:txBody>
        </p:sp>
        <p:sp>
          <p:nvSpPr>
            <p:cNvPr id="17" name="Text Box 45">
              <a:extLst>
                <a:ext uri="{FF2B5EF4-FFF2-40B4-BE49-F238E27FC236}">
                  <a16:creationId xmlns="" xmlns:a16="http://schemas.microsoft.com/office/drawing/2014/main" id="{B73BB27B-82AA-46BA-B313-9BBC4936D223}"/>
                </a:ext>
              </a:extLst>
            </p:cNvPr>
            <p:cNvSpPr txBox="1">
              <a:spLocks noChangeArrowheads="1"/>
            </p:cNvSpPr>
            <p:nvPr/>
          </p:nvSpPr>
          <p:spPr bwMode="gray">
            <a:xfrm>
              <a:off x="2067355" y="1730835"/>
              <a:ext cx="59503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vi-VN" sz="3200" b="1">
                  <a:solidFill>
                    <a:srgbClr val="FFFF00"/>
                  </a:solidFill>
                  <a:latin typeface="Yu Gothic" panose="020B0400000000000000" pitchFamily="34" charset="-128"/>
                  <a:ea typeface="Yu Gothic" panose="020B0400000000000000" pitchFamily="34" charset="-128"/>
                  <a:cs typeface="Chu Van An" panose="02020603050405020304" pitchFamily="18" charset="0"/>
                </a:rPr>
                <a:t>⓷</a:t>
              </a:r>
              <a:endParaRPr lang="en-US" altLang="vi-VN" sz="3200" b="1">
                <a:solidFill>
                  <a:srgbClr val="FFFF00"/>
                </a:solidFill>
                <a:latin typeface="Chu Van An" panose="02020603050405020304" pitchFamily="18" charset="0"/>
                <a:cs typeface="Chu Van An" panose="02020603050405020304" pitchFamily="18" charset="0"/>
              </a:endParaRPr>
            </a:p>
          </p:txBody>
        </p:sp>
      </p:grpSp>
      <p:grpSp>
        <p:nvGrpSpPr>
          <p:cNvPr id="8" name="Group 7">
            <a:extLst>
              <a:ext uri="{FF2B5EF4-FFF2-40B4-BE49-F238E27FC236}">
                <a16:creationId xmlns="" xmlns:a16="http://schemas.microsoft.com/office/drawing/2014/main" id="{0C4A8818-A8C6-40B2-93FC-502248369014}"/>
              </a:ext>
            </a:extLst>
          </p:cNvPr>
          <p:cNvGrpSpPr/>
          <p:nvPr/>
        </p:nvGrpSpPr>
        <p:grpSpPr>
          <a:xfrm>
            <a:off x="-1372802" y="2046834"/>
            <a:ext cx="9144002" cy="5329684"/>
            <a:chOff x="-1059316" y="1014150"/>
            <a:chExt cx="9144002" cy="5329684"/>
          </a:xfrm>
        </p:grpSpPr>
        <p:pic>
          <p:nvPicPr>
            <p:cNvPr id="20" name="Picture 345" descr="shadow_1_m">
              <a:extLst>
                <a:ext uri="{FF2B5EF4-FFF2-40B4-BE49-F238E27FC236}">
                  <a16:creationId xmlns="" xmlns:a16="http://schemas.microsoft.com/office/drawing/2014/main" id="{E4140265-4281-4518-8FC8-899425A5D0E6}"/>
                </a:ext>
              </a:extLst>
            </p:cNvPr>
            <p:cNvPicPr>
              <a:picLocks noChangeAspect="1" noChangeArrowheads="1"/>
            </p:cNvPicPr>
            <p:nvPr/>
          </p:nvPicPr>
          <p:blipFill>
            <a:blip r:embed="rId4"/>
            <a:srcRect r="61411"/>
            <a:stretch>
              <a:fillRect/>
            </a:stretch>
          </p:blipFill>
          <p:spPr bwMode="gray">
            <a:xfrm flipH="1">
              <a:off x="419251" y="1014150"/>
              <a:ext cx="67637" cy="5329684"/>
            </a:xfrm>
            <a:prstGeom prst="rect">
              <a:avLst/>
            </a:prstGeom>
            <a:noFill/>
            <a:ln w="9525">
              <a:noFill/>
              <a:miter lim="800000"/>
              <a:headEnd/>
              <a:tailEnd/>
            </a:ln>
          </p:spPr>
        </p:pic>
        <p:pic>
          <p:nvPicPr>
            <p:cNvPr id="21" name="Picture 345" descr="shadow_1_m">
              <a:extLst>
                <a:ext uri="{FF2B5EF4-FFF2-40B4-BE49-F238E27FC236}">
                  <a16:creationId xmlns="" xmlns:a16="http://schemas.microsoft.com/office/drawing/2014/main" id="{9DFFB59F-41F6-40E0-93B9-B0DF75A1541D}"/>
                </a:ext>
              </a:extLst>
            </p:cNvPr>
            <p:cNvPicPr>
              <a:picLocks noChangeAspect="1" noChangeArrowheads="1"/>
            </p:cNvPicPr>
            <p:nvPr/>
          </p:nvPicPr>
          <p:blipFill>
            <a:blip r:embed="rId4"/>
            <a:srcRect r="61411"/>
            <a:stretch>
              <a:fillRect/>
            </a:stretch>
          </p:blipFill>
          <p:spPr bwMode="gray">
            <a:xfrm rot="16200000" flipH="1">
              <a:off x="3489825" y="1078573"/>
              <a:ext cx="45719" cy="9144002"/>
            </a:xfrm>
            <a:prstGeom prst="rect">
              <a:avLst/>
            </a:prstGeom>
            <a:noFill/>
            <a:ln w="9525">
              <a:noFill/>
              <a:miter lim="800000"/>
              <a:headEnd/>
              <a:tailEnd/>
            </a:ln>
          </p:spPr>
        </p:pic>
      </p:grpSp>
      <p:sp>
        <p:nvSpPr>
          <p:cNvPr id="24" name="Hexagon 26">
            <a:extLst>
              <a:ext uri="{FF2B5EF4-FFF2-40B4-BE49-F238E27FC236}">
                <a16:creationId xmlns="" xmlns:a16="http://schemas.microsoft.com/office/drawing/2014/main" id="{F8C658E0-2FBF-41D6-899E-A9FB2E7EC7FC}"/>
              </a:ext>
            </a:extLst>
          </p:cNvPr>
          <p:cNvSpPr/>
          <p:nvPr/>
        </p:nvSpPr>
        <p:spPr bwMode="auto">
          <a:xfrm>
            <a:off x="3921507" y="123655"/>
            <a:ext cx="5446566" cy="685800"/>
          </a:xfrm>
          <a:prstGeom prst="hexagon">
            <a:avLst>
              <a:gd name="adj" fmla="val 31838"/>
              <a:gd name="vf" fmla="val 115470"/>
            </a:avLst>
          </a:prstGeom>
          <a:solidFill>
            <a:srgbClr val="CCECFF"/>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algn="ctr"/>
            <a:r>
              <a:rPr lang="en-US" altLang="vi-VN" sz="3200" b="1">
                <a:solidFill>
                  <a:srgbClr val="0000CC"/>
                </a:solidFill>
                <a:latin typeface="Chu Van An" panose="02020603050405020304" pitchFamily="18" charset="0"/>
                <a:cs typeface="Chu Van An" panose="02020603050405020304" pitchFamily="18" charset="0"/>
              </a:rPr>
              <a:t>Bài tập minh họa</a:t>
            </a:r>
          </a:p>
        </p:txBody>
      </p:sp>
      <mc:AlternateContent xmlns:mc="http://schemas.openxmlformats.org/markup-compatibility/2006" xmlns:a14="http://schemas.microsoft.com/office/drawing/2010/main">
        <mc:Choice Requires="a14">
          <p:sp>
            <p:nvSpPr>
              <p:cNvPr id="25" name="Content Placeholder 2">
                <a:extLst>
                  <a:ext uri="{FF2B5EF4-FFF2-40B4-BE49-F238E27FC236}">
                    <a16:creationId xmlns="" xmlns:a16="http://schemas.microsoft.com/office/drawing/2014/main" id="{1CB4C6FF-9D2A-4DB8-995D-95E7EA1CCA0B}"/>
                  </a:ext>
                </a:extLst>
              </p:cNvPr>
              <p:cNvSpPr txBox="1">
                <a:spLocks/>
              </p:cNvSpPr>
              <p:nvPr/>
            </p:nvSpPr>
            <p:spPr>
              <a:xfrm>
                <a:off x="139583" y="907512"/>
                <a:ext cx="11951976" cy="2384329"/>
              </a:xfrm>
              <a:prstGeom prst="rect">
                <a:avLst/>
              </a:prstGeom>
              <a:solidFill>
                <a:srgbClr val="FFFFCC"/>
              </a:solidFill>
              <a:ln>
                <a:solidFill>
                  <a:srgbClr val="0000CC"/>
                </a:solidFill>
                <a:prstDash val="sysDash"/>
              </a:ln>
            </p:spPr>
            <p:txBody>
              <a:bodyPr vert="horz" lIns="91440" tIns="45720" rIns="91440" bIns="45720" rtlCol="0">
                <a:normAutofit fontScale="92500" lnSpcReduction="10000"/>
              </a:bodyPr>
              <a:lstStyle>
                <a:lvl1pPr marL="0" indent="0" algn="l" defTabSz="914400" rtl="0" eaLnBrk="1" latinLnBrk="0" hangingPunct="1">
                  <a:lnSpc>
                    <a:spcPct val="90000"/>
                  </a:lnSpc>
                  <a:spcBef>
                    <a:spcPts val="1000"/>
                  </a:spcBef>
                  <a:buFont typeface="Arial" panose="020B0604020202020204" pitchFamily="34" charset="0"/>
                  <a:buNone/>
                  <a:defRPr sz="3200" kern="1200">
                    <a:solidFill>
                      <a:srgbClr val="000066"/>
                    </a:solidFill>
                    <a:latin typeface="Chu Van An" panose="02020603050405020304" pitchFamily="18" charset="0"/>
                    <a:ea typeface="+mn-ea"/>
                    <a:cs typeface="Chu Van An" panose="02020603050405020304" pitchFamily="18" charset="0"/>
                  </a:defRPr>
                </a:lvl1pPr>
                <a:lvl2pPr marL="457200" indent="0" algn="ctr" defTabSz="914400" rtl="0" eaLnBrk="1" latinLnBrk="0" hangingPunct="1">
                  <a:lnSpc>
                    <a:spcPct val="90000"/>
                  </a:lnSpc>
                  <a:spcBef>
                    <a:spcPts val="500"/>
                  </a:spcBef>
                  <a:buFont typeface="Arial" panose="020B0604020202020204" pitchFamily="34" charset="0"/>
                  <a:buNone/>
                  <a:defRPr sz="3800" kern="1200">
                    <a:solidFill>
                      <a:schemeClr val="bg1">
                        <a:lumMod val="95000"/>
                      </a:schemeClr>
                    </a:solidFill>
                    <a:latin typeface="Chu Van An" panose="02020603050405020304" pitchFamily="18" charset="0"/>
                    <a:ea typeface="+mn-ea"/>
                    <a:cs typeface="Chu Van An" panose="02020603050405020304" pitchFamily="18" charset="0"/>
                  </a:defRPr>
                </a:lvl2pPr>
                <a:lvl3pPr marL="914400" indent="0" algn="ctr" defTabSz="914400" rtl="0" eaLnBrk="1" latinLnBrk="0" hangingPunct="1">
                  <a:lnSpc>
                    <a:spcPct val="90000"/>
                  </a:lnSpc>
                  <a:spcBef>
                    <a:spcPts val="500"/>
                  </a:spcBef>
                  <a:buFont typeface="Arial" panose="020B0604020202020204" pitchFamily="34" charset="0"/>
                  <a:buNone/>
                  <a:defRPr sz="3800" kern="1200">
                    <a:solidFill>
                      <a:schemeClr val="bg1">
                        <a:lumMod val="95000"/>
                      </a:schemeClr>
                    </a:solidFill>
                    <a:latin typeface="Chu Van An" panose="02020603050405020304" pitchFamily="18" charset="0"/>
                    <a:ea typeface="+mn-ea"/>
                    <a:cs typeface="Chu Van An" panose="02020603050405020304" pitchFamily="18" charset="0"/>
                  </a:defRPr>
                </a:lvl3pPr>
                <a:lvl4pPr marL="1371600" indent="0" algn="ctr" defTabSz="914400" rtl="0" eaLnBrk="1" latinLnBrk="0" hangingPunct="1">
                  <a:lnSpc>
                    <a:spcPct val="90000"/>
                  </a:lnSpc>
                  <a:spcBef>
                    <a:spcPts val="500"/>
                  </a:spcBef>
                  <a:buFont typeface="Arial" panose="020B0604020202020204" pitchFamily="34" charset="0"/>
                  <a:buNone/>
                  <a:defRPr sz="3800" kern="1200">
                    <a:solidFill>
                      <a:schemeClr val="bg1">
                        <a:lumMod val="95000"/>
                      </a:schemeClr>
                    </a:solidFill>
                    <a:latin typeface="Chu Van An" panose="02020603050405020304" pitchFamily="18" charset="0"/>
                    <a:ea typeface="+mn-ea"/>
                    <a:cs typeface="Chu Van An" panose="02020603050405020304" pitchFamily="18" charset="0"/>
                  </a:defRPr>
                </a:lvl4pPr>
                <a:lvl5pPr marL="1828800" indent="0" algn="ctr" defTabSz="914400" rtl="0" eaLnBrk="1" latinLnBrk="0" hangingPunct="1">
                  <a:lnSpc>
                    <a:spcPct val="90000"/>
                  </a:lnSpc>
                  <a:spcBef>
                    <a:spcPts val="500"/>
                  </a:spcBef>
                  <a:buFont typeface="Arial" panose="020B0604020202020204" pitchFamily="34" charset="0"/>
                  <a:buNone/>
                  <a:defRPr sz="3800" kern="1200">
                    <a:solidFill>
                      <a:schemeClr val="bg1">
                        <a:lumMod val="95000"/>
                      </a:schemeClr>
                    </a:solidFill>
                    <a:latin typeface="Chu Van An" panose="02020603050405020304" pitchFamily="18" charset="0"/>
                    <a:ea typeface="+mn-ea"/>
                    <a:cs typeface="Chu Van An" panose="02020603050405020304" pitchFamily="18" charset="0"/>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1538288" indent="-1538288" algn="just"/>
                <a:r>
                  <a:rPr lang="en-US" b="1">
                    <a:solidFill>
                      <a:srgbClr val="FF0000"/>
                    </a:solidFill>
                  </a:rPr>
                  <a:t>Câu </a:t>
                </a:r>
                <a:r>
                  <a:rPr lang="en-US" b="1">
                    <a:solidFill>
                      <a:srgbClr val="FF0000"/>
                    </a:solidFill>
                    <a:sym typeface="Wingdings" panose="05000000000000000000" pitchFamily="2" charset="2"/>
                  </a:rPr>
                  <a:t></a:t>
                </a:r>
                <a:r>
                  <a:rPr lang="en-US" b="1">
                    <a:solidFill>
                      <a:srgbClr val="FF0000"/>
                    </a:solidFill>
                  </a:rPr>
                  <a:t>. </a:t>
                </a:r>
                <a:r>
                  <a:rPr lang="en-US"/>
                  <a:t>Cho hình chữ nhật </a:t>
                </a:r>
                <a14:m>
                  <m:oMath xmlns:m="http://schemas.openxmlformats.org/officeDocument/2006/math">
                    <m:r>
                      <a:rPr lang="en-US" i="1">
                        <a:latin typeface="Cambria Math" panose="02040503050406030204" pitchFamily="18" charset="0"/>
                      </a:rPr>
                      <m:t>𝐴𝐵𝐶𝐷</m:t>
                    </m:r>
                  </m:oMath>
                </a14:m>
                <a:r>
                  <a:rPr lang="en-US"/>
                  <a:t> có </a:t>
                </a:r>
                <a14:m>
                  <m:oMath xmlns:m="http://schemas.openxmlformats.org/officeDocument/2006/math">
                    <m:r>
                      <a:rPr lang="en-US" i="1">
                        <a:latin typeface="Cambria Math" panose="02040503050406030204" pitchFamily="18" charset="0"/>
                      </a:rPr>
                      <m:t>𝐴𝐵</m:t>
                    </m:r>
                    <m:r>
                      <a:rPr lang="en-US" i="1">
                        <a:latin typeface="Cambria Math" panose="02040503050406030204" pitchFamily="18" charset="0"/>
                      </a:rPr>
                      <m:t>=</m:t>
                    </m:r>
                    <m:r>
                      <a:rPr lang="en-US" i="1">
                        <a:latin typeface="Cambria Math" panose="02040503050406030204" pitchFamily="18" charset="0"/>
                      </a:rPr>
                      <m:t>𝑎</m:t>
                    </m:r>
                  </m:oMath>
                </a14:m>
                <a:r>
                  <a:rPr lang="en-US"/>
                  <a:t> và góc </a:t>
                </a:r>
                <a14:m>
                  <m:oMath xmlns:m="http://schemas.openxmlformats.org/officeDocument/2006/math">
                    <m:r>
                      <a:rPr lang="en-US" i="1">
                        <a:latin typeface="Cambria Math" panose="02040503050406030204" pitchFamily="18" charset="0"/>
                      </a:rPr>
                      <m:t>𝐵𝐷𝐶</m:t>
                    </m:r>
                    <m:r>
                      <a:rPr lang="en-US" i="1">
                        <a:latin typeface="Cambria Math" panose="02040503050406030204" pitchFamily="18" charset="0"/>
                      </a:rPr>
                      <m:t>=</m:t>
                    </m:r>
                    <m:r>
                      <a:rPr lang="en-US">
                        <a:latin typeface="Cambria Math" panose="02040503050406030204" pitchFamily="18" charset="0"/>
                      </a:rPr>
                      <m:t>3</m:t>
                    </m:r>
                    <m:sSup>
                      <m:sSupPr>
                        <m:ctrlPr>
                          <a:rPr lang="en-US" i="1">
                            <a:latin typeface="Cambria Math"/>
                          </a:rPr>
                        </m:ctrlPr>
                      </m:sSupPr>
                      <m:e>
                        <m:r>
                          <a:rPr lang="en-US">
                            <a:latin typeface="Cambria Math" panose="02040503050406030204" pitchFamily="18" charset="0"/>
                          </a:rPr>
                          <m:t>0</m:t>
                        </m:r>
                      </m:e>
                      <m:sup>
                        <m:r>
                          <a:rPr lang="en-US">
                            <a:latin typeface="Cambria Math" panose="02040503050406030204" pitchFamily="18" charset="0"/>
                          </a:rPr>
                          <m:t>0</m:t>
                        </m:r>
                      </m:sup>
                    </m:sSup>
                  </m:oMath>
                </a14:m>
                <a:r>
                  <a:rPr lang="en-US"/>
                  <a:t>. Quay hình chữ nhật này xung quanh cạnh </a:t>
                </a:r>
                <a14:m>
                  <m:oMath xmlns:m="http://schemas.openxmlformats.org/officeDocument/2006/math">
                    <m:r>
                      <a:rPr lang="en-US" i="1">
                        <a:latin typeface="Cambria Math" panose="02040503050406030204" pitchFamily="18" charset="0"/>
                      </a:rPr>
                      <m:t>𝐴𝐷</m:t>
                    </m:r>
                  </m:oMath>
                </a14:m>
                <a:r>
                  <a:rPr lang="en-US"/>
                  <a:t>.  Diện tích xung quanh của hình trụ được tạo thành là</a:t>
                </a:r>
              </a:p>
              <a:p>
                <a:r>
                  <a:rPr lang="en-US" b="1"/>
                  <a:t>		Ⓐ. </a:t>
                </a:r>
                <a14:m>
                  <m:oMath xmlns:m="http://schemas.openxmlformats.org/officeDocument/2006/math">
                    <m:rad>
                      <m:radPr>
                        <m:degHide m:val="on"/>
                        <m:ctrlPr>
                          <a:rPr lang="en-US" i="1">
                            <a:latin typeface="Cambria Math"/>
                          </a:rPr>
                        </m:ctrlPr>
                      </m:radPr>
                      <m:deg/>
                      <m:e>
                        <m:r>
                          <a:rPr lang="en-US">
                            <a:latin typeface="Cambria Math" panose="02040503050406030204" pitchFamily="18" charset="0"/>
                          </a:rPr>
                          <m:t>3</m:t>
                        </m:r>
                      </m:e>
                    </m:rad>
                    <m:r>
                      <a:rPr lang="en-US" i="1">
                        <a:latin typeface="Cambria Math" panose="02040503050406030204" pitchFamily="18" charset="0"/>
                      </a:rPr>
                      <m:t>𝜋</m:t>
                    </m:r>
                    <m:sSup>
                      <m:sSupPr>
                        <m:ctrlPr>
                          <a:rPr lang="en-US" i="1">
                            <a:latin typeface="Cambria Math"/>
                          </a:rPr>
                        </m:ctrlPr>
                      </m:sSupPr>
                      <m:e>
                        <m:r>
                          <a:rPr lang="en-US" i="1">
                            <a:latin typeface="Cambria Math" panose="02040503050406030204" pitchFamily="18" charset="0"/>
                          </a:rPr>
                          <m:t>𝑎</m:t>
                        </m:r>
                      </m:e>
                      <m:sup>
                        <m:r>
                          <a:rPr lang="en-US">
                            <a:latin typeface="Cambria Math" panose="02040503050406030204" pitchFamily="18" charset="0"/>
                          </a:rPr>
                          <m:t>2</m:t>
                        </m:r>
                      </m:sup>
                    </m:sSup>
                  </m:oMath>
                </a14:m>
                <a:r>
                  <a:rPr lang="en-US"/>
                  <a:t>.			</a:t>
                </a:r>
                <a:r>
                  <a:rPr lang="en-US" b="1"/>
                  <a:t>Ⓑ. </a:t>
                </a:r>
                <a14:m>
                  <m:oMath xmlns:m="http://schemas.openxmlformats.org/officeDocument/2006/math">
                    <m:r>
                      <a:rPr lang="en-US">
                        <a:latin typeface="Cambria Math" panose="02040503050406030204" pitchFamily="18" charset="0"/>
                      </a:rPr>
                      <m:t>2</m:t>
                    </m:r>
                    <m:rad>
                      <m:radPr>
                        <m:degHide m:val="on"/>
                        <m:ctrlPr>
                          <a:rPr lang="en-US" i="1">
                            <a:latin typeface="Cambria Math"/>
                          </a:rPr>
                        </m:ctrlPr>
                      </m:radPr>
                      <m:deg/>
                      <m:e>
                        <m:r>
                          <a:rPr lang="en-US">
                            <a:latin typeface="Cambria Math" panose="02040503050406030204" pitchFamily="18" charset="0"/>
                          </a:rPr>
                          <m:t>3</m:t>
                        </m:r>
                      </m:e>
                    </m:rad>
                    <m:r>
                      <a:rPr lang="en-US" i="1">
                        <a:latin typeface="Cambria Math" panose="02040503050406030204" pitchFamily="18" charset="0"/>
                      </a:rPr>
                      <m:t>𝜋</m:t>
                    </m:r>
                    <m:sSup>
                      <m:sSupPr>
                        <m:ctrlPr>
                          <a:rPr lang="en-US" i="1">
                            <a:latin typeface="Cambria Math"/>
                          </a:rPr>
                        </m:ctrlPr>
                      </m:sSupPr>
                      <m:e>
                        <m:r>
                          <a:rPr lang="en-US" i="1">
                            <a:latin typeface="Cambria Math" panose="02040503050406030204" pitchFamily="18" charset="0"/>
                          </a:rPr>
                          <m:t>𝑎</m:t>
                        </m:r>
                      </m:e>
                      <m:sup>
                        <m:r>
                          <a:rPr lang="en-US">
                            <a:latin typeface="Cambria Math" panose="02040503050406030204" pitchFamily="18" charset="0"/>
                          </a:rPr>
                          <m:t>2</m:t>
                        </m:r>
                      </m:sup>
                    </m:sSup>
                  </m:oMath>
                </a14:m>
                <a:r>
                  <a:rPr lang="en-US"/>
                  <a:t>.	</a:t>
                </a:r>
              </a:p>
              <a:p>
                <a:r>
                  <a:rPr lang="en-US" b="1"/>
                  <a:t>		Ⓒ. </a:t>
                </a:r>
                <a14:m>
                  <m:oMath xmlns:m="http://schemas.openxmlformats.org/officeDocument/2006/math">
                    <m:f>
                      <m:fPr>
                        <m:ctrlPr>
                          <a:rPr lang="en-US" i="1">
                            <a:latin typeface="Cambria Math"/>
                          </a:rPr>
                        </m:ctrlPr>
                      </m:fPr>
                      <m:num>
                        <m:r>
                          <a:rPr lang="en-US">
                            <a:latin typeface="Cambria Math" panose="02040503050406030204" pitchFamily="18" charset="0"/>
                          </a:rPr>
                          <m:t>2</m:t>
                        </m:r>
                      </m:num>
                      <m:den>
                        <m:rad>
                          <m:radPr>
                            <m:degHide m:val="on"/>
                            <m:ctrlPr>
                              <a:rPr lang="en-US" i="1">
                                <a:latin typeface="Cambria Math"/>
                              </a:rPr>
                            </m:ctrlPr>
                          </m:radPr>
                          <m:deg/>
                          <m:e>
                            <m:r>
                              <a:rPr lang="en-US">
                                <a:latin typeface="Cambria Math" panose="02040503050406030204" pitchFamily="18" charset="0"/>
                              </a:rPr>
                              <m:t>3</m:t>
                            </m:r>
                          </m:e>
                        </m:rad>
                      </m:den>
                    </m:f>
                    <m:r>
                      <a:rPr lang="en-US" i="1">
                        <a:latin typeface="Cambria Math" panose="02040503050406030204" pitchFamily="18" charset="0"/>
                      </a:rPr>
                      <m:t>𝜋</m:t>
                    </m:r>
                    <m:sSup>
                      <m:sSupPr>
                        <m:ctrlPr>
                          <a:rPr lang="en-US" i="1">
                            <a:latin typeface="Cambria Math"/>
                          </a:rPr>
                        </m:ctrlPr>
                      </m:sSupPr>
                      <m:e>
                        <m:r>
                          <a:rPr lang="en-US" i="1">
                            <a:latin typeface="Cambria Math" panose="02040503050406030204" pitchFamily="18" charset="0"/>
                          </a:rPr>
                          <m:t>𝑎</m:t>
                        </m:r>
                      </m:e>
                      <m:sup>
                        <m:r>
                          <a:rPr lang="en-US">
                            <a:latin typeface="Cambria Math" panose="02040503050406030204" pitchFamily="18" charset="0"/>
                          </a:rPr>
                          <m:t>2</m:t>
                        </m:r>
                      </m:sup>
                    </m:sSup>
                  </m:oMath>
                </a14:m>
                <a:r>
                  <a:rPr lang="en-US"/>
                  <a:t>.			</a:t>
                </a:r>
                <a:r>
                  <a:rPr lang="en-US" b="1"/>
                  <a:t>Ⓓ. </a:t>
                </a:r>
                <a14:m>
                  <m:oMath xmlns:m="http://schemas.openxmlformats.org/officeDocument/2006/math">
                    <m:r>
                      <a:rPr lang="en-US" i="1">
                        <a:latin typeface="Cambria Math" panose="02040503050406030204" pitchFamily="18" charset="0"/>
                      </a:rPr>
                      <m:t>𝜋</m:t>
                    </m:r>
                    <m:sSup>
                      <m:sSupPr>
                        <m:ctrlPr>
                          <a:rPr lang="en-US" i="1">
                            <a:latin typeface="Cambria Math"/>
                          </a:rPr>
                        </m:ctrlPr>
                      </m:sSupPr>
                      <m:e>
                        <m:r>
                          <a:rPr lang="en-US" i="1">
                            <a:latin typeface="Cambria Math" panose="02040503050406030204" pitchFamily="18" charset="0"/>
                          </a:rPr>
                          <m:t>𝑎</m:t>
                        </m:r>
                      </m:e>
                      <m:sup>
                        <m:r>
                          <a:rPr lang="en-US">
                            <a:latin typeface="Cambria Math" panose="02040503050406030204" pitchFamily="18" charset="0"/>
                          </a:rPr>
                          <m:t>2</m:t>
                        </m:r>
                      </m:sup>
                    </m:sSup>
                  </m:oMath>
                </a14:m>
                <a:endParaRPr lang="en-US"/>
              </a:p>
            </p:txBody>
          </p:sp>
        </mc:Choice>
        <mc:Fallback xmlns="">
          <p:sp>
            <p:nvSpPr>
              <p:cNvPr id="25" name="Content Placeholder 2">
                <a:extLst>
                  <a:ext uri="{FF2B5EF4-FFF2-40B4-BE49-F238E27FC236}">
                    <a16:creationId xmlns:a16="http://schemas.microsoft.com/office/drawing/2014/main" id="{1CB4C6FF-9D2A-4DB8-995D-95E7EA1CCA0B}"/>
                  </a:ext>
                </a:extLst>
              </p:cNvPr>
              <p:cNvSpPr txBox="1">
                <a:spLocks noRot="1" noChangeAspect="1" noMove="1" noResize="1" noEditPoints="1" noAdjustHandles="1" noChangeArrowheads="1" noChangeShapeType="1" noTextEdit="1"/>
              </p:cNvSpPr>
              <p:nvPr/>
            </p:nvSpPr>
            <p:spPr>
              <a:xfrm>
                <a:off x="139583" y="907512"/>
                <a:ext cx="11951976" cy="2384329"/>
              </a:xfrm>
              <a:prstGeom prst="rect">
                <a:avLst/>
              </a:prstGeom>
              <a:blipFill>
                <a:blip r:embed="rId5"/>
                <a:stretch>
                  <a:fillRect l="-1172" t="-8651" r="-1834"/>
                </a:stretch>
              </a:blipFill>
              <a:ln>
                <a:solidFill>
                  <a:srgbClr val="0000CC"/>
                </a:solidFill>
                <a:prstDash val="sysDash"/>
              </a:ln>
            </p:spPr>
            <p:txBody>
              <a:bodyPr/>
              <a:lstStyle/>
              <a:p>
                <a:r>
                  <a:rPr lang="en-US">
                    <a:noFill/>
                  </a:rPr>
                  <a:t> </a:t>
                </a:r>
              </a:p>
            </p:txBody>
          </p:sp>
        </mc:Fallback>
      </mc:AlternateContent>
      <p:sp>
        <p:nvSpPr>
          <p:cNvPr id="2" name="Oval 1">
            <a:extLst>
              <a:ext uri="{FF2B5EF4-FFF2-40B4-BE49-F238E27FC236}">
                <a16:creationId xmlns="" xmlns:a16="http://schemas.microsoft.com/office/drawing/2014/main" id="{B115D1D0-0856-44C3-9772-421F7E3019E3}"/>
              </a:ext>
            </a:extLst>
          </p:cNvPr>
          <p:cNvSpPr/>
          <p:nvPr/>
        </p:nvSpPr>
        <p:spPr>
          <a:xfrm>
            <a:off x="1965492" y="2623929"/>
            <a:ext cx="603482" cy="568036"/>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mc:AlternateContent xmlns:mc="http://schemas.openxmlformats.org/markup-compatibility/2006" xmlns:a14="http://schemas.microsoft.com/office/drawing/2010/main">
        <mc:Choice Requires="a14">
          <p:sp>
            <p:nvSpPr>
              <p:cNvPr id="14" name="Content Placeholder 2">
                <a:extLst>
                  <a:ext uri="{FF2B5EF4-FFF2-40B4-BE49-F238E27FC236}">
                    <a16:creationId xmlns="" xmlns:a16="http://schemas.microsoft.com/office/drawing/2014/main" id="{29564E12-EB90-414C-B802-FE38DAC3540A}"/>
                  </a:ext>
                </a:extLst>
              </p:cNvPr>
              <p:cNvSpPr txBox="1">
                <a:spLocks/>
              </p:cNvSpPr>
              <p:nvPr/>
            </p:nvSpPr>
            <p:spPr>
              <a:xfrm>
                <a:off x="145256" y="3330907"/>
                <a:ext cx="9104511" cy="3409587"/>
              </a:xfrm>
              <a:prstGeom prst="rect">
                <a:avLst/>
              </a:prstGeom>
              <a:solidFill>
                <a:srgbClr val="CCFFFF"/>
              </a:solidFill>
              <a:ln>
                <a:solidFill>
                  <a:srgbClr val="0000CC"/>
                </a:solidFill>
                <a:prstDash val="sysDot"/>
              </a:ln>
            </p:spPr>
            <p:txBody>
              <a:bodyPr vert="horz" lIns="91440" tIns="45720" rIns="91440" bIns="45720" rtlCol="0">
                <a:normAutofit fontScale="85000" lnSpcReduction="20000"/>
              </a:bodyPr>
              <a:lstStyle>
                <a:lvl1pPr marL="0" indent="0" algn="l" defTabSz="914400" rtl="0" eaLnBrk="1" latinLnBrk="0" hangingPunct="1">
                  <a:lnSpc>
                    <a:spcPct val="90000"/>
                  </a:lnSpc>
                  <a:spcBef>
                    <a:spcPts val="1000"/>
                  </a:spcBef>
                  <a:buFont typeface="Arial" panose="020B0604020202020204" pitchFamily="34" charset="0"/>
                  <a:buNone/>
                  <a:defRPr sz="3200" kern="1200">
                    <a:solidFill>
                      <a:srgbClr val="000066"/>
                    </a:solidFill>
                    <a:latin typeface="Chu Van An" panose="02020603050405020304" pitchFamily="18" charset="0"/>
                    <a:ea typeface="+mn-ea"/>
                    <a:cs typeface="Chu Van An" panose="02020603050405020304" pitchFamily="18" charset="0"/>
                  </a:defRPr>
                </a:lvl1pPr>
                <a:lvl2pPr marL="457200" indent="0" algn="ctr" defTabSz="914400" rtl="0" eaLnBrk="1" latinLnBrk="0" hangingPunct="1">
                  <a:lnSpc>
                    <a:spcPct val="90000"/>
                  </a:lnSpc>
                  <a:spcBef>
                    <a:spcPts val="500"/>
                  </a:spcBef>
                  <a:buFont typeface="Arial" panose="020B0604020202020204" pitchFamily="34" charset="0"/>
                  <a:buNone/>
                  <a:defRPr sz="3800" kern="1200">
                    <a:solidFill>
                      <a:schemeClr val="bg1">
                        <a:lumMod val="95000"/>
                      </a:schemeClr>
                    </a:solidFill>
                    <a:latin typeface="Chu Van An" panose="02020603050405020304" pitchFamily="18" charset="0"/>
                    <a:ea typeface="+mn-ea"/>
                    <a:cs typeface="Chu Van An" panose="02020603050405020304" pitchFamily="18" charset="0"/>
                  </a:defRPr>
                </a:lvl2pPr>
                <a:lvl3pPr marL="914400" indent="0" algn="ctr" defTabSz="914400" rtl="0" eaLnBrk="1" latinLnBrk="0" hangingPunct="1">
                  <a:lnSpc>
                    <a:spcPct val="90000"/>
                  </a:lnSpc>
                  <a:spcBef>
                    <a:spcPts val="500"/>
                  </a:spcBef>
                  <a:buFont typeface="Arial" panose="020B0604020202020204" pitchFamily="34" charset="0"/>
                  <a:buNone/>
                  <a:defRPr sz="3800" kern="1200">
                    <a:solidFill>
                      <a:schemeClr val="bg1">
                        <a:lumMod val="95000"/>
                      </a:schemeClr>
                    </a:solidFill>
                    <a:latin typeface="Chu Van An" panose="02020603050405020304" pitchFamily="18" charset="0"/>
                    <a:ea typeface="+mn-ea"/>
                    <a:cs typeface="Chu Van An" panose="02020603050405020304" pitchFamily="18" charset="0"/>
                  </a:defRPr>
                </a:lvl3pPr>
                <a:lvl4pPr marL="1371600" indent="0" algn="ctr" defTabSz="914400" rtl="0" eaLnBrk="1" latinLnBrk="0" hangingPunct="1">
                  <a:lnSpc>
                    <a:spcPct val="90000"/>
                  </a:lnSpc>
                  <a:spcBef>
                    <a:spcPts val="500"/>
                  </a:spcBef>
                  <a:buFont typeface="Arial" panose="020B0604020202020204" pitchFamily="34" charset="0"/>
                  <a:buNone/>
                  <a:defRPr sz="3800" kern="1200">
                    <a:solidFill>
                      <a:schemeClr val="bg1">
                        <a:lumMod val="95000"/>
                      </a:schemeClr>
                    </a:solidFill>
                    <a:latin typeface="Chu Van An" panose="02020603050405020304" pitchFamily="18" charset="0"/>
                    <a:ea typeface="+mn-ea"/>
                    <a:cs typeface="Chu Van An" panose="02020603050405020304" pitchFamily="18" charset="0"/>
                  </a:defRPr>
                </a:lvl4pPr>
                <a:lvl5pPr marL="1828800" indent="0" algn="ctr" defTabSz="914400" rtl="0" eaLnBrk="1" latinLnBrk="0" hangingPunct="1">
                  <a:lnSpc>
                    <a:spcPct val="90000"/>
                  </a:lnSpc>
                  <a:spcBef>
                    <a:spcPts val="500"/>
                  </a:spcBef>
                  <a:buFont typeface="Arial" panose="020B0604020202020204" pitchFamily="34" charset="0"/>
                  <a:buNone/>
                  <a:defRPr sz="3800" kern="1200">
                    <a:solidFill>
                      <a:schemeClr val="bg1">
                        <a:lumMod val="95000"/>
                      </a:schemeClr>
                    </a:solidFill>
                    <a:latin typeface="Chu Van An" panose="02020603050405020304" pitchFamily="18" charset="0"/>
                    <a:ea typeface="+mn-ea"/>
                    <a:cs typeface="Chu Van An" panose="02020603050405020304" pitchFamily="18" charset="0"/>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b="1">
                    <a:solidFill>
                      <a:srgbClr val="FF0000"/>
                    </a:solidFill>
                    <a:sym typeface="Wingdings" panose="05000000000000000000" pitchFamily="2" charset="2"/>
                  </a:rPr>
                  <a:t>. </a:t>
                </a:r>
                <a:r>
                  <a:rPr lang="en-US" b="1">
                    <a:solidFill>
                      <a:srgbClr val="FF0000"/>
                    </a:solidFill>
                  </a:rPr>
                  <a:t>Lời giải:</a:t>
                </a:r>
              </a:p>
              <a:p>
                <a:pPr marL="969963" indent="-512763" algn="just">
                  <a:buClr>
                    <a:srgbClr val="FF0000"/>
                  </a:buClr>
                  <a:buFont typeface="Wingdings" panose="05000000000000000000" pitchFamily="2" charset="2"/>
                  <a:buChar char="¬"/>
                </a:pPr>
                <a:r>
                  <a:rPr lang="en-US"/>
                  <a:t>Khi quay hình chữ nhật này xung quanh cạnh AD ta được hình trụ như hình vẽ. </a:t>
                </a:r>
              </a:p>
              <a:p>
                <a:pPr marL="969963" indent="-512763" algn="just">
                  <a:buClr>
                    <a:srgbClr val="FF0000"/>
                  </a:buClr>
                  <a:buFont typeface="Wingdings" panose="05000000000000000000" pitchFamily="2" charset="2"/>
                  <a:buChar char="¬"/>
                </a:pPr>
                <a:r>
                  <a:rPr lang="en-US"/>
                  <a:t>Ta có: </a:t>
                </a:r>
                <a14:m>
                  <m:oMath xmlns:m="http://schemas.openxmlformats.org/officeDocument/2006/math">
                    <m:r>
                      <a:rPr lang="en-US" i="1">
                        <a:latin typeface="Cambria Math" panose="02040503050406030204" pitchFamily="18" charset="0"/>
                      </a:rPr>
                      <m:t>𝑟</m:t>
                    </m:r>
                    <m:r>
                      <a:rPr lang="en-US" i="1">
                        <a:latin typeface="Cambria Math" panose="02040503050406030204" pitchFamily="18" charset="0"/>
                      </a:rPr>
                      <m:t>=</m:t>
                    </m:r>
                    <m:r>
                      <a:rPr lang="en-US" i="1">
                        <a:latin typeface="Cambria Math" panose="02040503050406030204" pitchFamily="18" charset="0"/>
                      </a:rPr>
                      <m:t>𝐴𝐵</m:t>
                    </m:r>
                    <m:r>
                      <a:rPr lang="en-US" i="1">
                        <a:latin typeface="Cambria Math" panose="02040503050406030204" pitchFamily="18" charset="0"/>
                      </a:rPr>
                      <m:t>=</m:t>
                    </m:r>
                    <m:r>
                      <a:rPr lang="en-US" i="1">
                        <a:latin typeface="Cambria Math" panose="02040503050406030204" pitchFamily="18" charset="0"/>
                      </a:rPr>
                      <m:t>𝑎</m:t>
                    </m:r>
                    <m:r>
                      <a:rPr lang="en-US">
                        <a:latin typeface="Cambria Math" panose="02040503050406030204" pitchFamily="18" charset="0"/>
                      </a:rPr>
                      <m:t>;</m:t>
                    </m:r>
                    <m:r>
                      <a:rPr lang="en-US" i="1">
                        <a:latin typeface="Cambria Math" panose="02040503050406030204" pitchFamily="18" charset="0"/>
                      </a:rPr>
                      <m:t>h</m:t>
                    </m:r>
                    <m:r>
                      <a:rPr lang="en-US" i="1">
                        <a:latin typeface="Cambria Math" panose="02040503050406030204" pitchFamily="18" charset="0"/>
                      </a:rPr>
                      <m:t>=</m:t>
                    </m:r>
                    <m:r>
                      <a:rPr lang="en-US" i="1">
                        <a:latin typeface="Cambria Math" panose="02040503050406030204" pitchFamily="18" charset="0"/>
                      </a:rPr>
                      <m:t>𝐵𝐶</m:t>
                    </m:r>
                    <m:r>
                      <a:rPr lang="en-US" i="1">
                        <a:latin typeface="Cambria Math" panose="02040503050406030204" pitchFamily="18" charset="0"/>
                      </a:rPr>
                      <m:t>=</m:t>
                    </m:r>
                    <m:r>
                      <a:rPr lang="en-US" i="1">
                        <a:latin typeface="Cambria Math" panose="02040503050406030204" pitchFamily="18" charset="0"/>
                      </a:rPr>
                      <m:t>𝐶𝐷</m:t>
                    </m:r>
                    <m:r>
                      <m:rPr>
                        <m:sty m:val="p"/>
                      </m:rPr>
                      <a:rPr lang="en-US">
                        <a:latin typeface="Cambria Math" panose="02040503050406030204" pitchFamily="18" charset="0"/>
                      </a:rPr>
                      <m:t>tan</m:t>
                    </m:r>
                    <m:r>
                      <a:rPr lang="en-US">
                        <a:latin typeface="Cambria Math" panose="02040503050406030204" pitchFamily="18" charset="0"/>
                      </a:rPr>
                      <m:t>3</m:t>
                    </m:r>
                    <m:sSup>
                      <m:sSupPr>
                        <m:ctrlPr>
                          <a:rPr lang="en-US" i="1">
                            <a:latin typeface="Cambria Math"/>
                          </a:rPr>
                        </m:ctrlPr>
                      </m:sSupPr>
                      <m:e>
                        <m:r>
                          <a:rPr lang="en-US">
                            <a:latin typeface="Cambria Math" panose="02040503050406030204" pitchFamily="18" charset="0"/>
                          </a:rPr>
                          <m:t>0</m:t>
                        </m:r>
                      </m:e>
                      <m:sup>
                        <m:r>
                          <a:rPr lang="en-US">
                            <a:latin typeface="Cambria Math" panose="02040503050406030204" pitchFamily="18" charset="0"/>
                          </a:rPr>
                          <m:t>0</m:t>
                        </m:r>
                      </m:sup>
                    </m:sSup>
                  </m:oMath>
                </a14:m>
                <a:r>
                  <a:rPr lang="en-US"/>
                  <a:t>. </a:t>
                </a:r>
              </a:p>
              <a:p>
                <a:pPr marL="969963" indent="-512763" algn="just">
                  <a:buClr>
                    <a:srgbClr val="FF0000"/>
                  </a:buClr>
                  <a:buFont typeface="Wingdings" panose="05000000000000000000" pitchFamily="2" charset="2"/>
                  <a:buChar char="¬"/>
                </a:pPr>
                <a:r>
                  <a:rPr lang="en-US"/>
                  <a:t>Suy ra </a:t>
                </a:r>
                <a14:m>
                  <m:oMath xmlns:m="http://schemas.openxmlformats.org/officeDocument/2006/math">
                    <m:r>
                      <a:rPr lang="en-US" i="1">
                        <a:latin typeface="Cambria Math" panose="02040503050406030204" pitchFamily="18" charset="0"/>
                      </a:rPr>
                      <m:t>h</m:t>
                    </m:r>
                    <m:r>
                      <a:rPr lang="en-US" i="1">
                        <a:latin typeface="Cambria Math" panose="02040503050406030204" pitchFamily="18" charset="0"/>
                      </a:rPr>
                      <m:t>=</m:t>
                    </m:r>
                    <m:f>
                      <m:fPr>
                        <m:ctrlPr>
                          <a:rPr lang="en-US" i="1">
                            <a:latin typeface="Cambria Math"/>
                          </a:rPr>
                        </m:ctrlPr>
                      </m:fPr>
                      <m:num>
                        <m:r>
                          <a:rPr lang="en-US" i="1">
                            <a:latin typeface="Cambria Math" panose="02040503050406030204" pitchFamily="18" charset="0"/>
                          </a:rPr>
                          <m:t>𝑎</m:t>
                        </m:r>
                      </m:num>
                      <m:den>
                        <m:rad>
                          <m:radPr>
                            <m:degHide m:val="on"/>
                            <m:ctrlPr>
                              <a:rPr lang="en-US" i="1">
                                <a:latin typeface="Cambria Math"/>
                              </a:rPr>
                            </m:ctrlPr>
                          </m:radPr>
                          <m:deg/>
                          <m:e>
                            <m:r>
                              <a:rPr lang="en-US">
                                <a:latin typeface="Cambria Math" panose="02040503050406030204" pitchFamily="18" charset="0"/>
                              </a:rPr>
                              <m:t>3</m:t>
                            </m:r>
                          </m:e>
                        </m:rad>
                      </m:den>
                    </m:f>
                    <m:r>
                      <a:rPr lang="en-US" i="1">
                        <a:latin typeface="Cambria Math" panose="02040503050406030204" pitchFamily="18" charset="0"/>
                      </a:rPr>
                      <m:t>⇒</m:t>
                    </m:r>
                    <m:sSub>
                      <m:sSubPr>
                        <m:ctrlPr>
                          <a:rPr lang="en-US" i="1">
                            <a:latin typeface="Cambria Math"/>
                          </a:rPr>
                        </m:ctrlPr>
                      </m:sSubPr>
                      <m:e>
                        <m:r>
                          <a:rPr lang="en-US" i="1">
                            <a:latin typeface="Cambria Math" panose="02040503050406030204" pitchFamily="18" charset="0"/>
                          </a:rPr>
                          <m:t>𝑆</m:t>
                        </m:r>
                      </m:e>
                      <m:sub>
                        <m:r>
                          <a:rPr lang="en-US" i="1">
                            <a:latin typeface="Cambria Math" panose="02040503050406030204" pitchFamily="18" charset="0"/>
                          </a:rPr>
                          <m:t>𝑥𝑞</m:t>
                        </m:r>
                      </m:sub>
                    </m:sSub>
                    <m:r>
                      <a:rPr lang="en-US" i="1">
                        <a:latin typeface="Cambria Math" panose="02040503050406030204" pitchFamily="18" charset="0"/>
                      </a:rPr>
                      <m:t>=</m:t>
                    </m:r>
                    <m:r>
                      <a:rPr lang="en-US">
                        <a:latin typeface="Cambria Math" panose="02040503050406030204" pitchFamily="18" charset="0"/>
                      </a:rPr>
                      <m:t>2</m:t>
                    </m:r>
                    <m:r>
                      <a:rPr lang="en-US" i="1">
                        <a:latin typeface="Cambria Math" panose="02040503050406030204" pitchFamily="18" charset="0"/>
                      </a:rPr>
                      <m:t>𝜋</m:t>
                    </m:r>
                    <m:r>
                      <a:rPr lang="en-US" i="1">
                        <a:latin typeface="Cambria Math" panose="02040503050406030204" pitchFamily="18" charset="0"/>
                      </a:rPr>
                      <m:t>𝑟h</m:t>
                    </m:r>
                    <m:r>
                      <a:rPr lang="en-US" i="1">
                        <a:latin typeface="Cambria Math" panose="02040503050406030204" pitchFamily="18" charset="0"/>
                      </a:rPr>
                      <m:t>=</m:t>
                    </m:r>
                    <m:f>
                      <m:fPr>
                        <m:ctrlPr>
                          <a:rPr lang="en-US" i="1">
                            <a:latin typeface="Cambria Math"/>
                          </a:rPr>
                        </m:ctrlPr>
                      </m:fPr>
                      <m:num>
                        <m:r>
                          <a:rPr lang="en-US">
                            <a:latin typeface="Cambria Math" panose="02040503050406030204" pitchFamily="18" charset="0"/>
                          </a:rPr>
                          <m:t>2</m:t>
                        </m:r>
                        <m:r>
                          <a:rPr lang="en-US" i="1">
                            <a:latin typeface="Cambria Math" panose="02040503050406030204" pitchFamily="18" charset="0"/>
                          </a:rPr>
                          <m:t>𝜋</m:t>
                        </m:r>
                        <m:sSup>
                          <m:sSupPr>
                            <m:ctrlPr>
                              <a:rPr lang="en-US" i="1">
                                <a:latin typeface="Cambria Math"/>
                              </a:rPr>
                            </m:ctrlPr>
                          </m:sSupPr>
                          <m:e>
                            <m:r>
                              <a:rPr lang="en-US" i="1">
                                <a:latin typeface="Cambria Math" panose="02040503050406030204" pitchFamily="18" charset="0"/>
                              </a:rPr>
                              <m:t>𝑎</m:t>
                            </m:r>
                          </m:e>
                          <m:sup>
                            <m:r>
                              <a:rPr lang="en-US">
                                <a:latin typeface="Cambria Math" panose="02040503050406030204" pitchFamily="18" charset="0"/>
                              </a:rPr>
                              <m:t>2</m:t>
                            </m:r>
                          </m:sup>
                        </m:sSup>
                      </m:num>
                      <m:den>
                        <m:rad>
                          <m:radPr>
                            <m:degHide m:val="on"/>
                            <m:ctrlPr>
                              <a:rPr lang="en-US" i="1">
                                <a:latin typeface="Cambria Math"/>
                              </a:rPr>
                            </m:ctrlPr>
                          </m:radPr>
                          <m:deg/>
                          <m:e>
                            <m:r>
                              <a:rPr lang="en-US">
                                <a:latin typeface="Cambria Math" panose="02040503050406030204" pitchFamily="18" charset="0"/>
                              </a:rPr>
                              <m:t>3</m:t>
                            </m:r>
                          </m:e>
                        </m:rad>
                      </m:den>
                    </m:f>
                  </m:oMath>
                </a14:m>
                <a:r>
                  <a:rPr lang="en-US"/>
                  <a:t>.</a:t>
                </a:r>
                <a:endParaRPr lang="en-US" b="1">
                  <a:solidFill>
                    <a:srgbClr val="FF0000"/>
                  </a:solidFill>
                  <a:sym typeface="Wingdings" panose="05000000000000000000" pitchFamily="2" charset="2"/>
                </a:endParaRPr>
              </a:p>
              <a:p>
                <a:pPr marL="914400" indent="-166688"/>
                <a:r>
                  <a:rPr lang="en-US" b="1">
                    <a:solidFill>
                      <a:srgbClr val="FF0000"/>
                    </a:solidFill>
                    <a:sym typeface="Wingdings" panose="05000000000000000000" pitchFamily="2" charset="2"/>
                  </a:rPr>
                  <a:t> </a:t>
                </a:r>
                <a:r>
                  <a:rPr lang="en-US" b="1"/>
                  <a:t>Chọn C</a:t>
                </a:r>
                <a:endParaRPr lang="en-US"/>
              </a:p>
              <a:p>
                <a:pPr indent="457200"/>
                <a:r>
                  <a:rPr lang="vi-VN" b="1">
                    <a:solidFill>
                      <a:srgbClr val="FF0000"/>
                    </a:solidFill>
                    <a:sym typeface="Wingdings" panose="05000000000000000000" pitchFamily="2" charset="2"/>
                  </a:rPr>
                  <a:t></a:t>
                </a:r>
                <a:r>
                  <a:rPr lang="en-US" b="1">
                    <a:solidFill>
                      <a:srgbClr val="FF0000"/>
                    </a:solidFill>
                    <a:sym typeface="Wingdings" panose="05000000000000000000" pitchFamily="2" charset="2"/>
                  </a:rPr>
                  <a:t> </a:t>
                </a:r>
                <a:r>
                  <a:rPr lang="vi-VN" b="1">
                    <a:solidFill>
                      <a:srgbClr val="002060"/>
                    </a:solidFill>
                  </a:rPr>
                  <a:t>P</a:t>
                </a:r>
                <a:r>
                  <a:rPr lang="en-US" b="1">
                    <a:solidFill>
                      <a:srgbClr val="002060"/>
                    </a:solidFill>
                  </a:rPr>
                  <a:t>hương pháp</a:t>
                </a:r>
                <a:r>
                  <a:rPr lang="vi-VN" b="1">
                    <a:solidFill>
                      <a:srgbClr val="002060"/>
                    </a:solidFill>
                  </a:rPr>
                  <a:t> nhanh</a:t>
                </a:r>
                <a:endParaRPr lang="en-US">
                  <a:solidFill>
                    <a:srgbClr val="002060"/>
                  </a:solidFill>
                </a:endParaRPr>
              </a:p>
              <a:p>
                <a:pPr indent="749300"/>
                <a:r>
                  <a:rPr lang="en-US" b="1">
                    <a:solidFill>
                      <a:srgbClr val="FF0000"/>
                    </a:solidFill>
                    <a:sym typeface="Wingdings" panose="05000000000000000000" pitchFamily="2" charset="2"/>
                  </a:rPr>
                  <a:t></a:t>
                </a:r>
                <a:r>
                  <a:rPr lang="vi-VN" b="1"/>
                  <a:t> Sử dụng công thức</a:t>
                </a:r>
                <a:r>
                  <a:rPr lang="en-US" b="1"/>
                  <a:t> </a:t>
                </a:r>
                <a14:m>
                  <m:oMath xmlns:m="http://schemas.openxmlformats.org/officeDocument/2006/math">
                    <m:sSub>
                      <m:sSubPr>
                        <m:ctrlPr>
                          <a:rPr lang="en-US" i="1">
                            <a:latin typeface="Cambria Math"/>
                          </a:rPr>
                        </m:ctrlPr>
                      </m:sSubPr>
                      <m:e>
                        <m:r>
                          <a:rPr lang="en-US" i="1">
                            <a:latin typeface="Cambria Math" panose="02040503050406030204" pitchFamily="18" charset="0"/>
                          </a:rPr>
                          <m:t>𝑆</m:t>
                        </m:r>
                      </m:e>
                      <m:sub>
                        <m:r>
                          <a:rPr lang="en-US" i="1">
                            <a:latin typeface="Cambria Math" panose="02040503050406030204" pitchFamily="18" charset="0"/>
                          </a:rPr>
                          <m:t>𝑥𝑞</m:t>
                        </m:r>
                      </m:sub>
                    </m:sSub>
                    <m:r>
                      <a:rPr lang="en-US" i="1">
                        <a:latin typeface="Cambria Math" panose="02040503050406030204" pitchFamily="18" charset="0"/>
                      </a:rPr>
                      <m:t>=</m:t>
                    </m:r>
                    <m:r>
                      <a:rPr lang="en-US">
                        <a:latin typeface="Cambria Math" panose="02040503050406030204" pitchFamily="18" charset="0"/>
                      </a:rPr>
                      <m:t>2</m:t>
                    </m:r>
                    <m:r>
                      <a:rPr lang="en-US" i="1">
                        <a:latin typeface="Cambria Math" panose="02040503050406030204" pitchFamily="18" charset="0"/>
                      </a:rPr>
                      <m:t>𝜋</m:t>
                    </m:r>
                    <m:r>
                      <a:rPr lang="en-US" i="1">
                        <a:latin typeface="Cambria Math" panose="02040503050406030204" pitchFamily="18" charset="0"/>
                      </a:rPr>
                      <m:t>𝑟𝑙</m:t>
                    </m:r>
                  </m:oMath>
                </a14:m>
                <a:endParaRPr lang="en-US"/>
              </a:p>
            </p:txBody>
          </p:sp>
        </mc:Choice>
        <mc:Fallback xmlns="">
          <p:sp>
            <p:nvSpPr>
              <p:cNvPr id="14" name="Content Placeholder 2">
                <a:extLst>
                  <a:ext uri="{FF2B5EF4-FFF2-40B4-BE49-F238E27FC236}">
                    <a16:creationId xmlns:a16="http://schemas.microsoft.com/office/drawing/2014/main" id="{29564E12-EB90-414C-B802-FE38DAC3540A}"/>
                  </a:ext>
                </a:extLst>
              </p:cNvPr>
              <p:cNvSpPr txBox="1">
                <a:spLocks noRot="1" noChangeAspect="1" noMove="1" noResize="1" noEditPoints="1" noAdjustHandles="1" noChangeArrowheads="1" noChangeShapeType="1" noTextEdit="1"/>
              </p:cNvSpPr>
              <p:nvPr/>
            </p:nvSpPr>
            <p:spPr>
              <a:xfrm>
                <a:off x="145256" y="3330907"/>
                <a:ext cx="9104511" cy="3409587"/>
              </a:xfrm>
              <a:prstGeom prst="rect">
                <a:avLst/>
              </a:prstGeom>
              <a:blipFill>
                <a:blip r:embed="rId6"/>
                <a:stretch>
                  <a:fillRect l="-1204" t="-4804" r="-1204" b="-3203"/>
                </a:stretch>
              </a:blipFill>
              <a:ln>
                <a:solidFill>
                  <a:srgbClr val="0000CC"/>
                </a:solidFill>
                <a:prstDash val="sysDot"/>
              </a:ln>
            </p:spPr>
            <p:txBody>
              <a:bodyPr/>
              <a:lstStyle/>
              <a:p>
                <a:r>
                  <a:rPr lang="en-US">
                    <a:noFill/>
                  </a:rPr>
                  <a:t> </a:t>
                </a:r>
              </a:p>
            </p:txBody>
          </p:sp>
        </mc:Fallback>
      </mc:AlternateContent>
      <p:pic>
        <p:nvPicPr>
          <p:cNvPr id="18" name="Picture 17">
            <a:extLst>
              <a:ext uri="{FF2B5EF4-FFF2-40B4-BE49-F238E27FC236}">
                <a16:creationId xmlns="" xmlns:a16="http://schemas.microsoft.com/office/drawing/2014/main" id="{F566AC03-4C2B-41E8-888E-80E217B9138F}"/>
              </a:ext>
            </a:extLst>
          </p:cNvPr>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249767" y="3324759"/>
            <a:ext cx="2836468" cy="3409586"/>
          </a:xfrm>
          <a:prstGeom prst="rect">
            <a:avLst/>
          </a:prstGeom>
          <a:noFill/>
          <a:ln>
            <a:noFill/>
          </a:ln>
        </p:spPr>
      </p:pic>
    </p:spTree>
    <p:extLst>
      <p:ext uri="{BB962C8B-B14F-4D97-AF65-F5344CB8AC3E}">
        <p14:creationId xmlns:p14="http://schemas.microsoft.com/office/powerpoint/2010/main" val="195467554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5">
                                            <p:bg/>
                                          </p:spTgt>
                                        </p:tgtEl>
                                        <p:attrNameLst>
                                          <p:attrName>style.visibility</p:attrName>
                                        </p:attrNameLst>
                                      </p:cBhvr>
                                      <p:to>
                                        <p:strVal val="visible"/>
                                      </p:to>
                                    </p:set>
                                    <p:animEffect transition="in" filter="wipe(up)">
                                      <p:cBhvr>
                                        <p:cTn id="7" dur="500"/>
                                        <p:tgtEl>
                                          <p:spTgt spid="25">
                                            <p:bg/>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25">
                                            <p:txEl>
                                              <p:pRg st="0" end="0"/>
                                            </p:txEl>
                                          </p:spTgt>
                                        </p:tgtEl>
                                        <p:attrNameLst>
                                          <p:attrName>style.visibility</p:attrName>
                                        </p:attrNameLst>
                                      </p:cBhvr>
                                      <p:to>
                                        <p:strVal val="visible"/>
                                      </p:to>
                                    </p:set>
                                    <p:animEffect transition="in" filter="wipe(up)">
                                      <p:cBhvr>
                                        <p:cTn id="12" dur="500"/>
                                        <p:tgtEl>
                                          <p:spTgt spid="2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25">
                                            <p:txEl>
                                              <p:pRg st="1" end="1"/>
                                            </p:txEl>
                                          </p:spTgt>
                                        </p:tgtEl>
                                        <p:attrNameLst>
                                          <p:attrName>style.visibility</p:attrName>
                                        </p:attrNameLst>
                                      </p:cBhvr>
                                      <p:to>
                                        <p:strVal val="visible"/>
                                      </p:to>
                                    </p:set>
                                    <p:animEffect transition="in" filter="wipe(up)">
                                      <p:cBhvr>
                                        <p:cTn id="17" dur="500"/>
                                        <p:tgtEl>
                                          <p:spTgt spid="2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25">
                                            <p:txEl>
                                              <p:pRg st="2" end="2"/>
                                            </p:txEl>
                                          </p:spTgt>
                                        </p:tgtEl>
                                        <p:attrNameLst>
                                          <p:attrName>style.visibility</p:attrName>
                                        </p:attrNameLst>
                                      </p:cBhvr>
                                      <p:to>
                                        <p:strVal val="visible"/>
                                      </p:to>
                                    </p:set>
                                    <p:animEffect transition="in" filter="wipe(up)">
                                      <p:cBhvr>
                                        <p:cTn id="22" dur="500"/>
                                        <p:tgtEl>
                                          <p:spTgt spid="2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14">
                                            <p:bg/>
                                          </p:spTgt>
                                        </p:tgtEl>
                                        <p:attrNameLst>
                                          <p:attrName>style.visibility</p:attrName>
                                        </p:attrNameLst>
                                      </p:cBhvr>
                                      <p:to>
                                        <p:strVal val="visible"/>
                                      </p:to>
                                    </p:set>
                                    <p:animEffect transition="in" filter="wipe(up)">
                                      <p:cBhvr>
                                        <p:cTn id="27" dur="500"/>
                                        <p:tgtEl>
                                          <p:spTgt spid="14">
                                            <p:bg/>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14">
                                            <p:txEl>
                                              <p:pRg st="0" end="0"/>
                                            </p:txEl>
                                          </p:spTgt>
                                        </p:tgtEl>
                                        <p:attrNameLst>
                                          <p:attrName>style.visibility</p:attrName>
                                        </p:attrNameLst>
                                      </p:cBhvr>
                                      <p:to>
                                        <p:strVal val="visible"/>
                                      </p:to>
                                    </p:set>
                                    <p:animEffect transition="in" filter="wipe(up)">
                                      <p:cBhvr>
                                        <p:cTn id="32" dur="500"/>
                                        <p:tgtEl>
                                          <p:spTgt spid="14">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grpId="0" nodeType="clickEffect">
                                  <p:stCondLst>
                                    <p:cond delay="0"/>
                                  </p:stCondLst>
                                  <p:childTnLst>
                                    <p:set>
                                      <p:cBhvr>
                                        <p:cTn id="36" dur="1" fill="hold">
                                          <p:stCondLst>
                                            <p:cond delay="0"/>
                                          </p:stCondLst>
                                        </p:cTn>
                                        <p:tgtEl>
                                          <p:spTgt spid="14">
                                            <p:txEl>
                                              <p:pRg st="1" end="1"/>
                                            </p:txEl>
                                          </p:spTgt>
                                        </p:tgtEl>
                                        <p:attrNameLst>
                                          <p:attrName>style.visibility</p:attrName>
                                        </p:attrNameLst>
                                      </p:cBhvr>
                                      <p:to>
                                        <p:strVal val="visible"/>
                                      </p:to>
                                    </p:set>
                                    <p:animEffect transition="in" filter="wipe(up)">
                                      <p:cBhvr>
                                        <p:cTn id="37" dur="500"/>
                                        <p:tgtEl>
                                          <p:spTgt spid="14">
                                            <p:txEl>
                                              <p:pRg st="1" end="1"/>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wipe(down)">
                                      <p:cBhvr>
                                        <p:cTn id="42" dur="500"/>
                                        <p:tgtEl>
                                          <p:spTgt spid="18"/>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grpId="0" nodeType="clickEffect">
                                  <p:stCondLst>
                                    <p:cond delay="0"/>
                                  </p:stCondLst>
                                  <p:childTnLst>
                                    <p:set>
                                      <p:cBhvr>
                                        <p:cTn id="46" dur="1" fill="hold">
                                          <p:stCondLst>
                                            <p:cond delay="0"/>
                                          </p:stCondLst>
                                        </p:cTn>
                                        <p:tgtEl>
                                          <p:spTgt spid="14">
                                            <p:txEl>
                                              <p:pRg st="2" end="2"/>
                                            </p:txEl>
                                          </p:spTgt>
                                        </p:tgtEl>
                                        <p:attrNameLst>
                                          <p:attrName>style.visibility</p:attrName>
                                        </p:attrNameLst>
                                      </p:cBhvr>
                                      <p:to>
                                        <p:strVal val="visible"/>
                                      </p:to>
                                    </p:set>
                                    <p:animEffect transition="in" filter="wipe(up)">
                                      <p:cBhvr>
                                        <p:cTn id="47" dur="500"/>
                                        <p:tgtEl>
                                          <p:spTgt spid="14">
                                            <p:txEl>
                                              <p:pRg st="2" end="2"/>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1" fill="hold" grpId="0" nodeType="clickEffect">
                                  <p:stCondLst>
                                    <p:cond delay="0"/>
                                  </p:stCondLst>
                                  <p:childTnLst>
                                    <p:set>
                                      <p:cBhvr>
                                        <p:cTn id="51" dur="1" fill="hold">
                                          <p:stCondLst>
                                            <p:cond delay="0"/>
                                          </p:stCondLst>
                                        </p:cTn>
                                        <p:tgtEl>
                                          <p:spTgt spid="14">
                                            <p:txEl>
                                              <p:pRg st="3" end="3"/>
                                            </p:txEl>
                                          </p:spTgt>
                                        </p:tgtEl>
                                        <p:attrNameLst>
                                          <p:attrName>style.visibility</p:attrName>
                                        </p:attrNameLst>
                                      </p:cBhvr>
                                      <p:to>
                                        <p:strVal val="visible"/>
                                      </p:to>
                                    </p:set>
                                    <p:animEffect transition="in" filter="wipe(up)">
                                      <p:cBhvr>
                                        <p:cTn id="52" dur="500"/>
                                        <p:tgtEl>
                                          <p:spTgt spid="14">
                                            <p:txEl>
                                              <p:pRg st="3" end="3"/>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1" fill="hold" grpId="0" nodeType="clickEffect">
                                  <p:stCondLst>
                                    <p:cond delay="0"/>
                                  </p:stCondLst>
                                  <p:childTnLst>
                                    <p:set>
                                      <p:cBhvr>
                                        <p:cTn id="56" dur="1" fill="hold">
                                          <p:stCondLst>
                                            <p:cond delay="0"/>
                                          </p:stCondLst>
                                        </p:cTn>
                                        <p:tgtEl>
                                          <p:spTgt spid="14">
                                            <p:txEl>
                                              <p:pRg st="4" end="4"/>
                                            </p:txEl>
                                          </p:spTgt>
                                        </p:tgtEl>
                                        <p:attrNameLst>
                                          <p:attrName>style.visibility</p:attrName>
                                        </p:attrNameLst>
                                      </p:cBhvr>
                                      <p:to>
                                        <p:strVal val="visible"/>
                                      </p:to>
                                    </p:set>
                                    <p:animEffect transition="in" filter="wipe(up)">
                                      <p:cBhvr>
                                        <p:cTn id="57" dur="500"/>
                                        <p:tgtEl>
                                          <p:spTgt spid="14">
                                            <p:txEl>
                                              <p:pRg st="4" end="4"/>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grpId="0" nodeType="click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wipe(left)">
                                      <p:cBhvr>
                                        <p:cTn id="62" dur="250"/>
                                        <p:tgtEl>
                                          <p:spTgt spid="2"/>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1" fill="hold" grpId="0" nodeType="clickEffect">
                                  <p:stCondLst>
                                    <p:cond delay="0"/>
                                  </p:stCondLst>
                                  <p:childTnLst>
                                    <p:set>
                                      <p:cBhvr>
                                        <p:cTn id="66" dur="1" fill="hold">
                                          <p:stCondLst>
                                            <p:cond delay="0"/>
                                          </p:stCondLst>
                                        </p:cTn>
                                        <p:tgtEl>
                                          <p:spTgt spid="14">
                                            <p:txEl>
                                              <p:pRg st="5" end="5"/>
                                            </p:txEl>
                                          </p:spTgt>
                                        </p:tgtEl>
                                        <p:attrNameLst>
                                          <p:attrName>style.visibility</p:attrName>
                                        </p:attrNameLst>
                                      </p:cBhvr>
                                      <p:to>
                                        <p:strVal val="visible"/>
                                      </p:to>
                                    </p:set>
                                    <p:animEffect transition="in" filter="wipe(up)">
                                      <p:cBhvr>
                                        <p:cTn id="67" dur="500"/>
                                        <p:tgtEl>
                                          <p:spTgt spid="14">
                                            <p:txEl>
                                              <p:pRg st="5" end="5"/>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1" fill="hold" grpId="0" nodeType="clickEffect">
                                  <p:stCondLst>
                                    <p:cond delay="0"/>
                                  </p:stCondLst>
                                  <p:childTnLst>
                                    <p:set>
                                      <p:cBhvr>
                                        <p:cTn id="71" dur="1" fill="hold">
                                          <p:stCondLst>
                                            <p:cond delay="0"/>
                                          </p:stCondLst>
                                        </p:cTn>
                                        <p:tgtEl>
                                          <p:spTgt spid="14">
                                            <p:txEl>
                                              <p:pRg st="6" end="6"/>
                                            </p:txEl>
                                          </p:spTgt>
                                        </p:tgtEl>
                                        <p:attrNameLst>
                                          <p:attrName>style.visibility</p:attrName>
                                        </p:attrNameLst>
                                      </p:cBhvr>
                                      <p:to>
                                        <p:strVal val="visible"/>
                                      </p:to>
                                    </p:set>
                                    <p:animEffect transition="in" filter="wipe(up)">
                                      <p:cBhvr>
                                        <p:cTn id="72" dur="500"/>
                                        <p:tgtEl>
                                          <p:spTgt spid="1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uiExpand="1" build="p" animBg="1">
        <p:tmplLst>
          <p:tmpl>
            <p:tnLst>
              <p:par>
                <p:cTn presetID="22" presetClass="entr" presetSubtype="1" fill="hold" nodeType="clickEffect">
                  <p:stCondLst>
                    <p:cond delay="0"/>
                  </p:stCondLst>
                  <p:childTnLst>
                    <p:set>
                      <p:cBhvr>
                        <p:cTn dur="1" fill="hold">
                          <p:stCondLst>
                            <p:cond delay="0"/>
                          </p:stCondLst>
                        </p:cTn>
                        <p:tgtEl>
                          <p:spTgt spid="25"/>
                        </p:tgtEl>
                        <p:attrNameLst>
                          <p:attrName>style.visibility</p:attrName>
                        </p:attrNameLst>
                      </p:cBhvr>
                      <p:to>
                        <p:strVal val="visible"/>
                      </p:to>
                    </p:set>
                    <p:animEffect transition="in" filter="wipe(up)">
                      <p:cBhvr>
                        <p:cTn dur="500"/>
                        <p:tgtEl>
                          <p:spTgt spid="25"/>
                        </p:tgtEl>
                      </p:cBhvr>
                    </p:animEffect>
                  </p:childTnLst>
                </p:cTn>
              </p:par>
            </p:tnLst>
          </p:tmpl>
          <p:tmpl lvl="1">
            <p:tnLst>
              <p:par>
                <p:cTn presetID="22" presetClass="entr" presetSubtype="1" fill="hold" nodeType="clickEffect">
                  <p:stCondLst>
                    <p:cond delay="0"/>
                  </p:stCondLst>
                  <p:childTnLst>
                    <p:set>
                      <p:cBhvr>
                        <p:cTn dur="1" fill="hold">
                          <p:stCondLst>
                            <p:cond delay="0"/>
                          </p:stCondLst>
                        </p:cTn>
                        <p:tgtEl>
                          <p:spTgt spid="25"/>
                        </p:tgtEl>
                        <p:attrNameLst>
                          <p:attrName>style.visibility</p:attrName>
                        </p:attrNameLst>
                      </p:cBhvr>
                      <p:to>
                        <p:strVal val="visible"/>
                      </p:to>
                    </p:set>
                    <p:animEffect transition="in" filter="wipe(up)">
                      <p:cBhvr>
                        <p:cTn dur="500"/>
                        <p:tgtEl>
                          <p:spTgt spid="25"/>
                        </p:tgtEl>
                      </p:cBhvr>
                    </p:animEffect>
                  </p:childTnLst>
                </p:cTn>
              </p:par>
            </p:tnLst>
          </p:tmpl>
        </p:tmplLst>
      </p:bldP>
      <p:bldP spid="2" grpId="0" animBg="1"/>
      <p:bldP spid="14" grpId="0" uiExpand="1" build="p" animBg="1">
        <p:tmplLst>
          <p:tmpl>
            <p:tnLst>
              <p:par>
                <p:cTn presetID="22" presetClass="entr" presetSubtype="1" fill="hold" nodeType="click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wipe(up)">
                      <p:cBhvr>
                        <p:cTn dur="500"/>
                        <p:tgtEl>
                          <p:spTgt spid="14"/>
                        </p:tgtEl>
                      </p:cBhvr>
                    </p:animEffect>
                  </p:childTnLst>
                </p:cTn>
              </p:par>
            </p:tnLst>
          </p:tmpl>
          <p:tmpl lvl="1">
            <p:tnLst>
              <p:par>
                <p:cTn presetID="22" presetClass="entr" presetSubtype="1" fill="hold" nodeType="click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wipe(up)">
                      <p:cBhvr>
                        <p:cTn dur="500"/>
                        <p:tgtEl>
                          <p:spTgt spid="14"/>
                        </p:tgtEl>
                      </p:cBhvr>
                    </p:animEffect>
                  </p:childTnLst>
                </p:cTn>
              </p:par>
            </p:tnLst>
          </p:tmpl>
        </p:tmplLst>
      </p:bldP>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4805</TotalTime>
  <Words>2121</Words>
  <Application>Microsoft Office PowerPoint</Application>
  <PresentationFormat>Custom</PresentationFormat>
  <Paragraphs>188</Paragraphs>
  <Slides>18</Slides>
  <Notes>0</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Home</cp:lastModifiedBy>
  <cp:revision>570</cp:revision>
  <cp:lastPrinted>2020-09-06T05:45:13Z</cp:lastPrinted>
  <dcterms:created xsi:type="dcterms:W3CDTF">2020-08-16T09:33:36Z</dcterms:created>
  <dcterms:modified xsi:type="dcterms:W3CDTF">2021-11-07T00:55:52Z</dcterms:modified>
</cp:coreProperties>
</file>